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372" r:id="rId2"/>
    <p:sldId id="364" r:id="rId3"/>
    <p:sldId id="258" r:id="rId4"/>
    <p:sldId id="256" r:id="rId5"/>
    <p:sldId id="357" r:id="rId6"/>
    <p:sldId id="358" r:id="rId7"/>
    <p:sldId id="359" r:id="rId8"/>
    <p:sldId id="360" r:id="rId9"/>
    <p:sldId id="361" r:id="rId10"/>
    <p:sldId id="362" r:id="rId11"/>
    <p:sldId id="261" r:id="rId12"/>
    <p:sldId id="260" r:id="rId13"/>
    <p:sldId id="363" r:id="rId14"/>
    <p:sldId id="264" r:id="rId15"/>
    <p:sldId id="262" r:id="rId16"/>
    <p:sldId id="263" r:id="rId17"/>
    <p:sldId id="365" r:id="rId18"/>
    <p:sldId id="366" r:id="rId19"/>
    <p:sldId id="265" r:id="rId20"/>
    <p:sldId id="367" r:id="rId21"/>
    <p:sldId id="270" r:id="rId22"/>
    <p:sldId id="271" r:id="rId23"/>
    <p:sldId id="266" r:id="rId24"/>
    <p:sldId id="267" r:id="rId25"/>
    <p:sldId id="269" r:id="rId26"/>
    <p:sldId id="268" r:id="rId27"/>
    <p:sldId id="272" r:id="rId28"/>
    <p:sldId id="273" r:id="rId29"/>
    <p:sldId id="274" r:id="rId30"/>
    <p:sldId id="275" r:id="rId31"/>
    <p:sldId id="377" r:id="rId32"/>
    <p:sldId id="378" r:id="rId33"/>
    <p:sldId id="276" r:id="rId34"/>
    <p:sldId id="368" r:id="rId35"/>
    <p:sldId id="369" r:id="rId36"/>
    <p:sldId id="370" r:id="rId37"/>
    <p:sldId id="371" r:id="rId38"/>
    <p:sldId id="376" r:id="rId39"/>
    <p:sldId id="373" r:id="rId40"/>
    <p:sldId id="374" r:id="rId41"/>
    <p:sldId id="277" r:id="rId42"/>
    <p:sldId id="375" r:id="rId4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99"/>
    <a:srgbClr val="1F22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3D6662-BB8E-7425-94F3-38B527C01C78}" v="23" dt="2025-02-14T16:34:28.162"/>
    <p1510:client id="{8D0EE063-48A2-4B37-BB89-8078B643F037}" v="282" dt="2025-02-14T16:45:01.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agar, Jodi" userId="S::j.baragar@rcsd.ca::a586244c-9601-4832-bc36-92fe1e7e13df" providerId="AD" clId="Web-{6D3D6662-BB8E-7425-94F3-38B527C01C78}"/>
    <pc:docChg chg="modSld">
      <pc:chgData name="Baragar, Jodi" userId="S::j.baragar@rcsd.ca::a586244c-9601-4832-bc36-92fe1e7e13df" providerId="AD" clId="Web-{6D3D6662-BB8E-7425-94F3-38B527C01C78}" dt="2025-02-14T16:34:28.146" v="9" actId="20577"/>
      <pc:docMkLst>
        <pc:docMk/>
      </pc:docMkLst>
      <pc:sldChg chg="modSp">
        <pc:chgData name="Baragar, Jodi" userId="S::j.baragar@rcsd.ca::a586244c-9601-4832-bc36-92fe1e7e13df" providerId="AD" clId="Web-{6D3D6662-BB8E-7425-94F3-38B527C01C78}" dt="2025-02-14T16:34:28.146" v="9" actId="20577"/>
        <pc:sldMkLst>
          <pc:docMk/>
          <pc:sldMk cId="1399826358" sldId="256"/>
        </pc:sldMkLst>
        <pc:spChg chg="mod">
          <ac:chgData name="Baragar, Jodi" userId="S::j.baragar@rcsd.ca::a586244c-9601-4832-bc36-92fe1e7e13df" providerId="AD" clId="Web-{6D3D6662-BB8E-7425-94F3-38B527C01C78}" dt="2025-02-14T16:34:28.146" v="9" actId="20577"/>
          <ac:spMkLst>
            <pc:docMk/>
            <pc:sldMk cId="1399826358" sldId="256"/>
            <ac:spMk id="6" creationId="{F47D7C45-3FA3-401A-B5CC-5BD1D9B3D18F}"/>
          </ac:spMkLst>
        </pc:spChg>
      </pc:sldChg>
    </pc:docChg>
  </pc:docChgLst>
  <pc:docChgLst>
    <pc:chgData name="Burke, Navanga" userId="8ea2bda4-6c87-43c8-b4f0-e0a2969fe1d3" providerId="ADAL" clId="{8D0EE063-48A2-4B37-BB89-8078B643F037}"/>
    <pc:docChg chg="modSld">
      <pc:chgData name="Burke, Navanga" userId="8ea2bda4-6c87-43c8-b4f0-e0a2969fe1d3" providerId="ADAL" clId="{8D0EE063-48A2-4B37-BB89-8078B643F037}" dt="2025-02-14T16:45:01.825" v="281" actId="20577"/>
      <pc:docMkLst>
        <pc:docMk/>
      </pc:docMkLst>
      <pc:sldChg chg="modSp mod">
        <pc:chgData name="Burke, Navanga" userId="8ea2bda4-6c87-43c8-b4f0-e0a2969fe1d3" providerId="ADAL" clId="{8D0EE063-48A2-4B37-BB89-8078B643F037}" dt="2025-02-14T16:34:49.724" v="1" actId="14100"/>
        <pc:sldMkLst>
          <pc:docMk/>
          <pc:sldMk cId="1399826358" sldId="256"/>
        </pc:sldMkLst>
        <pc:spChg chg="mod">
          <ac:chgData name="Burke, Navanga" userId="8ea2bda4-6c87-43c8-b4f0-e0a2969fe1d3" providerId="ADAL" clId="{8D0EE063-48A2-4B37-BB89-8078B643F037}" dt="2025-02-14T16:34:49.724" v="1" actId="14100"/>
          <ac:spMkLst>
            <pc:docMk/>
            <pc:sldMk cId="1399826358" sldId="256"/>
            <ac:spMk id="6" creationId="{F47D7C45-3FA3-401A-B5CC-5BD1D9B3D18F}"/>
          </ac:spMkLst>
        </pc:spChg>
      </pc:sldChg>
      <pc:sldChg chg="modSp mod">
        <pc:chgData name="Burke, Navanga" userId="8ea2bda4-6c87-43c8-b4f0-e0a2969fe1d3" providerId="ADAL" clId="{8D0EE063-48A2-4B37-BB89-8078B643F037}" dt="2025-02-14T16:45:01.825" v="281" actId="20577"/>
        <pc:sldMkLst>
          <pc:docMk/>
          <pc:sldMk cId="4176284763" sldId="268"/>
        </pc:sldMkLst>
        <pc:graphicFrameChg chg="modGraphic">
          <ac:chgData name="Burke, Navanga" userId="8ea2bda4-6c87-43c8-b4f0-e0a2969fe1d3" providerId="ADAL" clId="{8D0EE063-48A2-4B37-BB89-8078B643F037}" dt="2025-02-14T16:45:01.825" v="281" actId="20577"/>
          <ac:graphicFrameMkLst>
            <pc:docMk/>
            <pc:sldMk cId="4176284763" sldId="268"/>
            <ac:graphicFrameMk id="2" creationId="{C91FB7CF-39C4-46C2-8213-8DEEC796CB4F}"/>
          </ac:graphicFrameMkLst>
        </pc:graphicFrameChg>
      </pc:sldChg>
      <pc:sldChg chg="addSp modSp mod">
        <pc:chgData name="Burke, Navanga" userId="8ea2bda4-6c87-43c8-b4f0-e0a2969fe1d3" providerId="ADAL" clId="{8D0EE063-48A2-4B37-BB89-8078B643F037}" dt="2025-02-14T16:37:08.612" v="138" actId="20577"/>
        <pc:sldMkLst>
          <pc:docMk/>
          <pc:sldMk cId="1474887925" sldId="357"/>
        </pc:sldMkLst>
        <pc:spChg chg="add mod">
          <ac:chgData name="Burke, Navanga" userId="8ea2bda4-6c87-43c8-b4f0-e0a2969fe1d3" providerId="ADAL" clId="{8D0EE063-48A2-4B37-BB89-8078B643F037}" dt="2025-02-14T16:37:08.612" v="138" actId="20577"/>
          <ac:spMkLst>
            <pc:docMk/>
            <pc:sldMk cId="1474887925" sldId="357"/>
            <ac:spMk id="3" creationId="{72A3B39D-B1E2-5D62-F84D-8B3B51EBCD59}"/>
          </ac:spMkLst>
        </pc:spChg>
        <pc:spChg chg="mod">
          <ac:chgData name="Burke, Navanga" userId="8ea2bda4-6c87-43c8-b4f0-e0a2969fe1d3" providerId="ADAL" clId="{8D0EE063-48A2-4B37-BB89-8078B643F037}" dt="2025-02-14T16:36:01.123" v="13" actId="20577"/>
          <ac:spMkLst>
            <pc:docMk/>
            <pc:sldMk cId="1474887925" sldId="357"/>
            <ac:spMk id="6" creationId="{F47D7C45-3FA3-401A-B5CC-5BD1D9B3D18F}"/>
          </ac:spMkLst>
        </pc:spChg>
      </pc:sldChg>
      <pc:sldChg chg="modSp mod">
        <pc:chgData name="Burke, Navanga" userId="8ea2bda4-6c87-43c8-b4f0-e0a2969fe1d3" providerId="ADAL" clId="{8D0EE063-48A2-4B37-BB89-8078B643F037}" dt="2025-02-14T16:37:55.038" v="156" actId="20577"/>
        <pc:sldMkLst>
          <pc:docMk/>
          <pc:sldMk cId="550622521" sldId="358"/>
        </pc:sldMkLst>
        <pc:spChg chg="mod">
          <ac:chgData name="Burke, Navanga" userId="8ea2bda4-6c87-43c8-b4f0-e0a2969fe1d3" providerId="ADAL" clId="{8D0EE063-48A2-4B37-BB89-8078B643F037}" dt="2025-02-14T16:37:55.038" v="156" actId="20577"/>
          <ac:spMkLst>
            <pc:docMk/>
            <pc:sldMk cId="550622521" sldId="358"/>
            <ac:spMk id="7" creationId="{F76F33FF-7FE1-4C28-B085-B0E21F66E599}"/>
          </ac:spMkLst>
        </pc:spChg>
      </pc:sldChg>
      <pc:sldChg chg="modSp mod">
        <pc:chgData name="Burke, Navanga" userId="8ea2bda4-6c87-43c8-b4f0-e0a2969fe1d3" providerId="ADAL" clId="{8D0EE063-48A2-4B37-BB89-8078B643F037}" dt="2025-02-14T16:40:19.200" v="199" actId="20577"/>
        <pc:sldMkLst>
          <pc:docMk/>
          <pc:sldMk cId="3483280618" sldId="360"/>
        </pc:sldMkLst>
        <pc:spChg chg="mod">
          <ac:chgData name="Burke, Navanga" userId="8ea2bda4-6c87-43c8-b4f0-e0a2969fe1d3" providerId="ADAL" clId="{8D0EE063-48A2-4B37-BB89-8078B643F037}" dt="2025-02-14T16:40:19.200" v="199" actId="20577"/>
          <ac:spMkLst>
            <pc:docMk/>
            <pc:sldMk cId="3483280618" sldId="360"/>
            <ac:spMk id="7" creationId="{F76F33FF-7FE1-4C28-B085-B0E21F66E599}"/>
          </ac:spMkLst>
        </pc:spChg>
      </pc:sldChg>
      <pc:sldChg chg="modSp mod">
        <pc:chgData name="Burke, Navanga" userId="8ea2bda4-6c87-43c8-b4f0-e0a2969fe1d3" providerId="ADAL" clId="{8D0EE063-48A2-4B37-BB89-8078B643F037}" dt="2025-02-14T16:39:38.966" v="158" actId="14100"/>
        <pc:sldMkLst>
          <pc:docMk/>
          <pc:sldMk cId="2372552911" sldId="361"/>
        </pc:sldMkLst>
        <pc:spChg chg="mod">
          <ac:chgData name="Burke, Navanga" userId="8ea2bda4-6c87-43c8-b4f0-e0a2969fe1d3" providerId="ADAL" clId="{8D0EE063-48A2-4B37-BB89-8078B643F037}" dt="2025-02-14T16:39:38.966" v="158" actId="14100"/>
          <ac:spMkLst>
            <pc:docMk/>
            <pc:sldMk cId="2372552911" sldId="361"/>
            <ac:spMk id="7" creationId="{F76F33FF-7FE1-4C28-B085-B0E21F66E599}"/>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F357CD-9230-4D02-B549-B81147BEEAB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52E7371-E21B-49FB-96F5-68C9855863ED}">
      <dgm:prSet/>
      <dgm:spPr/>
      <dgm:t>
        <a:bodyPr/>
        <a:lstStyle/>
        <a:p>
          <a:pPr>
            <a:lnSpc>
              <a:spcPct val="100000"/>
            </a:lnSpc>
          </a:pPr>
          <a:r>
            <a:rPr lang="en-CA"/>
            <a:t>www.rcsd.ca/learningonline   </a:t>
          </a:r>
          <a:endParaRPr lang="en-US"/>
        </a:p>
      </dgm:t>
    </dgm:pt>
    <dgm:pt modelId="{80C534AB-8D3F-4B7E-A4BA-BEB5007B1C0C}" type="parTrans" cxnId="{0A539DD6-8235-4FCA-8ACE-D4390DA471B1}">
      <dgm:prSet/>
      <dgm:spPr/>
      <dgm:t>
        <a:bodyPr/>
        <a:lstStyle/>
        <a:p>
          <a:endParaRPr lang="en-US"/>
        </a:p>
      </dgm:t>
    </dgm:pt>
    <dgm:pt modelId="{3157B659-BF2F-460E-9EED-601BC75EF1FC}" type="sibTrans" cxnId="{0A539DD6-8235-4FCA-8ACE-D4390DA471B1}">
      <dgm:prSet/>
      <dgm:spPr/>
      <dgm:t>
        <a:bodyPr/>
        <a:lstStyle/>
        <a:p>
          <a:endParaRPr lang="en-US"/>
        </a:p>
      </dgm:t>
    </dgm:pt>
    <dgm:pt modelId="{77977474-39DB-4436-BE30-BDEEF38B4CED}">
      <dgm:prSet/>
      <dgm:spPr/>
      <dgm:t>
        <a:bodyPr/>
        <a:lstStyle/>
        <a:p>
          <a:pPr>
            <a:lnSpc>
              <a:spcPct val="100000"/>
            </a:lnSpc>
          </a:pPr>
          <a:r>
            <a:rPr lang="en-US"/>
            <a:t>Student Services will assist you with registering for an online class.</a:t>
          </a:r>
        </a:p>
      </dgm:t>
    </dgm:pt>
    <dgm:pt modelId="{EB0EE885-2540-42B9-9247-BAB939BB4ECA}" type="parTrans" cxnId="{BDA2A38A-C4C1-4B62-9FCA-E7BE77CC98EB}">
      <dgm:prSet/>
      <dgm:spPr/>
      <dgm:t>
        <a:bodyPr/>
        <a:lstStyle/>
        <a:p>
          <a:endParaRPr lang="en-US"/>
        </a:p>
      </dgm:t>
    </dgm:pt>
    <dgm:pt modelId="{F985AD5C-B20E-4B58-A059-57D485B3CE88}" type="sibTrans" cxnId="{BDA2A38A-C4C1-4B62-9FCA-E7BE77CC98EB}">
      <dgm:prSet/>
      <dgm:spPr/>
      <dgm:t>
        <a:bodyPr/>
        <a:lstStyle/>
        <a:p>
          <a:endParaRPr lang="en-US"/>
        </a:p>
      </dgm:t>
    </dgm:pt>
    <dgm:pt modelId="{41FF5DDF-44F9-4B93-9415-78014584EC5C}">
      <dgm:prSet/>
      <dgm:spPr/>
      <dgm:t>
        <a:bodyPr/>
        <a:lstStyle/>
        <a:p>
          <a:pPr>
            <a:lnSpc>
              <a:spcPct val="100000"/>
            </a:lnSpc>
          </a:pPr>
          <a:r>
            <a:rPr lang="en-US"/>
            <a:t>School administration has to give final permission for full enrollment in the class</a:t>
          </a:r>
        </a:p>
      </dgm:t>
    </dgm:pt>
    <dgm:pt modelId="{4B1DB04D-9887-4985-9657-5AF03BBD05D8}" type="parTrans" cxnId="{774043F8-70E8-41CD-ADC6-6D59844DAAC0}">
      <dgm:prSet/>
      <dgm:spPr/>
      <dgm:t>
        <a:bodyPr/>
        <a:lstStyle/>
        <a:p>
          <a:endParaRPr lang="en-US"/>
        </a:p>
      </dgm:t>
    </dgm:pt>
    <dgm:pt modelId="{3F0E7726-273C-4E35-96B5-94F1D8E2154A}" type="sibTrans" cxnId="{774043F8-70E8-41CD-ADC6-6D59844DAAC0}">
      <dgm:prSet/>
      <dgm:spPr/>
      <dgm:t>
        <a:bodyPr/>
        <a:lstStyle/>
        <a:p>
          <a:endParaRPr lang="en-US"/>
        </a:p>
      </dgm:t>
    </dgm:pt>
    <dgm:pt modelId="{9B40F247-256F-4DBF-A851-256A0A4437D4}" type="pres">
      <dgm:prSet presAssocID="{35F357CD-9230-4D02-B549-B81147BEEAB2}" presName="root" presStyleCnt="0">
        <dgm:presLayoutVars>
          <dgm:dir/>
          <dgm:resizeHandles val="exact"/>
        </dgm:presLayoutVars>
      </dgm:prSet>
      <dgm:spPr/>
    </dgm:pt>
    <dgm:pt modelId="{08993155-E933-4BB2-9377-865FE1BA6589}" type="pres">
      <dgm:prSet presAssocID="{552E7371-E21B-49FB-96F5-68C9855863ED}" presName="compNode" presStyleCnt="0"/>
      <dgm:spPr/>
    </dgm:pt>
    <dgm:pt modelId="{ABF2A336-E99C-4D96-9D16-D9605EE112AE}" type="pres">
      <dgm:prSet presAssocID="{552E7371-E21B-49FB-96F5-68C9855863ED}" presName="bgRect" presStyleLbl="bgShp" presStyleIdx="0" presStyleCnt="3"/>
      <dgm:spPr>
        <a:solidFill>
          <a:srgbClr val="CC0000"/>
        </a:solidFill>
      </dgm:spPr>
    </dgm:pt>
    <dgm:pt modelId="{9CF0968B-6559-4F18-A92B-37278FAF71A0}" type="pres">
      <dgm:prSet presAssocID="{552E7371-E21B-49FB-96F5-68C9855863E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rgbClr val="1F22A7"/>
          </a:solidFill>
        </a:ln>
      </dgm:spPr>
      <dgm:extLst>
        <a:ext uri="{E40237B7-FDA0-4F09-8148-C483321AD2D9}">
          <dgm14:cNvPr xmlns:dgm14="http://schemas.microsoft.com/office/drawing/2010/diagram" id="0" name="" descr="Earth Globe Americas"/>
        </a:ext>
      </dgm:extLst>
    </dgm:pt>
    <dgm:pt modelId="{B82A191A-2BDC-4FC2-872F-3CC2E8EA534E}" type="pres">
      <dgm:prSet presAssocID="{552E7371-E21B-49FB-96F5-68C9855863ED}" presName="spaceRect" presStyleCnt="0"/>
      <dgm:spPr/>
    </dgm:pt>
    <dgm:pt modelId="{B2944B49-FFFE-41C6-9B44-166AB6D8AABE}" type="pres">
      <dgm:prSet presAssocID="{552E7371-E21B-49FB-96F5-68C9855863ED}" presName="parTx" presStyleLbl="revTx" presStyleIdx="0" presStyleCnt="3">
        <dgm:presLayoutVars>
          <dgm:chMax val="0"/>
          <dgm:chPref val="0"/>
        </dgm:presLayoutVars>
      </dgm:prSet>
      <dgm:spPr/>
    </dgm:pt>
    <dgm:pt modelId="{4E85B640-D98A-4E10-B986-4882B80D0AF2}" type="pres">
      <dgm:prSet presAssocID="{3157B659-BF2F-460E-9EED-601BC75EF1FC}" presName="sibTrans" presStyleCnt="0"/>
      <dgm:spPr/>
    </dgm:pt>
    <dgm:pt modelId="{1581F154-F9E0-4B84-97F9-89D0CA105AEC}" type="pres">
      <dgm:prSet presAssocID="{77977474-39DB-4436-BE30-BDEEF38B4CED}" presName="compNode" presStyleCnt="0"/>
      <dgm:spPr/>
    </dgm:pt>
    <dgm:pt modelId="{645722E6-6EC7-48D4-8B75-A49480530635}" type="pres">
      <dgm:prSet presAssocID="{77977474-39DB-4436-BE30-BDEEF38B4CED}" presName="bgRect" presStyleLbl="bgShp" presStyleIdx="1" presStyleCnt="3"/>
      <dgm:spPr>
        <a:solidFill>
          <a:srgbClr val="CC0000"/>
        </a:solidFill>
        <a:ln>
          <a:solidFill>
            <a:srgbClr val="CC0000"/>
          </a:solidFill>
        </a:ln>
      </dgm:spPr>
    </dgm:pt>
    <dgm:pt modelId="{98D489F1-2212-4C87-B64B-D8ED66DA6672}" type="pres">
      <dgm:prSet presAssocID="{77977474-39DB-4436-BE30-BDEEF38B4CE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solidFill>
            <a:srgbClr val="000099"/>
          </a:solidFill>
        </a:ln>
      </dgm:spPr>
      <dgm:extLst>
        <a:ext uri="{E40237B7-FDA0-4F09-8148-C483321AD2D9}">
          <dgm14:cNvPr xmlns:dgm14="http://schemas.microsoft.com/office/drawing/2010/diagram" id="0" name="" descr="Checkmark"/>
        </a:ext>
      </dgm:extLst>
    </dgm:pt>
    <dgm:pt modelId="{229B7CA4-704F-48CE-A3EC-907317DCB53A}" type="pres">
      <dgm:prSet presAssocID="{77977474-39DB-4436-BE30-BDEEF38B4CED}" presName="spaceRect" presStyleCnt="0"/>
      <dgm:spPr/>
    </dgm:pt>
    <dgm:pt modelId="{51681CAA-C20B-417C-973D-1AA8B98A51F2}" type="pres">
      <dgm:prSet presAssocID="{77977474-39DB-4436-BE30-BDEEF38B4CED}" presName="parTx" presStyleLbl="revTx" presStyleIdx="1" presStyleCnt="3">
        <dgm:presLayoutVars>
          <dgm:chMax val="0"/>
          <dgm:chPref val="0"/>
        </dgm:presLayoutVars>
      </dgm:prSet>
      <dgm:spPr/>
    </dgm:pt>
    <dgm:pt modelId="{4D3D1A62-7D6A-4EBD-AB93-B690F01E124F}" type="pres">
      <dgm:prSet presAssocID="{F985AD5C-B20E-4B58-A059-57D485B3CE88}" presName="sibTrans" presStyleCnt="0"/>
      <dgm:spPr/>
    </dgm:pt>
    <dgm:pt modelId="{6AF3D6E3-7D0D-44B3-BAB0-5A3ADC7B3D61}" type="pres">
      <dgm:prSet presAssocID="{41FF5DDF-44F9-4B93-9415-78014584EC5C}" presName="compNode" presStyleCnt="0"/>
      <dgm:spPr/>
    </dgm:pt>
    <dgm:pt modelId="{2EE680CC-5BF9-4FE5-8AD9-9AF44A941A8B}" type="pres">
      <dgm:prSet presAssocID="{41FF5DDF-44F9-4B93-9415-78014584EC5C}" presName="bgRect" presStyleLbl="bgShp" presStyleIdx="2" presStyleCnt="3"/>
      <dgm:spPr>
        <a:solidFill>
          <a:srgbClr val="CC0000"/>
        </a:solidFill>
      </dgm:spPr>
    </dgm:pt>
    <dgm:pt modelId="{AEDDFDDB-AA07-4D62-944F-3D8CE0500A7D}" type="pres">
      <dgm:prSet presAssocID="{41FF5DDF-44F9-4B93-9415-78014584EC5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solidFill>
            <a:srgbClr val="000099"/>
          </a:solidFill>
        </a:ln>
      </dgm:spPr>
      <dgm:extLst>
        <a:ext uri="{E40237B7-FDA0-4F09-8148-C483321AD2D9}">
          <dgm14:cNvPr xmlns:dgm14="http://schemas.microsoft.com/office/drawing/2010/diagram" id="0" name="" descr="Classroom"/>
        </a:ext>
      </dgm:extLst>
    </dgm:pt>
    <dgm:pt modelId="{2B5A714D-9308-49F1-A94C-539DFF9B3F95}" type="pres">
      <dgm:prSet presAssocID="{41FF5DDF-44F9-4B93-9415-78014584EC5C}" presName="spaceRect" presStyleCnt="0"/>
      <dgm:spPr/>
    </dgm:pt>
    <dgm:pt modelId="{5184CE7A-EB48-4D8F-9624-E5CF1C41AEA4}" type="pres">
      <dgm:prSet presAssocID="{41FF5DDF-44F9-4B93-9415-78014584EC5C}" presName="parTx" presStyleLbl="revTx" presStyleIdx="2" presStyleCnt="3">
        <dgm:presLayoutVars>
          <dgm:chMax val="0"/>
          <dgm:chPref val="0"/>
        </dgm:presLayoutVars>
      </dgm:prSet>
      <dgm:spPr/>
    </dgm:pt>
  </dgm:ptLst>
  <dgm:cxnLst>
    <dgm:cxn modelId="{58C63E2B-70C4-4C48-8C13-E8823DFA9468}" type="presOf" srcId="{35F357CD-9230-4D02-B549-B81147BEEAB2}" destId="{9B40F247-256F-4DBF-A851-256A0A4437D4}" srcOrd="0" destOrd="0" presId="urn:microsoft.com/office/officeart/2018/2/layout/IconVerticalSolidList"/>
    <dgm:cxn modelId="{85885369-8AFC-4E3B-B265-B384DABE97D7}" type="presOf" srcId="{41FF5DDF-44F9-4B93-9415-78014584EC5C}" destId="{5184CE7A-EB48-4D8F-9624-E5CF1C41AEA4}" srcOrd="0" destOrd="0" presId="urn:microsoft.com/office/officeart/2018/2/layout/IconVerticalSolidList"/>
    <dgm:cxn modelId="{079C3989-E279-405C-B84A-F2F98761B671}" type="presOf" srcId="{77977474-39DB-4436-BE30-BDEEF38B4CED}" destId="{51681CAA-C20B-417C-973D-1AA8B98A51F2}" srcOrd="0" destOrd="0" presId="urn:microsoft.com/office/officeart/2018/2/layout/IconVerticalSolidList"/>
    <dgm:cxn modelId="{BDA2A38A-C4C1-4B62-9FCA-E7BE77CC98EB}" srcId="{35F357CD-9230-4D02-B549-B81147BEEAB2}" destId="{77977474-39DB-4436-BE30-BDEEF38B4CED}" srcOrd="1" destOrd="0" parTransId="{EB0EE885-2540-42B9-9247-BAB939BB4ECA}" sibTransId="{F985AD5C-B20E-4B58-A059-57D485B3CE88}"/>
    <dgm:cxn modelId="{9F8760D0-678C-4981-A220-3E7689070268}" type="presOf" srcId="{552E7371-E21B-49FB-96F5-68C9855863ED}" destId="{B2944B49-FFFE-41C6-9B44-166AB6D8AABE}" srcOrd="0" destOrd="0" presId="urn:microsoft.com/office/officeart/2018/2/layout/IconVerticalSolidList"/>
    <dgm:cxn modelId="{0A539DD6-8235-4FCA-8ACE-D4390DA471B1}" srcId="{35F357CD-9230-4D02-B549-B81147BEEAB2}" destId="{552E7371-E21B-49FB-96F5-68C9855863ED}" srcOrd="0" destOrd="0" parTransId="{80C534AB-8D3F-4B7E-A4BA-BEB5007B1C0C}" sibTransId="{3157B659-BF2F-460E-9EED-601BC75EF1FC}"/>
    <dgm:cxn modelId="{774043F8-70E8-41CD-ADC6-6D59844DAAC0}" srcId="{35F357CD-9230-4D02-B549-B81147BEEAB2}" destId="{41FF5DDF-44F9-4B93-9415-78014584EC5C}" srcOrd="2" destOrd="0" parTransId="{4B1DB04D-9887-4985-9657-5AF03BBD05D8}" sibTransId="{3F0E7726-273C-4E35-96B5-94F1D8E2154A}"/>
    <dgm:cxn modelId="{4A74D89D-834B-41F1-99E1-C19F16D4207E}" type="presParOf" srcId="{9B40F247-256F-4DBF-A851-256A0A4437D4}" destId="{08993155-E933-4BB2-9377-865FE1BA6589}" srcOrd="0" destOrd="0" presId="urn:microsoft.com/office/officeart/2018/2/layout/IconVerticalSolidList"/>
    <dgm:cxn modelId="{AB66691C-2F97-494E-8DC7-BE12EEE5ECCB}" type="presParOf" srcId="{08993155-E933-4BB2-9377-865FE1BA6589}" destId="{ABF2A336-E99C-4D96-9D16-D9605EE112AE}" srcOrd="0" destOrd="0" presId="urn:microsoft.com/office/officeart/2018/2/layout/IconVerticalSolidList"/>
    <dgm:cxn modelId="{8A2117D4-4A59-4251-A95C-0745F0D54C10}" type="presParOf" srcId="{08993155-E933-4BB2-9377-865FE1BA6589}" destId="{9CF0968B-6559-4F18-A92B-37278FAF71A0}" srcOrd="1" destOrd="0" presId="urn:microsoft.com/office/officeart/2018/2/layout/IconVerticalSolidList"/>
    <dgm:cxn modelId="{D5F8A0A9-1ED4-46C7-9BB7-77BDFF548374}" type="presParOf" srcId="{08993155-E933-4BB2-9377-865FE1BA6589}" destId="{B82A191A-2BDC-4FC2-872F-3CC2E8EA534E}" srcOrd="2" destOrd="0" presId="urn:microsoft.com/office/officeart/2018/2/layout/IconVerticalSolidList"/>
    <dgm:cxn modelId="{BF01BB5A-9FEA-4679-B448-4E995BF18A45}" type="presParOf" srcId="{08993155-E933-4BB2-9377-865FE1BA6589}" destId="{B2944B49-FFFE-41C6-9B44-166AB6D8AABE}" srcOrd="3" destOrd="0" presId="urn:microsoft.com/office/officeart/2018/2/layout/IconVerticalSolidList"/>
    <dgm:cxn modelId="{2F1A1D31-D6DC-4648-B7DE-B52FD694F531}" type="presParOf" srcId="{9B40F247-256F-4DBF-A851-256A0A4437D4}" destId="{4E85B640-D98A-4E10-B986-4882B80D0AF2}" srcOrd="1" destOrd="0" presId="urn:microsoft.com/office/officeart/2018/2/layout/IconVerticalSolidList"/>
    <dgm:cxn modelId="{9CE5DF54-23CE-4A5F-8E4E-91961F3D9FB2}" type="presParOf" srcId="{9B40F247-256F-4DBF-A851-256A0A4437D4}" destId="{1581F154-F9E0-4B84-97F9-89D0CA105AEC}" srcOrd="2" destOrd="0" presId="urn:microsoft.com/office/officeart/2018/2/layout/IconVerticalSolidList"/>
    <dgm:cxn modelId="{35F549DE-5263-4B25-8527-DDA62D61BBC8}" type="presParOf" srcId="{1581F154-F9E0-4B84-97F9-89D0CA105AEC}" destId="{645722E6-6EC7-48D4-8B75-A49480530635}" srcOrd="0" destOrd="0" presId="urn:microsoft.com/office/officeart/2018/2/layout/IconVerticalSolidList"/>
    <dgm:cxn modelId="{8F135529-96AB-4E59-8B9E-E77DA09C1A52}" type="presParOf" srcId="{1581F154-F9E0-4B84-97F9-89D0CA105AEC}" destId="{98D489F1-2212-4C87-B64B-D8ED66DA6672}" srcOrd="1" destOrd="0" presId="urn:microsoft.com/office/officeart/2018/2/layout/IconVerticalSolidList"/>
    <dgm:cxn modelId="{D777F5AF-4028-4C51-A1AE-ED74953F32D3}" type="presParOf" srcId="{1581F154-F9E0-4B84-97F9-89D0CA105AEC}" destId="{229B7CA4-704F-48CE-A3EC-907317DCB53A}" srcOrd="2" destOrd="0" presId="urn:microsoft.com/office/officeart/2018/2/layout/IconVerticalSolidList"/>
    <dgm:cxn modelId="{4CDE236B-4FD9-438C-831F-2E5505B30942}" type="presParOf" srcId="{1581F154-F9E0-4B84-97F9-89D0CA105AEC}" destId="{51681CAA-C20B-417C-973D-1AA8B98A51F2}" srcOrd="3" destOrd="0" presId="urn:microsoft.com/office/officeart/2018/2/layout/IconVerticalSolidList"/>
    <dgm:cxn modelId="{89E32EA9-3ACA-4ECC-8113-762C90CB202F}" type="presParOf" srcId="{9B40F247-256F-4DBF-A851-256A0A4437D4}" destId="{4D3D1A62-7D6A-4EBD-AB93-B690F01E124F}" srcOrd="3" destOrd="0" presId="urn:microsoft.com/office/officeart/2018/2/layout/IconVerticalSolidList"/>
    <dgm:cxn modelId="{5F33F95F-04B6-4BE8-AF88-2CAD548AB2AE}" type="presParOf" srcId="{9B40F247-256F-4DBF-A851-256A0A4437D4}" destId="{6AF3D6E3-7D0D-44B3-BAB0-5A3ADC7B3D61}" srcOrd="4" destOrd="0" presId="urn:microsoft.com/office/officeart/2018/2/layout/IconVerticalSolidList"/>
    <dgm:cxn modelId="{711FBA71-7FB3-4EA4-AC53-6FAED0E1DA55}" type="presParOf" srcId="{6AF3D6E3-7D0D-44B3-BAB0-5A3ADC7B3D61}" destId="{2EE680CC-5BF9-4FE5-8AD9-9AF44A941A8B}" srcOrd="0" destOrd="0" presId="urn:microsoft.com/office/officeart/2018/2/layout/IconVerticalSolidList"/>
    <dgm:cxn modelId="{607F866D-FF9E-43E6-AF7A-D82B5721CBD9}" type="presParOf" srcId="{6AF3D6E3-7D0D-44B3-BAB0-5A3ADC7B3D61}" destId="{AEDDFDDB-AA07-4D62-944F-3D8CE0500A7D}" srcOrd="1" destOrd="0" presId="urn:microsoft.com/office/officeart/2018/2/layout/IconVerticalSolidList"/>
    <dgm:cxn modelId="{E2F8C2DB-41AE-4716-BEA7-AE06AF459202}" type="presParOf" srcId="{6AF3D6E3-7D0D-44B3-BAB0-5A3ADC7B3D61}" destId="{2B5A714D-9308-49F1-A94C-539DFF9B3F95}" srcOrd="2" destOrd="0" presId="urn:microsoft.com/office/officeart/2018/2/layout/IconVerticalSolidList"/>
    <dgm:cxn modelId="{58020B15-D3CD-408C-AD82-33899B98028C}" type="presParOf" srcId="{6AF3D6E3-7D0D-44B3-BAB0-5A3ADC7B3D61}" destId="{5184CE7A-EB48-4D8F-9624-E5CF1C41AEA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2A336-E99C-4D96-9D16-D9605EE112AE}">
      <dsp:nvSpPr>
        <dsp:cNvPr id="0" name=""/>
        <dsp:cNvSpPr/>
      </dsp:nvSpPr>
      <dsp:spPr>
        <a:xfrm>
          <a:off x="0" y="558"/>
          <a:ext cx="8504238" cy="1305966"/>
        </a:xfrm>
        <a:prstGeom prst="roundRect">
          <a:avLst>
            <a:gd name="adj" fmla="val 10000"/>
          </a:avLst>
        </a:prstGeom>
        <a:solidFill>
          <a:srgbClr val="CC0000"/>
        </a:solidFill>
        <a:ln>
          <a:noFill/>
        </a:ln>
        <a:effectLst/>
      </dsp:spPr>
      <dsp:style>
        <a:lnRef idx="0">
          <a:scrgbClr r="0" g="0" b="0"/>
        </a:lnRef>
        <a:fillRef idx="1">
          <a:scrgbClr r="0" g="0" b="0"/>
        </a:fillRef>
        <a:effectRef idx="0">
          <a:scrgbClr r="0" g="0" b="0"/>
        </a:effectRef>
        <a:fontRef idx="minor"/>
      </dsp:style>
    </dsp:sp>
    <dsp:sp modelId="{9CF0968B-6559-4F18-A92B-37278FAF71A0}">
      <dsp:nvSpPr>
        <dsp:cNvPr id="0" name=""/>
        <dsp:cNvSpPr/>
      </dsp:nvSpPr>
      <dsp:spPr>
        <a:xfrm>
          <a:off x="395054" y="294400"/>
          <a:ext cx="718281" cy="7182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rgbClr val="1F22A7"/>
          </a:solidFill>
          <a:prstDash val="solid"/>
        </a:ln>
        <a:effectLst/>
      </dsp:spPr>
      <dsp:style>
        <a:lnRef idx="2">
          <a:scrgbClr r="0" g="0" b="0"/>
        </a:lnRef>
        <a:fillRef idx="1">
          <a:scrgbClr r="0" g="0" b="0"/>
        </a:fillRef>
        <a:effectRef idx="0">
          <a:scrgbClr r="0" g="0" b="0"/>
        </a:effectRef>
        <a:fontRef idx="minor">
          <a:schemeClr val="lt1"/>
        </a:fontRef>
      </dsp:style>
    </dsp:sp>
    <dsp:sp modelId="{B2944B49-FFFE-41C6-9B44-166AB6D8AABE}">
      <dsp:nvSpPr>
        <dsp:cNvPr id="0" name=""/>
        <dsp:cNvSpPr/>
      </dsp:nvSpPr>
      <dsp:spPr>
        <a:xfrm>
          <a:off x="1508391" y="558"/>
          <a:ext cx="6995846"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111250">
            <a:lnSpc>
              <a:spcPct val="100000"/>
            </a:lnSpc>
            <a:spcBef>
              <a:spcPct val="0"/>
            </a:spcBef>
            <a:spcAft>
              <a:spcPct val="35000"/>
            </a:spcAft>
            <a:buNone/>
          </a:pPr>
          <a:r>
            <a:rPr lang="en-CA" sz="2500" kern="1200"/>
            <a:t>www.rcsd.ca/learningonline   </a:t>
          </a:r>
          <a:endParaRPr lang="en-US" sz="2500" kern="1200"/>
        </a:p>
      </dsp:txBody>
      <dsp:txXfrm>
        <a:off x="1508391" y="558"/>
        <a:ext cx="6995846" cy="1305966"/>
      </dsp:txXfrm>
    </dsp:sp>
    <dsp:sp modelId="{645722E6-6EC7-48D4-8B75-A49480530635}">
      <dsp:nvSpPr>
        <dsp:cNvPr id="0" name=""/>
        <dsp:cNvSpPr/>
      </dsp:nvSpPr>
      <dsp:spPr>
        <a:xfrm>
          <a:off x="0" y="1633016"/>
          <a:ext cx="8504238" cy="1305966"/>
        </a:xfrm>
        <a:prstGeom prst="roundRect">
          <a:avLst>
            <a:gd name="adj" fmla="val 10000"/>
          </a:avLst>
        </a:prstGeom>
        <a:solidFill>
          <a:srgbClr val="CC0000"/>
        </a:solidFill>
        <a:ln>
          <a:solidFill>
            <a:srgbClr val="CC0000"/>
          </a:solidFill>
        </a:ln>
        <a:effectLst/>
      </dsp:spPr>
      <dsp:style>
        <a:lnRef idx="0">
          <a:scrgbClr r="0" g="0" b="0"/>
        </a:lnRef>
        <a:fillRef idx="1">
          <a:scrgbClr r="0" g="0" b="0"/>
        </a:fillRef>
        <a:effectRef idx="0">
          <a:scrgbClr r="0" g="0" b="0"/>
        </a:effectRef>
        <a:fontRef idx="minor"/>
      </dsp:style>
    </dsp:sp>
    <dsp:sp modelId="{98D489F1-2212-4C87-B64B-D8ED66DA6672}">
      <dsp:nvSpPr>
        <dsp:cNvPr id="0" name=""/>
        <dsp:cNvSpPr/>
      </dsp:nvSpPr>
      <dsp:spPr>
        <a:xfrm>
          <a:off x="395054" y="1926859"/>
          <a:ext cx="718281" cy="7182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rgbClr val="000099"/>
          </a:solidFill>
          <a:prstDash val="solid"/>
        </a:ln>
        <a:effectLst/>
      </dsp:spPr>
      <dsp:style>
        <a:lnRef idx="2">
          <a:scrgbClr r="0" g="0" b="0"/>
        </a:lnRef>
        <a:fillRef idx="1">
          <a:scrgbClr r="0" g="0" b="0"/>
        </a:fillRef>
        <a:effectRef idx="0">
          <a:scrgbClr r="0" g="0" b="0"/>
        </a:effectRef>
        <a:fontRef idx="minor">
          <a:schemeClr val="lt1"/>
        </a:fontRef>
      </dsp:style>
    </dsp:sp>
    <dsp:sp modelId="{51681CAA-C20B-417C-973D-1AA8B98A51F2}">
      <dsp:nvSpPr>
        <dsp:cNvPr id="0" name=""/>
        <dsp:cNvSpPr/>
      </dsp:nvSpPr>
      <dsp:spPr>
        <a:xfrm>
          <a:off x="1508391" y="1633016"/>
          <a:ext cx="6995846"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111250">
            <a:lnSpc>
              <a:spcPct val="100000"/>
            </a:lnSpc>
            <a:spcBef>
              <a:spcPct val="0"/>
            </a:spcBef>
            <a:spcAft>
              <a:spcPct val="35000"/>
            </a:spcAft>
            <a:buNone/>
          </a:pPr>
          <a:r>
            <a:rPr lang="en-US" sz="2500" kern="1200"/>
            <a:t>Student Services will assist you with registering for an online class.</a:t>
          </a:r>
        </a:p>
      </dsp:txBody>
      <dsp:txXfrm>
        <a:off x="1508391" y="1633016"/>
        <a:ext cx="6995846" cy="1305966"/>
      </dsp:txXfrm>
    </dsp:sp>
    <dsp:sp modelId="{2EE680CC-5BF9-4FE5-8AD9-9AF44A941A8B}">
      <dsp:nvSpPr>
        <dsp:cNvPr id="0" name=""/>
        <dsp:cNvSpPr/>
      </dsp:nvSpPr>
      <dsp:spPr>
        <a:xfrm>
          <a:off x="0" y="3265475"/>
          <a:ext cx="8504238" cy="1305966"/>
        </a:xfrm>
        <a:prstGeom prst="roundRect">
          <a:avLst>
            <a:gd name="adj" fmla="val 10000"/>
          </a:avLst>
        </a:prstGeom>
        <a:solidFill>
          <a:srgbClr val="CC0000"/>
        </a:solidFill>
        <a:ln>
          <a:noFill/>
        </a:ln>
        <a:effectLst/>
      </dsp:spPr>
      <dsp:style>
        <a:lnRef idx="0">
          <a:scrgbClr r="0" g="0" b="0"/>
        </a:lnRef>
        <a:fillRef idx="1">
          <a:scrgbClr r="0" g="0" b="0"/>
        </a:fillRef>
        <a:effectRef idx="0">
          <a:scrgbClr r="0" g="0" b="0"/>
        </a:effectRef>
        <a:fontRef idx="minor"/>
      </dsp:style>
    </dsp:sp>
    <dsp:sp modelId="{AEDDFDDB-AA07-4D62-944F-3D8CE0500A7D}">
      <dsp:nvSpPr>
        <dsp:cNvPr id="0" name=""/>
        <dsp:cNvSpPr/>
      </dsp:nvSpPr>
      <dsp:spPr>
        <a:xfrm>
          <a:off x="395054" y="3559317"/>
          <a:ext cx="718281" cy="718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rgbClr val="000099"/>
          </a:solidFill>
          <a:prstDash val="solid"/>
        </a:ln>
        <a:effectLst/>
      </dsp:spPr>
      <dsp:style>
        <a:lnRef idx="2">
          <a:scrgbClr r="0" g="0" b="0"/>
        </a:lnRef>
        <a:fillRef idx="1">
          <a:scrgbClr r="0" g="0" b="0"/>
        </a:fillRef>
        <a:effectRef idx="0">
          <a:scrgbClr r="0" g="0" b="0"/>
        </a:effectRef>
        <a:fontRef idx="minor">
          <a:schemeClr val="lt1"/>
        </a:fontRef>
      </dsp:style>
    </dsp:sp>
    <dsp:sp modelId="{5184CE7A-EB48-4D8F-9624-E5CF1C41AEA4}">
      <dsp:nvSpPr>
        <dsp:cNvPr id="0" name=""/>
        <dsp:cNvSpPr/>
      </dsp:nvSpPr>
      <dsp:spPr>
        <a:xfrm>
          <a:off x="1508391" y="3265475"/>
          <a:ext cx="6995846"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111250">
            <a:lnSpc>
              <a:spcPct val="100000"/>
            </a:lnSpc>
            <a:spcBef>
              <a:spcPct val="0"/>
            </a:spcBef>
            <a:spcAft>
              <a:spcPct val="35000"/>
            </a:spcAft>
            <a:buNone/>
          </a:pPr>
          <a:r>
            <a:rPr lang="en-US" sz="2500" kern="1200"/>
            <a:t>School administration has to give final permission for full enrollment in the class</a:t>
          </a:r>
        </a:p>
      </dsp:txBody>
      <dsp:txXfrm>
        <a:off x="1508391" y="3265475"/>
        <a:ext cx="6995846" cy="13059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E2AD6F-3DC3-4A45-828B-B2EA105EFA8E}" type="datetimeFigureOut">
              <a:rPr lang="en-US" smtClean="0"/>
              <a:t>2/14/2025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8061B15-F8B1-4255-B9CB-4365ED255297}" type="slidenum">
              <a:rPr lang="en-US" smtClean="0"/>
              <a:t>‹#›</a:t>
            </a:fld>
            <a:endParaRPr lang="en-US"/>
          </a:p>
        </p:txBody>
      </p:sp>
    </p:spTree>
    <p:extLst>
      <p:ext uri="{BB962C8B-B14F-4D97-AF65-F5344CB8AC3E}">
        <p14:creationId xmlns:p14="http://schemas.microsoft.com/office/powerpoint/2010/main" val="2259407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061B15-F8B1-4255-B9CB-4365ED255297}" type="slidenum">
              <a:rPr lang="en-US" smtClean="0"/>
              <a:t>1</a:t>
            </a:fld>
            <a:endParaRPr lang="en-US"/>
          </a:p>
        </p:txBody>
      </p:sp>
    </p:spTree>
    <p:extLst>
      <p:ext uri="{BB962C8B-B14F-4D97-AF65-F5344CB8AC3E}">
        <p14:creationId xmlns:p14="http://schemas.microsoft.com/office/powerpoint/2010/main" val="180705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061B15-F8B1-4255-B9CB-4365ED255297}" type="slidenum">
              <a:rPr lang="en-US" smtClean="0"/>
              <a:t>6</a:t>
            </a:fld>
            <a:endParaRPr lang="en-US"/>
          </a:p>
        </p:txBody>
      </p:sp>
    </p:spTree>
    <p:extLst>
      <p:ext uri="{BB962C8B-B14F-4D97-AF65-F5344CB8AC3E}">
        <p14:creationId xmlns:p14="http://schemas.microsoft.com/office/powerpoint/2010/main" val="3609344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061B15-F8B1-4255-B9CB-4365ED255297}" type="slidenum">
              <a:rPr lang="en-US" smtClean="0"/>
              <a:t>20</a:t>
            </a:fld>
            <a:endParaRPr lang="en-US"/>
          </a:p>
        </p:txBody>
      </p:sp>
    </p:spTree>
    <p:extLst>
      <p:ext uri="{BB962C8B-B14F-4D97-AF65-F5344CB8AC3E}">
        <p14:creationId xmlns:p14="http://schemas.microsoft.com/office/powerpoint/2010/main" val="3906308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061B15-F8B1-4255-B9CB-4365ED255297}" type="slidenum">
              <a:rPr lang="en-US" smtClean="0"/>
              <a:t>33</a:t>
            </a:fld>
            <a:endParaRPr lang="en-US"/>
          </a:p>
        </p:txBody>
      </p:sp>
    </p:spTree>
    <p:extLst>
      <p:ext uri="{BB962C8B-B14F-4D97-AF65-F5344CB8AC3E}">
        <p14:creationId xmlns:p14="http://schemas.microsoft.com/office/powerpoint/2010/main" val="1590316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061B15-F8B1-4255-B9CB-4365ED255297}" type="slidenum">
              <a:rPr lang="en-US" smtClean="0"/>
              <a:t>40</a:t>
            </a:fld>
            <a:endParaRPr lang="en-US"/>
          </a:p>
        </p:txBody>
      </p:sp>
    </p:spTree>
    <p:extLst>
      <p:ext uri="{BB962C8B-B14F-4D97-AF65-F5344CB8AC3E}">
        <p14:creationId xmlns:p14="http://schemas.microsoft.com/office/powerpoint/2010/main" val="1789616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C8EC0BC3-6BC4-4208-8985-A4DCB3779F34}"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3848790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EC0BC3-6BC4-4208-8985-A4DCB3779F34}"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92314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2854"/>
            <a:ext cx="2743196" cy="365125"/>
          </a:xfrm>
        </p:spPr>
        <p:txBody>
          <a:bodyPr/>
          <a:lstStyle/>
          <a:p>
            <a:fld id="{C8EC0BC3-6BC4-4208-8985-A4DCB3779F34}" type="datetimeFigureOut">
              <a:rPr lang="en-US" smtClean="0"/>
              <a:t>2/14/2025</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3210073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1">
            <a:lumMod val="6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A64A3F-633B-4B26-93BD-DBD290686919}"/>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72720" y="223520"/>
            <a:ext cx="1544320" cy="1473835"/>
          </a:xfrm>
          <a:prstGeom prst="rect">
            <a:avLst/>
          </a:prstGeom>
        </p:spPr>
      </p:pic>
      <p:pic>
        <p:nvPicPr>
          <p:cNvPr id="9" name="Picture 8">
            <a:extLst>
              <a:ext uri="{FF2B5EF4-FFF2-40B4-BE49-F238E27FC236}">
                <a16:creationId xmlns:a16="http://schemas.microsoft.com/office/drawing/2014/main" id="{8730DC55-48AC-4B13-9D95-D6BFDDC29A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1664" y="223520"/>
            <a:ext cx="2180336" cy="1529750"/>
          </a:xfrm>
          <a:prstGeom prst="rect">
            <a:avLst/>
          </a:prstGeom>
        </p:spPr>
      </p:pic>
    </p:spTree>
    <p:extLst>
      <p:ext uri="{BB962C8B-B14F-4D97-AF65-F5344CB8AC3E}">
        <p14:creationId xmlns:p14="http://schemas.microsoft.com/office/powerpoint/2010/main" val="397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EC0BC3-6BC4-4208-8985-A4DCB3779F34}"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295403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C8EC0BC3-6BC4-4208-8985-A4DCB3779F34}" type="datetimeFigureOut">
              <a:rPr lang="en-US" smtClean="0"/>
              <a:t>2/14/2025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004BA74-C99E-4820-B278-9897B751227F}" type="slidenum">
              <a:rPr lang="en-US" smtClean="0"/>
              <a:t>‹#›</a:t>
            </a:fld>
            <a:endParaRPr lang="en-US"/>
          </a:p>
        </p:txBody>
      </p:sp>
    </p:spTree>
    <p:extLst>
      <p:ext uri="{BB962C8B-B14F-4D97-AF65-F5344CB8AC3E}">
        <p14:creationId xmlns:p14="http://schemas.microsoft.com/office/powerpoint/2010/main" val="414882366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EC0BC3-6BC4-4208-8985-A4DCB3779F34}"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3346589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EC0BC3-6BC4-4208-8985-A4DCB3779F34}"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200605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EC0BC3-6BC4-4208-8985-A4DCB3779F34}"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183473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C0BC3-6BC4-4208-8985-A4DCB3779F34}"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1921205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EC0BC3-6BC4-4208-8985-A4DCB3779F34}"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321078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EC0BC3-6BC4-4208-8985-A4DCB3779F34}"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04BA74-C99E-4820-B278-9897B751227F}" type="slidenum">
              <a:rPr lang="en-US" smtClean="0"/>
              <a:t>‹#›</a:t>
            </a:fld>
            <a:endParaRPr lang="en-US"/>
          </a:p>
        </p:txBody>
      </p:sp>
    </p:spTree>
    <p:extLst>
      <p:ext uri="{BB962C8B-B14F-4D97-AF65-F5344CB8AC3E}">
        <p14:creationId xmlns:p14="http://schemas.microsoft.com/office/powerpoint/2010/main" val="3809774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C8EC0BC3-6BC4-4208-8985-A4DCB3779F34}" type="datetimeFigureOut">
              <a:rPr lang="en-US" smtClean="0"/>
              <a:t>2/14/2025</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F004BA74-C99E-4820-B278-9897B751227F}" type="slidenum">
              <a:rPr lang="en-US" smtClean="0"/>
              <a:t>‹#›</a:t>
            </a:fld>
            <a:endParaRPr lang="en-US"/>
          </a:p>
        </p:txBody>
      </p:sp>
    </p:spTree>
    <p:extLst>
      <p:ext uri="{BB962C8B-B14F-4D97-AF65-F5344CB8AC3E}">
        <p14:creationId xmlns:p14="http://schemas.microsoft.com/office/powerpoint/2010/main" val="19077055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dougberger.net/archive/tag/conservative" TargetMode="External"/><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freepngimg.com/png/72547-thinking-photography-question-mark-man-stock" TargetMode="External"/><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cid:7DDA2F60-4D28-4E8F-8A08-2634B6D7D4C9" TargetMode="External"/><Relationship Id="rId5" Type="http://schemas.openxmlformats.org/officeDocument/2006/relationships/image" Target="../media/image9.png"/><Relationship Id="rId4" Type="http://schemas.openxmlformats.org/officeDocument/2006/relationships/hyperlink" Target="https://creativecommons.org/licenses/by-nc/3.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3.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hyperlink" Target="http://pensandlens.wordpress.com/2011/05/09/continuous-stripes/apple-macbook-pro-13-3-inch-2-4-ghz" TargetMode="External"/><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0.sv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0.sv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0.svg"/></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30.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12509E-AF6B-43B3-BFDC-8E0AB7ACFEBB}"/>
              </a:ext>
            </a:extLst>
          </p:cNvPr>
          <p:cNvSpPr txBox="1"/>
          <p:nvPr/>
        </p:nvSpPr>
        <p:spPr>
          <a:xfrm>
            <a:off x="1920168" y="643398"/>
            <a:ext cx="8158480" cy="1077218"/>
          </a:xfrm>
          <a:prstGeom prst="rect">
            <a:avLst/>
          </a:prstGeom>
          <a:noFill/>
        </p:spPr>
        <p:txBody>
          <a:bodyPr wrap="square" rtlCol="0">
            <a:spAutoFit/>
          </a:bodyPr>
          <a:lstStyle/>
          <a:p>
            <a:pPr algn="ct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Miller Comprehensive High School </a:t>
            </a:r>
            <a:b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b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Course Selection 2025-2026</a:t>
            </a:r>
          </a:p>
        </p:txBody>
      </p:sp>
      <p:sp>
        <p:nvSpPr>
          <p:cNvPr id="15" name="TextBox 14">
            <a:extLst>
              <a:ext uri="{FF2B5EF4-FFF2-40B4-BE49-F238E27FC236}">
                <a16:creationId xmlns:a16="http://schemas.microsoft.com/office/drawing/2014/main" id="{690802F7-389B-438C-AA50-58DD060F0146}"/>
              </a:ext>
            </a:extLst>
          </p:cNvPr>
          <p:cNvSpPr txBox="1"/>
          <p:nvPr/>
        </p:nvSpPr>
        <p:spPr>
          <a:xfrm>
            <a:off x="1961469" y="2048270"/>
            <a:ext cx="8158480" cy="769441"/>
          </a:xfrm>
          <a:prstGeom prst="rect">
            <a:avLst/>
          </a:prstGeom>
          <a:noFill/>
        </p:spPr>
        <p:txBody>
          <a:bodyPr wrap="square" rtlCol="0">
            <a:spAutoFit/>
          </a:bodyPr>
          <a:lstStyle/>
          <a:p>
            <a:r>
              <a:rPr lang="en-US" sz="4400" b="1">
                <a:solidFill>
                  <a:srgbClr val="002060"/>
                </a:solidFill>
                <a:latin typeface="Palatino Linotype" panose="02040502050505030304" pitchFamily="18" charset="0"/>
              </a:rPr>
              <a:t>Welcome Parents and Students</a:t>
            </a:r>
          </a:p>
        </p:txBody>
      </p:sp>
      <p:sp>
        <p:nvSpPr>
          <p:cNvPr id="6" name="TextBox 5">
            <a:extLst>
              <a:ext uri="{FF2B5EF4-FFF2-40B4-BE49-F238E27FC236}">
                <a16:creationId xmlns:a16="http://schemas.microsoft.com/office/drawing/2014/main" id="{745C1767-5FD0-4529-8DCF-E4A2DE7A0600}"/>
              </a:ext>
            </a:extLst>
          </p:cNvPr>
          <p:cNvSpPr txBox="1"/>
          <p:nvPr/>
        </p:nvSpPr>
        <p:spPr>
          <a:xfrm>
            <a:off x="327840" y="5885073"/>
            <a:ext cx="6888664" cy="1354217"/>
          </a:xfrm>
          <a:prstGeom prst="rect">
            <a:avLst/>
          </a:prstGeom>
          <a:noFill/>
        </p:spPr>
        <p:txBody>
          <a:bodyPr wrap="square">
            <a:spAutoFit/>
          </a:bodyPr>
          <a:lstStyle/>
          <a:p>
            <a:pPr marL="0" marR="0">
              <a:spcBef>
                <a:spcPts val="0"/>
              </a:spcBef>
              <a:spcAft>
                <a:spcPts val="0"/>
              </a:spcAft>
            </a:pPr>
            <a:r>
              <a:rPr lang="en-US" sz="1800" i="1">
                <a:solidFill>
                  <a:srgbClr val="CC0000"/>
                </a:solidFill>
                <a:effectLst/>
                <a:latin typeface="Questrial" panose="02000000000000000000" pitchFamily="2" charset="0"/>
                <a:ea typeface="Calibri" panose="020F0502020204030204" pitchFamily="34" charset="0"/>
                <a:cs typeface="Angsana New" panose="020B0502040204020203" pitchFamily="18" charset="-34"/>
              </a:rPr>
              <a:t>Respectfully acknowledging that we are blessed to live on Treaty 4 Territory, traditional lands of the </a:t>
            </a:r>
            <a:r>
              <a:rPr lang="en-US" sz="1800" i="1" err="1">
                <a:solidFill>
                  <a:srgbClr val="CC0000"/>
                </a:solidFill>
                <a:effectLst/>
                <a:latin typeface="Questrial" panose="02000000000000000000" pitchFamily="2" charset="0"/>
                <a:ea typeface="Calibri" panose="020F0502020204030204" pitchFamily="34" charset="0"/>
                <a:cs typeface="Angsana New" panose="020B0502040204020203" pitchFamily="18" charset="-34"/>
              </a:rPr>
              <a:t>Nêhiyawak</a:t>
            </a:r>
            <a:r>
              <a:rPr lang="en-US" sz="1800" i="1">
                <a:solidFill>
                  <a:srgbClr val="CC0000"/>
                </a:solidFill>
                <a:effectLst/>
                <a:latin typeface="Questrial" panose="02000000000000000000" pitchFamily="2" charset="0"/>
                <a:ea typeface="Calibri" panose="020F0502020204030204" pitchFamily="34" charset="0"/>
                <a:cs typeface="Angsana New" panose="020B0502040204020203" pitchFamily="18" charset="-34"/>
              </a:rPr>
              <a:t>, </a:t>
            </a:r>
            <a:r>
              <a:rPr lang="en-US" sz="1800" i="1" err="1">
                <a:solidFill>
                  <a:srgbClr val="CC0000"/>
                </a:solidFill>
                <a:effectLst/>
                <a:latin typeface="Questrial" panose="02000000000000000000" pitchFamily="2" charset="0"/>
                <a:ea typeface="Calibri" panose="020F0502020204030204" pitchFamily="34" charset="0"/>
                <a:cs typeface="Angsana New" panose="020B0502040204020203" pitchFamily="18" charset="-34"/>
              </a:rPr>
              <a:t>Nahkawé</a:t>
            </a:r>
            <a:r>
              <a:rPr lang="en-US" sz="1800" i="1">
                <a:solidFill>
                  <a:srgbClr val="CC0000"/>
                </a:solidFill>
                <a:effectLst/>
                <a:latin typeface="Questrial" panose="02000000000000000000" pitchFamily="2" charset="0"/>
                <a:ea typeface="Calibri" panose="020F0502020204030204" pitchFamily="34" charset="0"/>
                <a:cs typeface="Angsana New" panose="020B0502040204020203" pitchFamily="18" charset="-34"/>
              </a:rPr>
              <a:t>, </a:t>
            </a:r>
            <a:r>
              <a:rPr lang="en-US" sz="1800" i="1" err="1">
                <a:solidFill>
                  <a:srgbClr val="CC0000"/>
                </a:solidFill>
                <a:effectLst/>
                <a:latin typeface="Questrial" panose="02000000000000000000" pitchFamily="2" charset="0"/>
                <a:ea typeface="Calibri" panose="020F0502020204030204" pitchFamily="34" charset="0"/>
                <a:cs typeface="Angsana New" panose="020B0502040204020203" pitchFamily="18" charset="-34"/>
              </a:rPr>
              <a:t>Nakota</a:t>
            </a:r>
            <a:r>
              <a:rPr lang="en-US" sz="1800" i="1">
                <a:solidFill>
                  <a:srgbClr val="CC0000"/>
                </a:solidFill>
                <a:effectLst/>
                <a:latin typeface="Questrial" panose="02000000000000000000" pitchFamily="2" charset="0"/>
                <a:ea typeface="Calibri" panose="020F0502020204030204" pitchFamily="34" charset="0"/>
                <a:cs typeface="Angsana New" panose="020B0502040204020203" pitchFamily="18" charset="-34"/>
              </a:rPr>
              <a:t>, and homeland of the Métis, Lakota, and Dakota.</a:t>
            </a:r>
            <a:endParaRPr lang="en-US" sz="2800">
              <a:solidFill>
                <a:srgbClr val="CC0000"/>
              </a:solidFill>
              <a:effectLst/>
              <a:latin typeface="Questrial" panose="02000000000000000000" pitchFamily="2" charset="0"/>
              <a:ea typeface="Calibri" panose="020F0502020204030204" pitchFamily="34" charset="0"/>
              <a:cs typeface="Angsana New" panose="020B0502040204020203" pitchFamily="18" charset="-34"/>
            </a:endParaRPr>
          </a:p>
          <a:p>
            <a:pPr marL="0" marR="0">
              <a:spcBef>
                <a:spcPts val="0"/>
              </a:spcBef>
              <a:spcAft>
                <a:spcPts val="0"/>
              </a:spcAft>
            </a:pPr>
            <a:r>
              <a:rPr lang="en-US" sz="2800">
                <a:effectLst/>
                <a:latin typeface="Calibri" panose="020F0502020204030204" pitchFamily="34" charset="0"/>
                <a:ea typeface="Calibri" panose="020F0502020204030204" pitchFamily="34" charset="0"/>
              </a:rPr>
              <a:t> </a:t>
            </a:r>
          </a:p>
        </p:txBody>
      </p:sp>
      <p:sp>
        <p:nvSpPr>
          <p:cNvPr id="7" name="TextBox 6">
            <a:extLst>
              <a:ext uri="{FF2B5EF4-FFF2-40B4-BE49-F238E27FC236}">
                <a16:creationId xmlns:a16="http://schemas.microsoft.com/office/drawing/2014/main" id="{D5C15F9F-82A9-4853-8758-EDC34C5879DD}"/>
              </a:ext>
            </a:extLst>
          </p:cNvPr>
          <p:cNvSpPr txBox="1"/>
          <p:nvPr/>
        </p:nvSpPr>
        <p:spPr>
          <a:xfrm>
            <a:off x="607546" y="3115173"/>
            <a:ext cx="11603772" cy="2308324"/>
          </a:xfrm>
          <a:prstGeom prst="rect">
            <a:avLst/>
          </a:prstGeom>
          <a:noFill/>
        </p:spPr>
        <p:txBody>
          <a:bodyPr wrap="square">
            <a:spAutoFit/>
          </a:bodyPr>
          <a:lstStyle/>
          <a:p>
            <a:pPr eaLnBrk="1" hangingPunct="1">
              <a:defRPr/>
            </a:pPr>
            <a:r>
              <a:rPr lang="en-CA" sz="2400">
                <a:solidFill>
                  <a:srgbClr val="002060"/>
                </a:solidFill>
                <a:latin typeface="Palatino Linotype" panose="02040502050505030304" pitchFamily="18" charset="0"/>
                <a:ea typeface="Segoe UI Symbol" pitchFamily="34" charset="0"/>
              </a:rPr>
              <a:t>Meet the Student Services Team: </a:t>
            </a:r>
          </a:p>
          <a:p>
            <a:pPr eaLnBrk="1" hangingPunct="1">
              <a:defRPr/>
            </a:pPr>
            <a:endParaRPr lang="en-CA" sz="2400">
              <a:solidFill>
                <a:srgbClr val="002060"/>
              </a:solidFill>
              <a:latin typeface="Palatino Linotype" panose="02040502050505030304" pitchFamily="18" charset="0"/>
              <a:ea typeface="Segoe UI Symbol" pitchFamily="34" charset="0"/>
            </a:endParaRPr>
          </a:p>
          <a:p>
            <a:pPr marL="285750" indent="-285750" eaLnBrk="1" hangingPunct="1">
              <a:buFont typeface="Arial" panose="020B0604020202020204" pitchFamily="34" charset="0"/>
              <a:buChar char="•"/>
              <a:defRPr/>
            </a:pPr>
            <a:r>
              <a:rPr lang="en-CA" sz="2400">
                <a:solidFill>
                  <a:srgbClr val="002060"/>
                </a:solidFill>
                <a:latin typeface="Palatino Linotype" panose="02040502050505030304" pitchFamily="18" charset="0"/>
                <a:ea typeface="Segoe UI Symbol" pitchFamily="34" charset="0"/>
              </a:rPr>
              <a:t>Jodi Baragar </a:t>
            </a:r>
          </a:p>
          <a:p>
            <a:pPr marL="285750" indent="-285750" eaLnBrk="1" hangingPunct="1">
              <a:buFont typeface="Arial" panose="020B0604020202020204" pitchFamily="34" charset="0"/>
              <a:buChar char="•"/>
              <a:defRPr/>
            </a:pPr>
            <a:r>
              <a:rPr lang="en-CA" sz="2400">
                <a:solidFill>
                  <a:srgbClr val="002060"/>
                </a:solidFill>
                <a:latin typeface="Palatino Linotype" panose="02040502050505030304" pitchFamily="18" charset="0"/>
                <a:ea typeface="Segoe UI Symbol" pitchFamily="34" charset="0"/>
              </a:rPr>
              <a:t>Barb Barnes Wilcox</a:t>
            </a:r>
          </a:p>
          <a:p>
            <a:pPr marL="285750" indent="-285750" eaLnBrk="1" hangingPunct="1">
              <a:buFont typeface="Arial" panose="020B0604020202020204" pitchFamily="34" charset="0"/>
              <a:buChar char="•"/>
              <a:defRPr/>
            </a:pPr>
            <a:r>
              <a:rPr lang="en-CA" sz="2400">
                <a:solidFill>
                  <a:srgbClr val="002060"/>
                </a:solidFill>
                <a:latin typeface="Palatino Linotype" panose="02040502050505030304" pitchFamily="18" charset="0"/>
                <a:ea typeface="Segoe UI Symbol" pitchFamily="34" charset="0"/>
              </a:rPr>
              <a:t>Navanga Burke</a:t>
            </a:r>
          </a:p>
          <a:p>
            <a:pPr marL="285750" indent="-285750" eaLnBrk="1" hangingPunct="1">
              <a:buFont typeface="Arial" panose="020B0604020202020204" pitchFamily="34" charset="0"/>
              <a:buChar char="•"/>
              <a:defRPr/>
            </a:pPr>
            <a:r>
              <a:rPr lang="en-CA" sz="2400">
                <a:solidFill>
                  <a:srgbClr val="002060"/>
                </a:solidFill>
                <a:latin typeface="Palatino Linotype" panose="02040502050505030304" pitchFamily="18" charset="0"/>
                <a:ea typeface="Segoe UI Symbol" pitchFamily="34" charset="0"/>
              </a:rPr>
              <a:t>Laura Gaboury</a:t>
            </a:r>
          </a:p>
        </p:txBody>
      </p:sp>
      <p:pic>
        <p:nvPicPr>
          <p:cNvPr id="4" name="Picture 3" descr="A picture containing text, vector graphics&#10;&#10;Description automatically generated">
            <a:extLst>
              <a:ext uri="{FF2B5EF4-FFF2-40B4-BE49-F238E27FC236}">
                <a16:creationId xmlns:a16="http://schemas.microsoft.com/office/drawing/2014/main" id="{D4F55C9D-204A-4D33-AE0D-7B3BA2E01CB6}"/>
              </a:ext>
            </a:extLst>
          </p:cNvPr>
          <p:cNvPicPr>
            <a:picLocks noChangeAspect="1"/>
          </p:cNvPicPr>
          <p:nvPr/>
        </p:nvPicPr>
        <p:blipFill rotWithShape="1">
          <a:blip r:embed="rId3">
            <a:extLst>
              <a:ext uri="{28A0092B-C50C-407E-A947-70E740481C1C}">
                <a14:useLocalDpi xmlns:a14="http://schemas.microsoft.com/office/drawing/2010/main" val="0"/>
              </a:ext>
            </a:extLst>
          </a:blip>
          <a:srcRect l="-3657" t="10070" r="7962" b="-6813"/>
          <a:stretch/>
        </p:blipFill>
        <p:spPr>
          <a:xfrm>
            <a:off x="8682836" y="4758121"/>
            <a:ext cx="1999346" cy="2253903"/>
          </a:xfrm>
          <a:prstGeom prst="rect">
            <a:avLst/>
          </a:prstGeom>
        </p:spPr>
      </p:pic>
      <p:pic>
        <p:nvPicPr>
          <p:cNvPr id="1027" name="Picture 3">
            <a:extLst>
              <a:ext uri="{FF2B5EF4-FFF2-40B4-BE49-F238E27FC236}">
                <a16:creationId xmlns:a16="http://schemas.microsoft.com/office/drawing/2014/main" id="{7FDD9377-B362-4EC9-87BD-35A2D87857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0" t="57749" r="55919" b="1677"/>
          <a:stretch/>
        </p:blipFill>
        <p:spPr bwMode="auto">
          <a:xfrm>
            <a:off x="10355605" y="4889449"/>
            <a:ext cx="1778746" cy="196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8ED35C25-4C44-45E5-87AC-53A58250D52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9745143" y="2817711"/>
            <a:ext cx="2459890" cy="200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artoon a cartoon of a person waving&#10;&#10;AI-generated content may be incorrect.">
            <a:extLst>
              <a:ext uri="{FF2B5EF4-FFF2-40B4-BE49-F238E27FC236}">
                <a16:creationId xmlns:a16="http://schemas.microsoft.com/office/drawing/2014/main" id="{1BE5F1B8-B3E5-C653-5912-37DE9B2583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4115" y="4532534"/>
            <a:ext cx="2325466" cy="2325466"/>
          </a:xfrm>
          <a:prstGeom prst="rect">
            <a:avLst/>
          </a:prstGeom>
        </p:spPr>
      </p:pic>
    </p:spTree>
    <p:extLst>
      <p:ext uri="{BB962C8B-B14F-4D97-AF65-F5344CB8AC3E}">
        <p14:creationId xmlns:p14="http://schemas.microsoft.com/office/powerpoint/2010/main" val="95591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anim calcmode="lin" valueType="num">
                                      <p:cBhvr>
                                        <p:cTn id="18" dur="1000" fill="hold"/>
                                        <p:tgtEl>
                                          <p:spTgt spid="1027"/>
                                        </p:tgtEl>
                                        <p:attrNameLst>
                                          <p:attrName>ppt_x</p:attrName>
                                        </p:attrNameLst>
                                      </p:cBhvr>
                                      <p:tavLst>
                                        <p:tav tm="0">
                                          <p:val>
                                            <p:strVal val="#ppt_x"/>
                                          </p:val>
                                        </p:tav>
                                        <p:tav tm="100000">
                                          <p:val>
                                            <p:strVal val="#ppt_x"/>
                                          </p:val>
                                        </p:tav>
                                      </p:tavLst>
                                    </p:anim>
                                    <p:anim calcmode="lin" valueType="num">
                                      <p:cBhvr>
                                        <p:cTn id="1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6F33FF-7FE1-4C28-B085-B0E21F66E599}"/>
              </a:ext>
            </a:extLst>
          </p:cNvPr>
          <p:cNvSpPr txBox="1"/>
          <p:nvPr/>
        </p:nvSpPr>
        <p:spPr>
          <a:xfrm>
            <a:off x="142240" y="1997839"/>
            <a:ext cx="11948160" cy="4401205"/>
          </a:xfrm>
          <a:prstGeom prst="rect">
            <a:avLst/>
          </a:prstGeom>
          <a:noFill/>
        </p:spPr>
        <p:txBody>
          <a:bodyPr wrap="square">
            <a:spAutoFit/>
          </a:bodyPr>
          <a:lstStyle/>
          <a:p>
            <a:pPr marL="1657350" lvl="3" indent="-285750">
              <a:buFont typeface="Wingdings" pitchFamily="2" charset="2"/>
              <a:buChar char="ü"/>
              <a:defRPr/>
            </a:pPr>
            <a:r>
              <a:rPr lang="en-CA" sz="2800">
                <a:solidFill>
                  <a:srgbClr val="002060"/>
                </a:solidFill>
                <a:latin typeface="Palatino Linotype" panose="02040502050505030304" pitchFamily="18" charset="0"/>
                <a:cs typeface="Arial" panose="020B0604020202020204" pitchFamily="34" charset="0"/>
              </a:rPr>
              <a:t>Études </a:t>
            </a:r>
            <a:r>
              <a:rPr lang="en-CA" sz="2800" err="1">
                <a:solidFill>
                  <a:srgbClr val="002060"/>
                </a:solidFill>
                <a:latin typeface="Palatino Linotype" panose="02040502050505030304" pitchFamily="18" charset="0"/>
                <a:cs typeface="Arial" panose="020B0604020202020204" pitchFamily="34" charset="0"/>
              </a:rPr>
              <a:t>catholiques</a:t>
            </a:r>
            <a:r>
              <a:rPr lang="en-CA" sz="2800">
                <a:solidFill>
                  <a:srgbClr val="002060"/>
                </a:solidFill>
                <a:latin typeface="Palatino Linotype" panose="02040502050505030304" pitchFamily="18" charset="0"/>
                <a:cs typeface="Arial" panose="020B0604020202020204" pitchFamily="34" charset="0"/>
              </a:rPr>
              <a:t> 30</a:t>
            </a:r>
          </a:p>
          <a:p>
            <a:pPr marL="1657350" lvl="3" indent="-285750">
              <a:buFont typeface="Wingdings" pitchFamily="2" charset="2"/>
              <a:buChar char="ü"/>
              <a:defRPr/>
            </a:pPr>
            <a:r>
              <a:rPr lang="en-CA" sz="2800" err="1">
                <a:solidFill>
                  <a:srgbClr val="002060"/>
                </a:solidFill>
                <a:latin typeface="Palatino Linotype" panose="02040502050505030304" pitchFamily="18" charset="0"/>
                <a:cs typeface="Arial" panose="020B0604020202020204" pitchFamily="34" charset="0"/>
              </a:rPr>
              <a:t>Français</a:t>
            </a:r>
            <a:r>
              <a:rPr lang="en-CA" sz="2800">
                <a:solidFill>
                  <a:srgbClr val="002060"/>
                </a:solidFill>
                <a:latin typeface="Palatino Linotype" panose="02040502050505030304" pitchFamily="18" charset="0"/>
                <a:cs typeface="Arial" panose="020B0604020202020204" pitchFamily="34" charset="0"/>
              </a:rPr>
              <a:t> 30</a:t>
            </a:r>
          </a:p>
          <a:p>
            <a:pPr marL="1657350" lvl="3" indent="-285750">
              <a:buFont typeface="Wingdings" pitchFamily="2" charset="2"/>
              <a:buChar char="ü"/>
              <a:defRPr/>
            </a:pPr>
            <a:r>
              <a:rPr lang="en-CA" sz="2800">
                <a:solidFill>
                  <a:srgbClr val="002060"/>
                </a:solidFill>
                <a:latin typeface="Palatino Linotype" panose="02040502050505030304" pitchFamily="18" charset="0"/>
                <a:cs typeface="Arial" panose="020B0604020202020204" pitchFamily="34" charset="0"/>
              </a:rPr>
              <a:t>ELA A30 </a:t>
            </a:r>
          </a:p>
          <a:p>
            <a:pPr marL="1657350" lvl="3" indent="-285750">
              <a:buFont typeface="Wingdings" pitchFamily="2" charset="2"/>
              <a:buChar char="ü"/>
              <a:defRPr/>
            </a:pPr>
            <a:r>
              <a:rPr lang="en-CA" sz="2800">
                <a:solidFill>
                  <a:srgbClr val="002060"/>
                </a:solidFill>
                <a:latin typeface="Palatino Linotype" panose="02040502050505030304" pitchFamily="18" charset="0"/>
                <a:cs typeface="Arial" panose="020B0604020202020204" pitchFamily="34" charset="0"/>
              </a:rPr>
              <a:t>ELA B30</a:t>
            </a:r>
          </a:p>
          <a:p>
            <a:pPr marL="1657350" lvl="3" indent="-285750">
              <a:buFont typeface="Wingdings" pitchFamily="2" charset="2"/>
              <a:buChar char="ü"/>
              <a:defRPr/>
            </a:pPr>
            <a:r>
              <a:rPr lang="en-CA" sz="2800">
                <a:solidFill>
                  <a:srgbClr val="002060"/>
                </a:solidFill>
                <a:latin typeface="Palatino Linotype" panose="02040502050505030304" pitchFamily="18" charset="0"/>
                <a:cs typeface="Arial" panose="020B0604020202020204" pitchFamily="34" charset="0"/>
              </a:rPr>
              <a:t>Sciences </a:t>
            </a:r>
            <a:r>
              <a:rPr lang="en-CA" sz="2800" err="1">
                <a:solidFill>
                  <a:srgbClr val="002060"/>
                </a:solidFill>
                <a:latin typeface="Palatino Linotype" panose="02040502050505030304" pitchFamily="18" charset="0"/>
                <a:cs typeface="Arial" panose="020B0604020202020204" pitchFamily="34" charset="0"/>
              </a:rPr>
              <a:t>sociales</a:t>
            </a:r>
            <a:r>
              <a:rPr lang="en-CA" sz="2800">
                <a:solidFill>
                  <a:srgbClr val="002060"/>
                </a:solidFill>
                <a:latin typeface="Palatino Linotype" panose="02040502050505030304" pitchFamily="18" charset="0"/>
                <a:cs typeface="Arial" panose="020B0604020202020204" pitchFamily="34" charset="0"/>
              </a:rPr>
              <a:t> 30</a:t>
            </a:r>
          </a:p>
          <a:p>
            <a:pPr marL="1657350" lvl="3" indent="-285750">
              <a:buFont typeface="Wingdings" pitchFamily="2" charset="2"/>
              <a:buChar char="ü"/>
              <a:defRPr/>
            </a:pPr>
            <a:r>
              <a:rPr lang="en-CA" sz="2800">
                <a:solidFill>
                  <a:srgbClr val="002060"/>
                </a:solidFill>
                <a:latin typeface="Palatino Linotype" panose="02040502050505030304" pitchFamily="18" charset="0"/>
                <a:cs typeface="Arial" panose="020B0604020202020204" pitchFamily="34" charset="0"/>
              </a:rPr>
              <a:t>5 Electives</a:t>
            </a:r>
          </a:p>
          <a:p>
            <a:pPr marL="0" indent="0" eaLnBrk="1" hangingPunct="1">
              <a:buNone/>
              <a:defRPr/>
            </a:pPr>
            <a:endParaRPr lang="en-CA" sz="2800">
              <a:solidFill>
                <a:srgbClr val="002060"/>
              </a:solidFill>
              <a:latin typeface="Palatino Linotype" panose="02040502050505030304" pitchFamily="18" charset="0"/>
              <a:cs typeface="Arial" panose="020B0604020202020204" pitchFamily="34" charset="0"/>
            </a:endParaRPr>
          </a:p>
          <a:p>
            <a:pPr marL="0" indent="0" eaLnBrk="1" hangingPunct="1">
              <a:buNone/>
              <a:defRPr/>
            </a:pPr>
            <a:r>
              <a:rPr lang="en-CA" sz="2800" b="1">
                <a:solidFill>
                  <a:srgbClr val="002060"/>
                </a:solidFill>
                <a:latin typeface="Palatino Linotype" panose="02040502050505030304" pitchFamily="18" charset="0"/>
                <a:cs typeface="Arial" panose="020B0604020202020204" pitchFamily="34" charset="0"/>
              </a:rPr>
              <a:t>*French Immersion students have the option to take 1 or both grade 30 ELA classes. </a:t>
            </a:r>
          </a:p>
          <a:p>
            <a:pPr marL="0" indent="0" eaLnBrk="1" hangingPunct="1">
              <a:buNone/>
              <a:defRPr/>
            </a:pPr>
            <a:r>
              <a:rPr lang="en-CA" sz="2800" b="1">
                <a:solidFill>
                  <a:srgbClr val="002060"/>
                </a:solidFill>
                <a:latin typeface="Palatino Linotype" panose="02040502050505030304" pitchFamily="18" charset="0"/>
                <a:cs typeface="Arial" panose="020B0604020202020204" pitchFamily="34" charset="0"/>
              </a:rPr>
              <a:t>*Some post-secondary programs may require more than 3 ELA credits.</a:t>
            </a:r>
          </a:p>
        </p:txBody>
      </p:sp>
      <p:sp>
        <p:nvSpPr>
          <p:cNvPr id="9" name="TextBox 8">
            <a:extLst>
              <a:ext uri="{FF2B5EF4-FFF2-40B4-BE49-F238E27FC236}">
                <a16:creationId xmlns:a16="http://schemas.microsoft.com/office/drawing/2014/main" id="{8F8F0757-BF87-4EC6-B28B-A471EFA5CFAE}"/>
              </a:ext>
            </a:extLst>
          </p:cNvPr>
          <p:cNvSpPr txBox="1"/>
          <p:nvPr/>
        </p:nvSpPr>
        <p:spPr>
          <a:xfrm>
            <a:off x="2270166" y="507818"/>
            <a:ext cx="7315200" cy="1077218"/>
          </a:xfrm>
          <a:prstGeom prst="rect">
            <a:avLst/>
          </a:prstGeom>
          <a:noFill/>
        </p:spPr>
        <p:txBody>
          <a:bodyPr wrap="square">
            <a:spAutoFit/>
          </a:bodyPr>
          <a:lstStyle/>
          <a:p>
            <a:pPr algn="ctr" defTabSz="914400" fontAlgn="base">
              <a:spcBef>
                <a:spcPct val="0"/>
              </a:spcBef>
              <a:spcAft>
                <a:spcPct val="0"/>
              </a:spcAft>
              <a:defRPr/>
            </a:pP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French Immersion Grade 12 Course Requirements</a:t>
            </a:r>
          </a:p>
        </p:txBody>
      </p:sp>
    </p:spTree>
    <p:extLst>
      <p:ext uri="{BB962C8B-B14F-4D97-AF65-F5344CB8AC3E}">
        <p14:creationId xmlns:p14="http://schemas.microsoft.com/office/powerpoint/2010/main" val="2778447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1EFCE9-882A-4A66-899C-63C428DF08B5}"/>
              </a:ext>
            </a:extLst>
          </p:cNvPr>
          <p:cNvSpPr/>
          <p:nvPr/>
        </p:nvSpPr>
        <p:spPr>
          <a:xfrm>
            <a:off x="1674482" y="692233"/>
            <a:ext cx="8486775" cy="646331"/>
          </a:xfrm>
          <a:prstGeom prst="rect">
            <a:avLst/>
          </a:prstGeom>
        </p:spPr>
        <p:txBody>
          <a:bodyPr wrap="square" lIns="91440" tIns="45720" rIns="91440" bIns="45720" anchor="t">
            <a:spAutoFit/>
          </a:bodyPr>
          <a:lstStyle/>
          <a:p>
            <a:pPr algn="ctr" defTabSz="914400" fontAlgn="base">
              <a:spcBef>
                <a:spcPct val="0"/>
              </a:spcBef>
              <a:spcAft>
                <a:spcPct val="0"/>
              </a:spcAft>
              <a:defRPr/>
            </a:pPr>
            <a:r>
              <a:rPr lang="en-US" sz="3600" b="1">
                <a:ln w="10541" cmpd="sng">
                  <a:solidFill>
                    <a:srgbClr val="6076B4">
                      <a:shade val="88000"/>
                      <a:satMod val="110000"/>
                    </a:srgbClr>
                  </a:solidFill>
                  <a:prstDash val="solid"/>
                </a:ln>
                <a:solidFill>
                  <a:srgbClr val="C00000"/>
                </a:solidFill>
                <a:latin typeface="Palatino Linotype"/>
              </a:rPr>
              <a:t>So, Which Math Class Should I Take?</a:t>
            </a:r>
          </a:p>
        </p:txBody>
      </p:sp>
      <p:sp>
        <p:nvSpPr>
          <p:cNvPr id="3" name="TextBox 2">
            <a:extLst>
              <a:ext uri="{FF2B5EF4-FFF2-40B4-BE49-F238E27FC236}">
                <a16:creationId xmlns:a16="http://schemas.microsoft.com/office/drawing/2014/main" id="{A465F94E-0567-48DF-9EEF-385B33FF38BC}"/>
              </a:ext>
            </a:extLst>
          </p:cNvPr>
          <p:cNvSpPr txBox="1"/>
          <p:nvPr/>
        </p:nvSpPr>
        <p:spPr>
          <a:xfrm>
            <a:off x="1331534" y="2884320"/>
            <a:ext cx="8829723" cy="3416320"/>
          </a:xfrm>
          <a:prstGeom prst="rect">
            <a:avLst/>
          </a:prstGeom>
          <a:noFill/>
        </p:spPr>
        <p:txBody>
          <a:bodyPr wrap="square" lIns="91440" tIns="45720" rIns="91440" bIns="45720" anchor="t">
            <a:spAutoFit/>
          </a:bodyPr>
          <a:lstStyle/>
          <a:p>
            <a:pPr defTabSz="914400" fontAlgn="base">
              <a:spcBef>
                <a:spcPct val="0"/>
              </a:spcBef>
              <a:spcAft>
                <a:spcPct val="0"/>
              </a:spcAft>
              <a:defRPr/>
            </a:pPr>
            <a:r>
              <a:rPr lang="en-CA" sz="3200">
                <a:solidFill>
                  <a:srgbClr val="002060"/>
                </a:solidFill>
                <a:latin typeface="Palatino Linotype"/>
              </a:rPr>
              <a:t>The answer depends:</a:t>
            </a:r>
          </a:p>
          <a:p>
            <a:pPr defTabSz="914400" fontAlgn="base">
              <a:spcBef>
                <a:spcPct val="0"/>
              </a:spcBef>
              <a:spcAft>
                <a:spcPct val="0"/>
              </a:spcAft>
              <a:defRPr/>
            </a:pPr>
            <a:endParaRPr lang="en-CA" sz="3200">
              <a:solidFill>
                <a:srgbClr val="002060"/>
              </a:solidFill>
              <a:latin typeface="Palatino Linotype" panose="02040502050505030304" pitchFamily="18" charset="0"/>
            </a:endParaRPr>
          </a:p>
          <a:p>
            <a:pPr marL="1200150" lvl="2" indent="-285750" defTabSz="914400" fontAlgn="base">
              <a:spcBef>
                <a:spcPct val="0"/>
              </a:spcBef>
              <a:spcAft>
                <a:spcPct val="0"/>
              </a:spcAft>
              <a:buFont typeface="Arial" panose="020B0604020202020204" pitchFamily="34" charset="0"/>
              <a:buChar char="•"/>
              <a:defRPr/>
            </a:pPr>
            <a:r>
              <a:rPr lang="en-CA" sz="3200">
                <a:solidFill>
                  <a:srgbClr val="002060"/>
                </a:solidFill>
                <a:latin typeface="Palatino Linotype"/>
              </a:rPr>
              <a:t>Post-secondary plans</a:t>
            </a:r>
          </a:p>
          <a:p>
            <a:pPr marL="1200150" lvl="2" indent="-285750" defTabSz="914400" fontAlgn="base">
              <a:spcBef>
                <a:spcPct val="0"/>
              </a:spcBef>
              <a:spcAft>
                <a:spcPct val="0"/>
              </a:spcAft>
              <a:buFont typeface="Arial" panose="020B0604020202020204" pitchFamily="34" charset="0"/>
              <a:buChar char="•"/>
              <a:defRPr/>
            </a:pPr>
            <a:r>
              <a:rPr lang="en-CA" sz="3200">
                <a:solidFill>
                  <a:srgbClr val="002060"/>
                </a:solidFill>
                <a:latin typeface="Palatino Linotype"/>
              </a:rPr>
              <a:t>Math strengths</a:t>
            </a:r>
          </a:p>
          <a:p>
            <a:pPr marL="1200150" lvl="2" indent="-285750" defTabSz="914400" fontAlgn="base">
              <a:spcBef>
                <a:spcPct val="0"/>
              </a:spcBef>
              <a:spcAft>
                <a:spcPct val="0"/>
              </a:spcAft>
              <a:buFont typeface="Arial" panose="020B0604020202020204" pitchFamily="34" charset="0"/>
              <a:buChar char="•"/>
              <a:defRPr/>
            </a:pPr>
            <a:r>
              <a:rPr lang="en-CA" sz="3200">
                <a:solidFill>
                  <a:srgbClr val="002060"/>
                </a:solidFill>
                <a:latin typeface="Palatino Linotype"/>
              </a:rPr>
              <a:t>Recommendation of your math teacher</a:t>
            </a:r>
          </a:p>
          <a:p>
            <a:pPr marL="285750" indent="-285750" defTabSz="914400" fontAlgn="base">
              <a:spcBef>
                <a:spcPct val="0"/>
              </a:spcBef>
              <a:spcAft>
                <a:spcPct val="0"/>
              </a:spcAft>
              <a:buFont typeface="Arial" panose="020B0604020202020204" pitchFamily="34" charset="0"/>
              <a:buChar char="•"/>
              <a:defRPr/>
            </a:pPr>
            <a:endParaRPr lang="en-CA" sz="2800" b="1">
              <a:solidFill>
                <a:srgbClr val="002060"/>
              </a:solidFill>
              <a:latin typeface="Palatino Linotype" panose="02040502050505030304" pitchFamily="18" charset="0"/>
            </a:endParaRPr>
          </a:p>
          <a:p>
            <a:pPr defTabSz="914400" fontAlgn="base">
              <a:spcBef>
                <a:spcPct val="0"/>
              </a:spcBef>
              <a:spcAft>
                <a:spcPct val="0"/>
              </a:spcAft>
              <a:defRPr/>
            </a:pPr>
            <a:r>
              <a:rPr lang="en-CA" sz="2800" b="1">
                <a:solidFill>
                  <a:srgbClr val="002060"/>
                </a:solidFill>
                <a:latin typeface="Palatino Linotype"/>
              </a:rPr>
              <a:t>	</a:t>
            </a:r>
          </a:p>
        </p:txBody>
      </p:sp>
      <p:pic>
        <p:nvPicPr>
          <p:cNvPr id="5" name="Picture 4" descr="A picture containing diagram&#10;&#10;Description automatically generated">
            <a:extLst>
              <a:ext uri="{FF2B5EF4-FFF2-40B4-BE49-F238E27FC236}">
                <a16:creationId xmlns:a16="http://schemas.microsoft.com/office/drawing/2014/main" id="{4FAB41A0-9851-4B3B-8E79-1232AE85ADB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000343" y="2007047"/>
            <a:ext cx="1940944" cy="2843905"/>
          </a:xfrm>
          <a:prstGeom prst="rect">
            <a:avLst/>
          </a:prstGeom>
        </p:spPr>
      </p:pic>
      <p:pic>
        <p:nvPicPr>
          <p:cNvPr id="4" name="Picture 3" descr="Cartoon a cartoon of a person waving&#10;&#10;AI-generated content may be incorrect.">
            <a:extLst>
              <a:ext uri="{FF2B5EF4-FFF2-40B4-BE49-F238E27FC236}">
                <a16:creationId xmlns:a16="http://schemas.microsoft.com/office/drawing/2014/main" id="{6AE1B63B-8CCE-C653-9CBC-A474A79220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32534"/>
            <a:ext cx="2325466" cy="2325466"/>
          </a:xfrm>
          <a:prstGeom prst="rect">
            <a:avLst/>
          </a:prstGeom>
        </p:spPr>
      </p:pic>
    </p:spTree>
    <p:extLst>
      <p:ext uri="{BB962C8B-B14F-4D97-AF65-F5344CB8AC3E}">
        <p14:creationId xmlns:p14="http://schemas.microsoft.com/office/powerpoint/2010/main" val="4209482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6D2BFB-8AF8-4A08-868F-FA8FC5E4D170}"/>
              </a:ext>
            </a:extLst>
          </p:cNvPr>
          <p:cNvSpPr txBox="1"/>
          <p:nvPr/>
        </p:nvSpPr>
        <p:spPr>
          <a:xfrm>
            <a:off x="1603849" y="691880"/>
            <a:ext cx="8915029" cy="646331"/>
          </a:xfrm>
          <a:prstGeom prst="rect">
            <a:avLst/>
          </a:prstGeom>
          <a:noFill/>
        </p:spPr>
        <p:txBody>
          <a:bodyPr wrap="square" lIns="91440" tIns="45720" rIns="91440" bIns="45720" anchor="t">
            <a:spAutoFit/>
          </a:bodyPr>
          <a:lstStyle/>
          <a:p>
            <a:pPr algn="ctr" defTabSz="914400" fontAlgn="base">
              <a:spcBef>
                <a:spcPct val="0"/>
              </a:spcBef>
              <a:spcAft>
                <a:spcPct val="0"/>
              </a:spcAft>
              <a:defRPr/>
            </a:pPr>
            <a:r>
              <a:rPr lang="en-US" sz="3600" b="1">
                <a:ln w="10541" cmpd="sng">
                  <a:solidFill>
                    <a:srgbClr val="6076B4">
                      <a:shade val="88000"/>
                      <a:satMod val="110000"/>
                    </a:srgbClr>
                  </a:solidFill>
                  <a:prstDash val="solid"/>
                </a:ln>
                <a:solidFill>
                  <a:srgbClr val="C00000"/>
                </a:solidFill>
                <a:latin typeface="Palatino Linotype"/>
              </a:rPr>
              <a:t>Math Department Recommendations</a:t>
            </a:r>
            <a:r>
              <a:rPr lang="en-US" sz="3200" b="1">
                <a:ln w="10541" cmpd="sng">
                  <a:solidFill>
                    <a:srgbClr val="6076B4">
                      <a:shade val="88000"/>
                      <a:satMod val="110000"/>
                    </a:srgbClr>
                  </a:solidFill>
                  <a:prstDash val="solid"/>
                </a:ln>
                <a:solidFill>
                  <a:srgbClr val="C00000"/>
                </a:solidFill>
                <a:latin typeface="Palatino Linotype"/>
              </a:rPr>
              <a:t> </a:t>
            </a:r>
            <a:endParaRPr lang="en-US" sz="3200" b="1">
              <a:ln w="10541" cmpd="sng">
                <a:solidFill>
                  <a:srgbClr val="6076B4">
                    <a:shade val="88000"/>
                    <a:satMod val="110000"/>
                  </a:srgbClr>
                </a:solidFill>
                <a:prstDash val="solid"/>
              </a:ln>
              <a:solidFill>
                <a:srgbClr val="C00000"/>
              </a:solidFill>
              <a:latin typeface="Palatino Linotype" panose="02040502050505030304" pitchFamily="18" charset="0"/>
            </a:endParaRPr>
          </a:p>
        </p:txBody>
      </p:sp>
      <p:sp>
        <p:nvSpPr>
          <p:cNvPr id="4" name="TextBox 3">
            <a:extLst>
              <a:ext uri="{FF2B5EF4-FFF2-40B4-BE49-F238E27FC236}">
                <a16:creationId xmlns:a16="http://schemas.microsoft.com/office/drawing/2014/main" id="{EAF18954-9B79-4C2D-8712-526DD740BB46}"/>
              </a:ext>
            </a:extLst>
          </p:cNvPr>
          <p:cNvSpPr txBox="1"/>
          <p:nvPr/>
        </p:nvSpPr>
        <p:spPr>
          <a:xfrm>
            <a:off x="228601" y="2178051"/>
            <a:ext cx="11963399" cy="4708981"/>
          </a:xfrm>
          <a:prstGeom prst="rect">
            <a:avLst/>
          </a:prstGeom>
          <a:noFill/>
        </p:spPr>
        <p:txBody>
          <a:bodyPr wrap="square">
            <a:spAutoFit/>
          </a:bodyPr>
          <a:lstStyle/>
          <a:p>
            <a:pPr marL="285750" indent="-285750" defTabSz="914400" fontAlgn="base">
              <a:spcBef>
                <a:spcPct val="0"/>
              </a:spcBef>
              <a:spcAft>
                <a:spcPct val="0"/>
              </a:spcAft>
              <a:buFont typeface="Arial" panose="020B0604020202020204" pitchFamily="34" charset="0"/>
              <a:buChar char="•"/>
              <a:defRPr/>
            </a:pPr>
            <a:r>
              <a:rPr lang="en-CA" sz="2400">
                <a:solidFill>
                  <a:srgbClr val="002060"/>
                </a:solidFill>
                <a:latin typeface="Palatino Linotype" panose="02040502050505030304" pitchFamily="18" charset="0"/>
              </a:rPr>
              <a:t>If you are unsure about your career path, you should consider taking </a:t>
            </a:r>
            <a:r>
              <a:rPr lang="en-CA" sz="2400" b="1" u="sng">
                <a:solidFill>
                  <a:srgbClr val="002060"/>
                </a:solidFill>
                <a:effectLst>
                  <a:outerShdw blurRad="38100" dist="38100" dir="2700000" algn="tl">
                    <a:srgbClr val="000000">
                      <a:alpha val="43137"/>
                    </a:srgbClr>
                  </a:outerShdw>
                </a:effectLst>
                <a:latin typeface="Palatino Linotype" panose="02040502050505030304" pitchFamily="18" charset="0"/>
              </a:rPr>
              <a:t>both</a:t>
            </a:r>
            <a:r>
              <a:rPr lang="en-CA" sz="2400" u="sng">
                <a:solidFill>
                  <a:srgbClr val="002060"/>
                </a:solidFill>
                <a:effectLst>
                  <a:outerShdw blurRad="38100" dist="38100" dir="2700000" algn="tl">
                    <a:srgbClr val="000000">
                      <a:alpha val="43137"/>
                    </a:srgbClr>
                  </a:outerShdw>
                </a:effectLst>
                <a:latin typeface="Palatino Linotype" panose="02040502050505030304" pitchFamily="18" charset="0"/>
              </a:rPr>
              <a:t> </a:t>
            </a:r>
            <a:r>
              <a:rPr lang="en-CA" sz="2400">
                <a:solidFill>
                  <a:srgbClr val="002060"/>
                </a:solidFill>
                <a:latin typeface="Palatino Linotype" panose="02040502050505030304" pitchFamily="18" charset="0"/>
              </a:rPr>
              <a:t>  Workplace &amp; Apprenticeship 10 and Foundations &amp; Pre-Calculus 10.</a:t>
            </a:r>
          </a:p>
          <a:p>
            <a:pPr marL="285750" indent="-285750" defTabSz="914400" fontAlgn="base">
              <a:spcBef>
                <a:spcPct val="0"/>
              </a:spcBef>
              <a:spcAft>
                <a:spcPct val="0"/>
              </a:spcAft>
              <a:buFont typeface="Arial" panose="020B0604020202020204" pitchFamily="34" charset="0"/>
              <a:buChar char="•"/>
              <a:defRPr/>
            </a:pPr>
            <a:endParaRPr lang="en-CA" sz="2400">
              <a:solidFill>
                <a:srgbClr val="002060"/>
              </a:solidFill>
              <a:latin typeface="Palatino Linotype" panose="02040502050505030304" pitchFamily="18" charset="0"/>
            </a:endParaRPr>
          </a:p>
          <a:p>
            <a:pPr marL="285750" indent="-285750" defTabSz="914400" fontAlgn="base">
              <a:spcBef>
                <a:spcPct val="0"/>
              </a:spcBef>
              <a:spcAft>
                <a:spcPct val="0"/>
              </a:spcAft>
              <a:buFont typeface="Arial" panose="020B0604020202020204" pitchFamily="34" charset="0"/>
              <a:buChar char="•"/>
              <a:defRPr/>
            </a:pPr>
            <a:r>
              <a:rPr lang="en-CA" sz="2400">
                <a:solidFill>
                  <a:srgbClr val="002060"/>
                </a:solidFill>
                <a:latin typeface="Palatino Linotype"/>
              </a:rPr>
              <a:t>If your mark in Math 9 is under 60%, you should consider taking Workplace &amp; Apprenticeship 10.</a:t>
            </a:r>
          </a:p>
          <a:p>
            <a:pPr marL="285750" indent="-285750" defTabSz="914400" fontAlgn="base">
              <a:spcBef>
                <a:spcPct val="0"/>
              </a:spcBef>
              <a:spcAft>
                <a:spcPct val="0"/>
              </a:spcAft>
              <a:buFont typeface="Arial" panose="020B0604020202020204" pitchFamily="34" charset="0"/>
              <a:buChar char="•"/>
              <a:defRPr/>
            </a:pPr>
            <a:endParaRPr lang="en-CA" sz="2400">
              <a:solidFill>
                <a:srgbClr val="002060"/>
              </a:solidFill>
              <a:latin typeface="Palatino Linotype" panose="02040502050505030304" pitchFamily="18" charset="0"/>
            </a:endParaRPr>
          </a:p>
          <a:p>
            <a:pPr marL="285750" indent="-285750" defTabSz="914400" fontAlgn="base">
              <a:spcBef>
                <a:spcPct val="0"/>
              </a:spcBef>
              <a:spcAft>
                <a:spcPct val="0"/>
              </a:spcAft>
              <a:buFont typeface="Arial" panose="020B0604020202020204" pitchFamily="34" charset="0"/>
              <a:buChar char="•"/>
            </a:pPr>
            <a:r>
              <a:rPr lang="en-US" altLang="en-US" sz="2400">
                <a:solidFill>
                  <a:srgbClr val="002060"/>
                </a:solidFill>
                <a:latin typeface="Palatino Linotype"/>
              </a:rPr>
              <a:t>If you plan to take Calculus later, you should take Foundations &amp; Pre-Calculus 10 in the first semester and Foundations 20 in the second semester.</a:t>
            </a:r>
          </a:p>
          <a:p>
            <a:pPr defTabSz="914400" fontAlgn="base">
              <a:spcBef>
                <a:spcPct val="0"/>
              </a:spcBef>
              <a:spcAft>
                <a:spcPct val="0"/>
              </a:spcAft>
            </a:pPr>
            <a:endParaRPr lang="en-US" altLang="en-US" sz="2400">
              <a:solidFill>
                <a:srgbClr val="002060"/>
              </a:solidFill>
              <a:latin typeface="Palatino Linotype" panose="02040502050505030304" pitchFamily="18" charset="0"/>
            </a:endParaRPr>
          </a:p>
          <a:p>
            <a:pPr marL="285750" indent="-285750" defTabSz="914400" fontAlgn="base">
              <a:spcBef>
                <a:spcPct val="0"/>
              </a:spcBef>
              <a:spcAft>
                <a:spcPct val="0"/>
              </a:spcAft>
              <a:buFont typeface="Arial" panose="020B0604020202020204" pitchFamily="34" charset="0"/>
              <a:buChar char="•"/>
            </a:pPr>
            <a:r>
              <a:rPr lang="en-US" altLang="en-US" sz="2400">
                <a:solidFill>
                  <a:srgbClr val="002060"/>
                </a:solidFill>
                <a:latin typeface="Palatino Linotype"/>
              </a:rPr>
              <a:t>It is </a:t>
            </a:r>
            <a:r>
              <a:rPr lang="en-US" altLang="en-US" sz="2400" u="sng">
                <a:solidFill>
                  <a:srgbClr val="002060"/>
                </a:solidFill>
                <a:effectLst>
                  <a:outerShdw blurRad="38100" dist="38100" dir="2700000" algn="tl">
                    <a:srgbClr val="000000">
                      <a:alpha val="43137"/>
                    </a:srgbClr>
                  </a:outerShdw>
                </a:effectLst>
                <a:latin typeface="Palatino Linotype"/>
              </a:rPr>
              <a:t>not recommended</a:t>
            </a:r>
            <a:r>
              <a:rPr lang="en-US" altLang="en-US" sz="2400">
                <a:solidFill>
                  <a:srgbClr val="002060"/>
                </a:solidFill>
                <a:effectLst>
                  <a:outerShdw blurRad="38100" dist="38100" dir="2700000" algn="tl">
                    <a:srgbClr val="000000">
                      <a:alpha val="43137"/>
                    </a:srgbClr>
                  </a:outerShdw>
                </a:effectLst>
                <a:latin typeface="Palatino Linotype"/>
              </a:rPr>
              <a:t> </a:t>
            </a:r>
            <a:r>
              <a:rPr lang="en-US" altLang="en-US" sz="2400">
                <a:solidFill>
                  <a:srgbClr val="002060"/>
                </a:solidFill>
                <a:latin typeface="Palatino Linotype"/>
              </a:rPr>
              <a:t>to take Pre-Calculus 20 in grade 10 and it is recommended to complete Foundations 20 before taking Pre-Calculus 20.</a:t>
            </a:r>
            <a:endParaRPr lang="en-US" altLang="en-US" sz="2400">
              <a:solidFill>
                <a:srgbClr val="002060"/>
              </a:solidFill>
              <a:latin typeface="Palatino Linotype" panose="02040502050505030304" pitchFamily="18" charset="0"/>
            </a:endParaRPr>
          </a:p>
          <a:p>
            <a:pPr marL="285750" indent="-285750" defTabSz="914400" fontAlgn="base">
              <a:spcBef>
                <a:spcPct val="0"/>
              </a:spcBef>
              <a:spcAft>
                <a:spcPct val="0"/>
              </a:spcAft>
              <a:buFont typeface="Arial" panose="020B0604020202020204" pitchFamily="34" charset="0"/>
              <a:buChar char="•"/>
              <a:defRPr/>
            </a:pPr>
            <a:endParaRPr lang="en-CA" sz="2400">
              <a:solidFill>
                <a:srgbClr val="002060"/>
              </a:solidFill>
              <a:latin typeface="Palatino Linotype" panose="02040502050505030304" pitchFamily="18" charset="0"/>
            </a:endParaRPr>
          </a:p>
          <a:p>
            <a:pPr defTabSz="914400" fontAlgn="base">
              <a:spcBef>
                <a:spcPct val="0"/>
              </a:spcBef>
              <a:spcAft>
                <a:spcPct val="0"/>
              </a:spcAft>
              <a:defRPr/>
            </a:pPr>
            <a:r>
              <a:rPr lang="en-CA" sz="1200" b="1">
                <a:solidFill>
                  <a:srgbClr val="002060"/>
                </a:solidFill>
                <a:latin typeface="Palatino Linotype" panose="02040502050505030304" pitchFamily="18" charset="0"/>
              </a:rPr>
              <a:t>	</a:t>
            </a:r>
          </a:p>
        </p:txBody>
      </p:sp>
      <p:sp>
        <p:nvSpPr>
          <p:cNvPr id="5" name="Rectangle 4">
            <a:extLst>
              <a:ext uri="{FF2B5EF4-FFF2-40B4-BE49-F238E27FC236}">
                <a16:creationId xmlns:a16="http://schemas.microsoft.com/office/drawing/2014/main" id="{7B3084A7-7B32-46BA-9395-59EC34E9E13E}"/>
              </a:ext>
            </a:extLst>
          </p:cNvPr>
          <p:cNvSpPr/>
          <p:nvPr/>
        </p:nvSpPr>
        <p:spPr>
          <a:xfrm>
            <a:off x="142876" y="3429000"/>
            <a:ext cx="12049124" cy="3785652"/>
          </a:xfrm>
          <a:prstGeom prst="rect">
            <a:avLst/>
          </a:prstGeom>
        </p:spPr>
        <p:txBody>
          <a:bodyPr wrap="square" lIns="91440" tIns="45720" rIns="91440" bIns="45720" anchor="t">
            <a:spAutoFit/>
          </a:bodyPr>
          <a:lstStyle/>
          <a:p>
            <a:pPr marL="285750" indent="-285750" defTabSz="914400" fontAlgn="base">
              <a:spcBef>
                <a:spcPct val="0"/>
              </a:spcBef>
              <a:spcAft>
                <a:spcPct val="0"/>
              </a:spcAft>
              <a:buFont typeface="Arial" panose="020B0604020202020204" pitchFamily="34" charset="0"/>
              <a:buChar char="•"/>
              <a:defRPr/>
            </a:pPr>
            <a:endParaRPr lang="en-CA" b="1">
              <a:solidFill>
                <a:srgbClr val="002060"/>
              </a:solidFill>
              <a:latin typeface="Palatino Linotype" panose="02040502050505030304" pitchFamily="18" charset="0"/>
            </a:endParaRPr>
          </a:p>
          <a:p>
            <a:pPr defTabSz="914400" fontAlgn="base">
              <a:spcBef>
                <a:spcPct val="0"/>
              </a:spcBef>
              <a:spcAft>
                <a:spcPct val="0"/>
              </a:spcAft>
              <a:defRPr/>
            </a:pPr>
            <a:endParaRPr lang="en-CA" b="1">
              <a:solidFill>
                <a:srgbClr val="002060"/>
              </a:solidFill>
              <a:latin typeface="Palatino Linotype" panose="02040502050505030304" pitchFamily="18" charset="0"/>
            </a:endParaRPr>
          </a:p>
          <a:p>
            <a:pPr defTabSz="914400" fontAlgn="base">
              <a:spcBef>
                <a:spcPct val="0"/>
              </a:spcBef>
              <a:spcAft>
                <a:spcPct val="0"/>
              </a:spcAft>
              <a:defRPr/>
            </a:pPr>
            <a:endParaRPr lang="en-CA" b="1">
              <a:solidFill>
                <a:srgbClr val="002060"/>
              </a:solidFill>
              <a:latin typeface="Palatino Linotype" panose="02040502050505030304" pitchFamily="18" charset="0"/>
            </a:endParaRPr>
          </a:p>
          <a:p>
            <a:pPr defTabSz="914400" fontAlgn="base">
              <a:spcBef>
                <a:spcPct val="0"/>
              </a:spcBef>
              <a:spcAft>
                <a:spcPct val="0"/>
              </a:spcAft>
              <a:defRPr/>
            </a:pPr>
            <a:r>
              <a:rPr lang="en-US" b="1">
                <a:solidFill>
                  <a:srgbClr val="002060"/>
                </a:solidFill>
                <a:latin typeface="Palatino Linotype"/>
              </a:rPr>
              <a:t>	</a:t>
            </a:r>
            <a:endParaRPr lang="en-CA" b="1">
              <a:solidFill>
                <a:srgbClr val="002060"/>
              </a:solidFill>
              <a:latin typeface="Palatino Linotype"/>
            </a:endParaRPr>
          </a:p>
        </p:txBody>
      </p:sp>
    </p:spTree>
    <p:extLst>
      <p:ext uri="{BB962C8B-B14F-4D97-AF65-F5344CB8AC3E}">
        <p14:creationId xmlns:p14="http://schemas.microsoft.com/office/powerpoint/2010/main" val="350513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6F33FF-7FE1-4C28-B085-B0E21F66E599}"/>
              </a:ext>
            </a:extLst>
          </p:cNvPr>
          <p:cNvSpPr txBox="1"/>
          <p:nvPr/>
        </p:nvSpPr>
        <p:spPr>
          <a:xfrm>
            <a:off x="142240" y="1997839"/>
            <a:ext cx="11948160" cy="1815882"/>
          </a:xfrm>
          <a:prstGeom prst="rect">
            <a:avLst/>
          </a:prstGeom>
          <a:noFill/>
        </p:spPr>
        <p:txBody>
          <a:bodyPr wrap="square">
            <a:spAutoFit/>
          </a:bodyPr>
          <a:lstStyle/>
          <a:p>
            <a:pPr marL="0" indent="0" eaLnBrk="1" hangingPunct="1">
              <a:buNone/>
              <a:defRPr/>
            </a:pPr>
            <a:endParaRPr lang="en-CA" sz="2800" b="1">
              <a:solidFill>
                <a:srgbClr val="002060"/>
              </a:solidFill>
              <a:latin typeface="Palatino Linotype" panose="02040502050505030304" pitchFamily="18" charset="0"/>
              <a:cs typeface="Arial" panose="020B0604020202020204" pitchFamily="34" charset="0"/>
            </a:endParaRPr>
          </a:p>
          <a:p>
            <a:pPr marL="0" indent="0" eaLnBrk="1" hangingPunct="1">
              <a:buNone/>
              <a:defRPr/>
            </a:pPr>
            <a:endParaRPr lang="en-CA" sz="2800" b="1">
              <a:solidFill>
                <a:srgbClr val="002060"/>
              </a:solidFill>
              <a:latin typeface="Palatino Linotype" panose="02040502050505030304" pitchFamily="18" charset="0"/>
              <a:cs typeface="Arial" panose="020B0604020202020204" pitchFamily="34" charset="0"/>
            </a:endParaRPr>
          </a:p>
          <a:p>
            <a:pPr marL="0" indent="0" eaLnBrk="1" hangingPunct="1">
              <a:buNone/>
              <a:defRPr/>
            </a:pPr>
            <a:endParaRPr lang="en-CA" sz="2800" b="1">
              <a:solidFill>
                <a:srgbClr val="002060"/>
              </a:solidFill>
              <a:latin typeface="Palatino Linotype" panose="02040502050505030304" pitchFamily="18" charset="0"/>
              <a:cs typeface="Arial" panose="020B0604020202020204" pitchFamily="34" charset="0"/>
            </a:endParaRPr>
          </a:p>
          <a:p>
            <a:pPr marL="0" indent="0" eaLnBrk="1" hangingPunct="1">
              <a:buNone/>
              <a:defRPr/>
            </a:pPr>
            <a:endParaRPr lang="en-CA" sz="2800" b="1">
              <a:solidFill>
                <a:srgbClr val="002060"/>
              </a:solidFill>
              <a:latin typeface="Palatino Linotype" panose="02040502050505030304" pitchFamily="18" charset="0"/>
              <a:cs typeface="Arial" panose="020B0604020202020204" pitchFamily="34" charset="0"/>
            </a:endParaRPr>
          </a:p>
        </p:txBody>
      </p:sp>
      <p:sp>
        <p:nvSpPr>
          <p:cNvPr id="9" name="TextBox 8">
            <a:extLst>
              <a:ext uri="{FF2B5EF4-FFF2-40B4-BE49-F238E27FC236}">
                <a16:creationId xmlns:a16="http://schemas.microsoft.com/office/drawing/2014/main" id="{8F8F0757-BF87-4EC6-B28B-A471EFA5CFAE}"/>
              </a:ext>
            </a:extLst>
          </p:cNvPr>
          <p:cNvSpPr txBox="1"/>
          <p:nvPr/>
        </p:nvSpPr>
        <p:spPr>
          <a:xfrm>
            <a:off x="2218575" y="676670"/>
            <a:ext cx="7315200" cy="646331"/>
          </a:xfrm>
          <a:prstGeom prst="rect">
            <a:avLst/>
          </a:prstGeom>
          <a:noFill/>
        </p:spPr>
        <p:txBody>
          <a:bodyPr wrap="square" lIns="91440" tIns="45720" rIns="91440" bIns="45720" anchor="t">
            <a:spAutoFit/>
          </a:bodyPr>
          <a:lstStyle/>
          <a:p>
            <a:pPr algn="ctr" defTabSz="914400" fontAlgn="base">
              <a:spcBef>
                <a:spcPct val="0"/>
              </a:spcBef>
              <a:spcAft>
                <a:spcPct val="0"/>
              </a:spcAft>
              <a:defRPr/>
            </a:pPr>
            <a:r>
              <a:rPr lang="en-US" sz="3600" b="1">
                <a:ln w="10541" cmpd="sng">
                  <a:solidFill>
                    <a:srgbClr val="6076B4">
                      <a:shade val="88000"/>
                      <a:satMod val="110000"/>
                    </a:srgbClr>
                  </a:solidFill>
                  <a:prstDash val="solid"/>
                </a:ln>
                <a:solidFill>
                  <a:srgbClr val="C00000"/>
                </a:solidFill>
                <a:latin typeface="Palatino Linotype"/>
              </a:rPr>
              <a:t>Math Pathways</a:t>
            </a:r>
          </a:p>
        </p:txBody>
      </p:sp>
      <p:sp>
        <p:nvSpPr>
          <p:cNvPr id="4" name="TextBox 3">
            <a:extLst>
              <a:ext uri="{FF2B5EF4-FFF2-40B4-BE49-F238E27FC236}">
                <a16:creationId xmlns:a16="http://schemas.microsoft.com/office/drawing/2014/main" id="{192381B9-7759-414F-9C8F-19C799A8B083}"/>
              </a:ext>
            </a:extLst>
          </p:cNvPr>
          <p:cNvSpPr txBox="1"/>
          <p:nvPr/>
        </p:nvSpPr>
        <p:spPr>
          <a:xfrm>
            <a:off x="15240" y="2193048"/>
            <a:ext cx="12161520" cy="4835939"/>
          </a:xfrm>
          <a:prstGeom prst="rect">
            <a:avLst/>
          </a:prstGeom>
          <a:noFill/>
        </p:spPr>
        <p:txBody>
          <a:bodyPr wrap="square">
            <a:spAutoFit/>
          </a:bodyPr>
          <a:lstStyle/>
          <a:p>
            <a:pPr marL="342900" indent="-342900" defTabSz="914400" fontAlgn="base">
              <a:spcBef>
                <a:spcPct val="0"/>
              </a:spcBef>
              <a:spcAft>
                <a:spcPct val="0"/>
              </a:spcAft>
              <a:buFont typeface="+mj-lt"/>
              <a:buAutoNum type="arabicPeriod"/>
              <a:defRPr/>
            </a:pPr>
            <a:r>
              <a:rPr lang="en-CA" sz="1775" b="1">
                <a:solidFill>
                  <a:srgbClr val="002060"/>
                </a:solidFill>
                <a:latin typeface="Palatino Linotype" panose="02040502050505030304" pitchFamily="18" charset="0"/>
              </a:rPr>
              <a:t>Workplace and Apprenticeship</a:t>
            </a:r>
          </a:p>
          <a:p>
            <a:pPr marL="285750" indent="-285750" defTabSz="914400" fontAlgn="base">
              <a:spcBef>
                <a:spcPct val="0"/>
              </a:spcBef>
              <a:spcAft>
                <a:spcPct val="0"/>
              </a:spcAft>
              <a:buFont typeface="Arial" panose="020B0604020202020204" pitchFamily="34" charset="0"/>
              <a:buChar char="•"/>
              <a:defRPr/>
            </a:pPr>
            <a:r>
              <a:rPr lang="en-US" sz="1775">
                <a:solidFill>
                  <a:srgbClr val="002060"/>
                </a:solidFill>
                <a:latin typeface="Palatino Linotype" panose="02040502050505030304" pitchFamily="18" charset="0"/>
              </a:rPr>
              <a:t>Content in this pathway was chosen to meet the needs of students intending to pursue careers based on post-secondary education at </a:t>
            </a:r>
            <a:r>
              <a:rPr lang="en-US" sz="1775" err="1">
                <a:solidFill>
                  <a:srgbClr val="002060"/>
                </a:solidFill>
                <a:latin typeface="Palatino Linotype" panose="02040502050505030304" pitchFamily="18" charset="0"/>
              </a:rPr>
              <a:t>Sask</a:t>
            </a:r>
            <a:r>
              <a:rPr lang="en-US" sz="1775">
                <a:solidFill>
                  <a:srgbClr val="002060"/>
                </a:solidFill>
                <a:latin typeface="Palatino Linotype" panose="02040502050505030304" pitchFamily="18" charset="0"/>
              </a:rPr>
              <a:t> Polytech, or non-math oriented faculties at universities</a:t>
            </a:r>
          </a:p>
          <a:p>
            <a:pPr marL="285750" indent="-285750" defTabSz="914400" fontAlgn="base">
              <a:spcBef>
                <a:spcPct val="0"/>
              </a:spcBef>
              <a:spcAft>
                <a:spcPct val="0"/>
              </a:spcAft>
              <a:buFont typeface="Arial" panose="020B0604020202020204" pitchFamily="34" charset="0"/>
              <a:buChar char="•"/>
              <a:defRPr/>
            </a:pPr>
            <a:r>
              <a:rPr lang="en-US" sz="1775">
                <a:solidFill>
                  <a:srgbClr val="002060"/>
                </a:solidFill>
                <a:latin typeface="Palatino Linotype" panose="02040502050505030304" pitchFamily="18" charset="0"/>
              </a:rPr>
              <a:t>30% to 40% of all Grade 12 graduates are entering fields for which the mathematics in this pathway is appropriate.</a:t>
            </a:r>
          </a:p>
          <a:p>
            <a:pPr defTabSz="914400" fontAlgn="base">
              <a:spcBef>
                <a:spcPct val="0"/>
              </a:spcBef>
              <a:spcAft>
                <a:spcPct val="0"/>
              </a:spcAft>
              <a:defRPr/>
            </a:pPr>
            <a:endParaRPr lang="en-US" altLang="en-US" sz="1775">
              <a:solidFill>
                <a:srgbClr val="002060"/>
              </a:solidFill>
              <a:latin typeface="Palatino Linotype" panose="02040502050505030304" pitchFamily="18" charset="0"/>
            </a:endParaRPr>
          </a:p>
          <a:p>
            <a:pPr defTabSz="914400" fontAlgn="base">
              <a:spcBef>
                <a:spcPct val="0"/>
              </a:spcBef>
              <a:spcAft>
                <a:spcPct val="0"/>
              </a:spcAft>
              <a:defRPr/>
            </a:pPr>
            <a:r>
              <a:rPr lang="en-US" altLang="en-US" sz="1775">
                <a:solidFill>
                  <a:srgbClr val="002060"/>
                </a:solidFill>
                <a:latin typeface="Palatino Linotype" panose="02040502050505030304" pitchFamily="18" charset="0"/>
              </a:rPr>
              <a:t>2.    </a:t>
            </a:r>
            <a:r>
              <a:rPr lang="en-US" altLang="en-US" sz="1775" b="1">
                <a:solidFill>
                  <a:srgbClr val="002060"/>
                </a:solidFill>
                <a:latin typeface="Palatino Linotype" panose="02040502050505030304" pitchFamily="18" charset="0"/>
              </a:rPr>
              <a:t>Foundations</a:t>
            </a:r>
          </a:p>
          <a:p>
            <a:pPr marL="285750" indent="-285750" defTabSz="914400" fontAlgn="base">
              <a:spcBef>
                <a:spcPct val="0"/>
              </a:spcBef>
              <a:spcAft>
                <a:spcPct val="0"/>
              </a:spcAft>
              <a:buClrTx/>
              <a:buSzTx/>
              <a:buFont typeface="Arial" panose="020B0604020202020204" pitchFamily="34" charset="0"/>
              <a:buChar char="•"/>
            </a:pPr>
            <a:r>
              <a:rPr lang="en-US" altLang="en-US" sz="1775">
                <a:solidFill>
                  <a:srgbClr val="002060"/>
                </a:solidFill>
                <a:latin typeface="Palatino Linotype" panose="02040502050505030304" pitchFamily="18" charset="0"/>
              </a:rPr>
              <a:t>Content in this pathway was chosen to meet the needs of students intending to pursue careers in areas that typically require university, but are not math intensive, such as the humanities, fine arts, social sciences, business and nursing.</a:t>
            </a:r>
          </a:p>
          <a:p>
            <a:pPr marL="285750" indent="-285750" defTabSz="914400" fontAlgn="base">
              <a:spcBef>
                <a:spcPct val="0"/>
              </a:spcBef>
              <a:spcAft>
                <a:spcPct val="0"/>
              </a:spcAft>
              <a:buClrTx/>
              <a:buSzTx/>
              <a:buFont typeface="Arial" panose="020B0604020202020204" pitchFamily="34" charset="0"/>
              <a:buChar char="•"/>
            </a:pPr>
            <a:r>
              <a:rPr lang="en-US" altLang="en-US" sz="1775">
                <a:solidFill>
                  <a:srgbClr val="002060"/>
                </a:solidFill>
                <a:latin typeface="Palatino Linotype" panose="02040502050505030304" pitchFamily="18" charset="0"/>
              </a:rPr>
              <a:t>40% to 60% of all Grade 12 graduates are entering fields for which the mathematics in this pathway is appropriate. </a:t>
            </a:r>
          </a:p>
          <a:p>
            <a:pPr defTabSz="914400" fontAlgn="base">
              <a:spcBef>
                <a:spcPct val="0"/>
              </a:spcBef>
              <a:spcAft>
                <a:spcPct val="0"/>
              </a:spcAft>
              <a:defRPr/>
            </a:pPr>
            <a:endParaRPr lang="en-US" sz="1775">
              <a:solidFill>
                <a:srgbClr val="002060"/>
              </a:solidFill>
              <a:latin typeface="Palatino Linotype" panose="02040502050505030304" pitchFamily="18" charset="0"/>
            </a:endParaRPr>
          </a:p>
          <a:p>
            <a:pPr defTabSz="914400" fontAlgn="base">
              <a:spcBef>
                <a:spcPct val="0"/>
              </a:spcBef>
              <a:spcAft>
                <a:spcPct val="0"/>
              </a:spcAft>
              <a:defRPr/>
            </a:pPr>
            <a:r>
              <a:rPr lang="en-CA" sz="1775">
                <a:solidFill>
                  <a:srgbClr val="002060"/>
                </a:solidFill>
                <a:latin typeface="Palatino Linotype" panose="02040502050505030304" pitchFamily="18" charset="0"/>
              </a:rPr>
              <a:t>3.    </a:t>
            </a:r>
            <a:r>
              <a:rPr lang="en-CA" sz="1775" b="1">
                <a:solidFill>
                  <a:srgbClr val="002060"/>
                </a:solidFill>
                <a:latin typeface="Palatino Linotype" panose="02040502050505030304" pitchFamily="18" charset="0"/>
              </a:rPr>
              <a:t>Pre- Calculus</a:t>
            </a:r>
          </a:p>
          <a:p>
            <a:pPr marL="285750" indent="-285750" defTabSz="914400" fontAlgn="base">
              <a:spcBef>
                <a:spcPct val="0"/>
              </a:spcBef>
              <a:spcAft>
                <a:spcPct val="0"/>
              </a:spcAft>
              <a:buFont typeface="Arial" panose="020B0604020202020204" pitchFamily="34" charset="0"/>
              <a:buChar char="•"/>
              <a:defRPr/>
            </a:pPr>
            <a:r>
              <a:rPr lang="en-US" sz="1775">
                <a:solidFill>
                  <a:srgbClr val="002060"/>
                </a:solidFill>
                <a:latin typeface="Palatino Linotype" panose="02040502050505030304" pitchFamily="18" charset="0"/>
              </a:rPr>
              <a:t>Content in this pathway was chosen to meet the needs of students interested in pursuing careers in science-related  or math related areas.</a:t>
            </a:r>
          </a:p>
          <a:p>
            <a:pPr marL="285750" indent="-285750" defTabSz="914400" fontAlgn="base">
              <a:spcBef>
                <a:spcPct val="0"/>
              </a:spcBef>
              <a:spcAft>
                <a:spcPct val="0"/>
              </a:spcAft>
              <a:buFont typeface="Arial" panose="020B0604020202020204" pitchFamily="34" charset="0"/>
              <a:buChar char="•"/>
              <a:defRPr/>
            </a:pPr>
            <a:r>
              <a:rPr lang="en-US" sz="1775">
                <a:solidFill>
                  <a:srgbClr val="002060"/>
                </a:solidFill>
                <a:latin typeface="Palatino Linotype" panose="02040502050505030304" pitchFamily="18" charset="0"/>
              </a:rPr>
              <a:t>10% to 20% of all Grade 12 graduates are entering fields for which the mathematics in this pathway is appropriate.</a:t>
            </a:r>
          </a:p>
          <a:p>
            <a:pPr defTabSz="914400" fontAlgn="base">
              <a:spcBef>
                <a:spcPct val="0"/>
              </a:spcBef>
              <a:spcAft>
                <a:spcPct val="0"/>
              </a:spcAft>
              <a:buClrTx/>
              <a:buSzTx/>
            </a:pPr>
            <a:endParaRPr lang="en-US" altLang="en-US" sz="1775">
              <a:solidFill>
                <a:srgbClr val="002060"/>
              </a:solidFill>
              <a:latin typeface="Palatino Linotype" panose="02040502050505030304" pitchFamily="18" charset="0"/>
            </a:endParaRPr>
          </a:p>
          <a:p>
            <a:pPr defTabSz="914400" fontAlgn="base">
              <a:spcBef>
                <a:spcPct val="0"/>
              </a:spcBef>
              <a:spcAft>
                <a:spcPct val="0"/>
              </a:spcAft>
              <a:defRPr/>
            </a:pPr>
            <a:endParaRPr lang="en-CA" sz="1200" b="1">
              <a:solidFill>
                <a:srgbClr val="002060"/>
              </a:solidFill>
              <a:latin typeface="Palatino Linotype" panose="02040502050505030304" pitchFamily="18" charset="0"/>
            </a:endParaRPr>
          </a:p>
          <a:p>
            <a:pPr defTabSz="914400" fontAlgn="base">
              <a:spcBef>
                <a:spcPct val="0"/>
              </a:spcBef>
              <a:spcAft>
                <a:spcPct val="0"/>
              </a:spcAft>
              <a:defRPr/>
            </a:pPr>
            <a:endParaRPr lang="en-CA" b="1">
              <a:solidFill>
                <a:srgbClr val="002060"/>
              </a:solidFill>
              <a:latin typeface="Palatino Linotype" panose="02040502050505030304" pitchFamily="18" charset="0"/>
            </a:endParaRPr>
          </a:p>
          <a:p>
            <a:pPr defTabSz="914400" fontAlgn="base">
              <a:spcBef>
                <a:spcPct val="0"/>
              </a:spcBef>
              <a:spcAft>
                <a:spcPct val="0"/>
              </a:spcAft>
              <a:defRPr/>
            </a:pPr>
            <a:endParaRPr lang="en-CA" sz="1200" b="1">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3413234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223B4207-C9D4-43AA-BCDE-24DED0C22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06514" cy="6857999"/>
          </a:xfrm>
          <a:prstGeom prst="rect">
            <a:avLst/>
          </a:prstGeom>
        </p:spPr>
      </p:pic>
    </p:spTree>
    <p:extLst>
      <p:ext uri="{BB962C8B-B14F-4D97-AF65-F5344CB8AC3E}">
        <p14:creationId xmlns:p14="http://schemas.microsoft.com/office/powerpoint/2010/main" val="3338821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F9A7B7-0E3D-4D2B-B18A-908EF35B93F4}"/>
              </a:ext>
            </a:extLst>
          </p:cNvPr>
          <p:cNvSpPr/>
          <p:nvPr/>
        </p:nvSpPr>
        <p:spPr>
          <a:xfrm>
            <a:off x="1681533" y="483974"/>
            <a:ext cx="8486775" cy="1077218"/>
          </a:xfrm>
          <a:prstGeom prst="rect">
            <a:avLst/>
          </a:prstGeom>
        </p:spPr>
        <p:txBody>
          <a:bodyPr wrap="square">
            <a:spAutoFit/>
          </a:bodyPr>
          <a:lstStyle/>
          <a:p>
            <a:pPr algn="ctr" defTabSz="914400" fontAlgn="base">
              <a:spcBef>
                <a:spcPct val="0"/>
              </a:spcBef>
              <a:spcAft>
                <a:spcPct val="0"/>
              </a:spcAft>
              <a:defRPr/>
            </a:pP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Career Options and Trades with Workplace &amp; Apprenticeship Math</a:t>
            </a:r>
          </a:p>
        </p:txBody>
      </p:sp>
      <p:sp>
        <p:nvSpPr>
          <p:cNvPr id="3" name="TextBox 2">
            <a:extLst>
              <a:ext uri="{FF2B5EF4-FFF2-40B4-BE49-F238E27FC236}">
                <a16:creationId xmlns:a16="http://schemas.microsoft.com/office/drawing/2014/main" id="{335E3FC4-7DFC-459B-804A-EBB4CAB6ECD5}"/>
              </a:ext>
            </a:extLst>
          </p:cNvPr>
          <p:cNvSpPr txBox="1"/>
          <p:nvPr/>
        </p:nvSpPr>
        <p:spPr>
          <a:xfrm>
            <a:off x="700086" y="2028826"/>
            <a:ext cx="3716338" cy="5693866"/>
          </a:xfrm>
          <a:prstGeom prst="rect">
            <a:avLst/>
          </a:prstGeom>
          <a:noFill/>
        </p:spPr>
        <p:txBody>
          <a:bodyPr wrap="square">
            <a:spAutoFit/>
          </a:bodyPr>
          <a:lstStyle/>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Justice Studies diploma</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Correctional Studies</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Photography</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Continuing Care</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Early Childhood Education</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Graphic Communications</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Funeral Services</a:t>
            </a:r>
          </a:p>
          <a:p>
            <a:pPr defTabSz="914400" fontAlgn="base">
              <a:spcBef>
                <a:spcPct val="0"/>
              </a:spcBef>
              <a:spcAft>
                <a:spcPct val="0"/>
              </a:spcAft>
              <a:defRPr/>
            </a:pPr>
            <a:endParaRPr lang="en-CA" sz="2800">
              <a:solidFill>
                <a:srgbClr val="002060"/>
              </a:solidFill>
              <a:latin typeface="Palatino Linotype" panose="02040502050505030304" pitchFamily="18" charset="0"/>
            </a:endParaRPr>
          </a:p>
          <a:p>
            <a:pPr defTabSz="914400" fontAlgn="base">
              <a:spcBef>
                <a:spcPct val="0"/>
              </a:spcBef>
              <a:spcAft>
                <a:spcPct val="0"/>
              </a:spcAft>
              <a:defRPr/>
            </a:pPr>
            <a:r>
              <a:rPr lang="en-CA" sz="2800" b="1">
                <a:solidFill>
                  <a:srgbClr val="002060"/>
                </a:solidFill>
                <a:latin typeface="Palatino Linotype" panose="02040502050505030304" pitchFamily="18" charset="0"/>
              </a:rPr>
              <a:t>	</a:t>
            </a:r>
          </a:p>
        </p:txBody>
      </p:sp>
      <p:sp>
        <p:nvSpPr>
          <p:cNvPr id="4" name="TextBox 3">
            <a:extLst>
              <a:ext uri="{FF2B5EF4-FFF2-40B4-BE49-F238E27FC236}">
                <a16:creationId xmlns:a16="http://schemas.microsoft.com/office/drawing/2014/main" id="{A5F00627-E00C-4367-9FB0-514C1E4A52CB}"/>
              </a:ext>
            </a:extLst>
          </p:cNvPr>
          <p:cNvSpPr txBox="1"/>
          <p:nvPr/>
        </p:nvSpPr>
        <p:spPr>
          <a:xfrm>
            <a:off x="7172325" y="1951594"/>
            <a:ext cx="4718053" cy="5262979"/>
          </a:xfrm>
          <a:prstGeom prst="rect">
            <a:avLst/>
          </a:prstGeom>
          <a:noFill/>
        </p:spPr>
        <p:txBody>
          <a:bodyPr wrap="square">
            <a:spAutoFit/>
          </a:bodyPr>
          <a:lstStyle/>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Heavy Equipment Operator</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Plumbing and Pipefitting</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Machining</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Welding</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Carpentry</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Bricklayer</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Esthetician</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Hairstylist</a:t>
            </a:r>
          </a:p>
          <a:p>
            <a:pPr marL="457200" indent="-45720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Hotel and Restaurant Management</a:t>
            </a:r>
          </a:p>
          <a:p>
            <a:pPr defTabSz="914400" fontAlgn="base">
              <a:spcBef>
                <a:spcPct val="0"/>
              </a:spcBef>
              <a:spcAft>
                <a:spcPct val="0"/>
              </a:spcAft>
              <a:defRPr/>
            </a:pPr>
            <a:r>
              <a:rPr lang="en-CA" sz="2800">
                <a:solidFill>
                  <a:srgbClr val="002060"/>
                </a:solidFill>
                <a:latin typeface="Palatino Linotype" panose="02040502050505030304" pitchFamily="18" charset="0"/>
              </a:rPr>
              <a:t>	</a:t>
            </a:r>
          </a:p>
        </p:txBody>
      </p:sp>
    </p:spTree>
    <p:extLst>
      <p:ext uri="{BB962C8B-B14F-4D97-AF65-F5344CB8AC3E}">
        <p14:creationId xmlns:p14="http://schemas.microsoft.com/office/powerpoint/2010/main" val="3125350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2987C1-06FB-48C6-BA71-52A3EA56E27B}"/>
              </a:ext>
            </a:extLst>
          </p:cNvPr>
          <p:cNvSpPr/>
          <p:nvPr/>
        </p:nvSpPr>
        <p:spPr>
          <a:xfrm>
            <a:off x="1622156" y="573039"/>
            <a:ext cx="8486775" cy="1077218"/>
          </a:xfrm>
          <a:prstGeom prst="rect">
            <a:avLst/>
          </a:prstGeom>
        </p:spPr>
        <p:txBody>
          <a:bodyPr wrap="square">
            <a:spAutoFit/>
          </a:bodyPr>
          <a:lstStyle/>
          <a:p>
            <a:pPr algn="ctr" defTabSz="914400" fontAlgn="base">
              <a:spcBef>
                <a:spcPct val="0"/>
              </a:spcBef>
              <a:spcAft>
                <a:spcPct val="0"/>
              </a:spcAft>
              <a:defRPr/>
            </a:pP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University of Regina Faculties that accept Workplace and Apprenticeship Math:</a:t>
            </a:r>
          </a:p>
        </p:txBody>
      </p:sp>
      <p:sp>
        <p:nvSpPr>
          <p:cNvPr id="4" name="TextBox 3">
            <a:extLst>
              <a:ext uri="{FF2B5EF4-FFF2-40B4-BE49-F238E27FC236}">
                <a16:creationId xmlns:a16="http://schemas.microsoft.com/office/drawing/2014/main" id="{6DEFE502-B8A9-4780-B25F-DB7CCFBED83C}"/>
              </a:ext>
            </a:extLst>
          </p:cNvPr>
          <p:cNvSpPr txBox="1"/>
          <p:nvPr/>
        </p:nvSpPr>
        <p:spPr>
          <a:xfrm>
            <a:off x="1563279" y="2736502"/>
            <a:ext cx="8604527" cy="2246769"/>
          </a:xfrm>
          <a:prstGeom prst="rect">
            <a:avLst/>
          </a:prstGeom>
          <a:noFill/>
        </p:spPr>
        <p:txBody>
          <a:bodyPr wrap="square">
            <a:spAutoFit/>
          </a:bodyPr>
          <a:lstStyle/>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Education (most areas)</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Media, Arts &amp; Performance (formerly Fine Arts)</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Faculty of Arts</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Social Work</a:t>
            </a:r>
          </a:p>
          <a:p>
            <a:pPr defTabSz="914400" fontAlgn="base">
              <a:spcBef>
                <a:spcPct val="0"/>
              </a:spcBef>
              <a:spcAft>
                <a:spcPct val="0"/>
              </a:spcAft>
              <a:defRPr/>
            </a:pPr>
            <a:endParaRPr lang="en-CA" sz="280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2550022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2987C1-06FB-48C6-BA71-52A3EA56E27B}"/>
              </a:ext>
            </a:extLst>
          </p:cNvPr>
          <p:cNvSpPr/>
          <p:nvPr/>
        </p:nvSpPr>
        <p:spPr>
          <a:xfrm>
            <a:off x="1622156" y="523557"/>
            <a:ext cx="8476879" cy="1067322"/>
          </a:xfrm>
          <a:prstGeom prst="rect">
            <a:avLst/>
          </a:prstGeom>
        </p:spPr>
        <p:txBody>
          <a:bodyPr wrap="square">
            <a:spAutoFit/>
          </a:bodyPr>
          <a:lstStyle/>
          <a:p>
            <a:pPr algn="ctr" defTabSz="914400" fontAlgn="base">
              <a:spcBef>
                <a:spcPct val="0"/>
              </a:spcBef>
              <a:spcAft>
                <a:spcPct val="0"/>
              </a:spcAft>
              <a:defRPr/>
            </a:pP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University of Regina Faculties that accept Foundations Math:</a:t>
            </a:r>
          </a:p>
        </p:txBody>
      </p:sp>
      <p:sp>
        <p:nvSpPr>
          <p:cNvPr id="4" name="TextBox 3">
            <a:extLst>
              <a:ext uri="{FF2B5EF4-FFF2-40B4-BE49-F238E27FC236}">
                <a16:creationId xmlns:a16="http://schemas.microsoft.com/office/drawing/2014/main" id="{6DEFE502-B8A9-4780-B25F-DB7CCFBED83C}"/>
              </a:ext>
            </a:extLst>
          </p:cNvPr>
          <p:cNvSpPr txBox="1"/>
          <p:nvPr/>
        </p:nvSpPr>
        <p:spPr>
          <a:xfrm>
            <a:off x="1852929" y="2580029"/>
            <a:ext cx="8015331" cy="3108543"/>
          </a:xfrm>
          <a:prstGeom prst="rect">
            <a:avLst/>
          </a:prstGeom>
          <a:noFill/>
        </p:spPr>
        <p:txBody>
          <a:bodyPr wrap="square">
            <a:spAutoFit/>
          </a:bodyPr>
          <a:lstStyle/>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Arts</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Business Administration</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Education (most programs)</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Media, Arts &amp; Performance (formerly Fine Arts)</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Nursing</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Social Work</a:t>
            </a:r>
          </a:p>
          <a:p>
            <a:pPr defTabSz="914400" fontAlgn="base">
              <a:spcBef>
                <a:spcPct val="0"/>
              </a:spcBef>
              <a:spcAft>
                <a:spcPct val="0"/>
              </a:spcAft>
              <a:defRPr/>
            </a:pPr>
            <a:endParaRPr lang="en-CA" sz="280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3604963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2987C1-06FB-48C6-BA71-52A3EA56E27B}"/>
              </a:ext>
            </a:extLst>
          </p:cNvPr>
          <p:cNvSpPr/>
          <p:nvPr/>
        </p:nvSpPr>
        <p:spPr>
          <a:xfrm>
            <a:off x="1671637" y="226675"/>
            <a:ext cx="8486775" cy="1569660"/>
          </a:xfrm>
          <a:prstGeom prst="rect">
            <a:avLst/>
          </a:prstGeom>
        </p:spPr>
        <p:txBody>
          <a:bodyPr wrap="square">
            <a:spAutoFit/>
          </a:bodyPr>
          <a:lstStyle/>
          <a:p>
            <a:pPr algn="ctr" defTabSz="914400" fontAlgn="base">
              <a:spcBef>
                <a:spcPct val="0"/>
              </a:spcBef>
              <a:spcAft>
                <a:spcPct val="0"/>
              </a:spcAft>
              <a:defRPr/>
            </a:pP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University of Regina and Saskatchewan Polytechnic programs that require the Pre-Calculus Math Pathway:</a:t>
            </a:r>
          </a:p>
        </p:txBody>
      </p:sp>
      <p:sp>
        <p:nvSpPr>
          <p:cNvPr id="4" name="TextBox 3">
            <a:extLst>
              <a:ext uri="{FF2B5EF4-FFF2-40B4-BE49-F238E27FC236}">
                <a16:creationId xmlns:a16="http://schemas.microsoft.com/office/drawing/2014/main" id="{6DEFE502-B8A9-4780-B25F-DB7CCFBED83C}"/>
              </a:ext>
            </a:extLst>
          </p:cNvPr>
          <p:cNvSpPr txBox="1"/>
          <p:nvPr/>
        </p:nvSpPr>
        <p:spPr>
          <a:xfrm>
            <a:off x="1248228" y="2451276"/>
            <a:ext cx="10842172" cy="3108543"/>
          </a:xfrm>
          <a:prstGeom prst="rect">
            <a:avLst/>
          </a:prstGeom>
          <a:noFill/>
        </p:spPr>
        <p:txBody>
          <a:bodyPr wrap="square">
            <a:spAutoFit/>
          </a:bodyPr>
          <a:lstStyle/>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Engineering and Engineering Technologies</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Teaching math/science at the high school level</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Science</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Pre-professional programs (e.g., pharmacy, medicine, veterinarian medicine, dentistry, optometry, physical therapy)</a:t>
            </a:r>
          </a:p>
          <a:p>
            <a:pPr marL="285750" indent="-285750" defTabSz="914400" fontAlgn="base">
              <a:spcBef>
                <a:spcPct val="0"/>
              </a:spcBef>
              <a:spcAft>
                <a:spcPct val="0"/>
              </a:spcAft>
              <a:buFont typeface="Arial" panose="020B0604020202020204" pitchFamily="34" charset="0"/>
              <a:buChar char="•"/>
              <a:defRPr/>
            </a:pPr>
            <a:r>
              <a:rPr lang="en-CA" sz="2800">
                <a:solidFill>
                  <a:srgbClr val="002060"/>
                </a:solidFill>
                <a:latin typeface="Palatino Linotype" panose="02040502050505030304" pitchFamily="18" charset="0"/>
              </a:rPr>
              <a:t>Kinesiology </a:t>
            </a:r>
          </a:p>
          <a:p>
            <a:pPr defTabSz="914400" fontAlgn="base">
              <a:spcBef>
                <a:spcPct val="0"/>
              </a:spcBef>
              <a:spcAft>
                <a:spcPct val="0"/>
              </a:spcAft>
              <a:defRPr/>
            </a:pPr>
            <a:endParaRPr lang="en-CA" sz="280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794875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4C828E-7741-B321-22F8-5A43DC56C7F0}"/>
              </a:ext>
            </a:extLst>
          </p:cNvPr>
          <p:cNvPicPr>
            <a:picLocks noChangeAspect="1"/>
          </p:cNvPicPr>
          <p:nvPr/>
        </p:nvPicPr>
        <p:blipFill rotWithShape="1">
          <a:blip r:embed="rId2">
            <a:extLst>
              <a:ext uri="{28A0092B-C50C-407E-A947-70E740481C1C}">
                <a14:useLocalDpi xmlns:a14="http://schemas.microsoft.com/office/drawing/2010/main" val="0"/>
              </a:ext>
            </a:extLst>
          </a:blip>
          <a:srcRect l="6190"/>
          <a:stretch/>
        </p:blipFill>
        <p:spPr>
          <a:xfrm>
            <a:off x="0" y="0"/>
            <a:ext cx="12192000" cy="6949754"/>
          </a:xfrm>
          <a:prstGeom prst="rect">
            <a:avLst/>
          </a:prstGeom>
        </p:spPr>
      </p:pic>
      <p:sp>
        <p:nvSpPr>
          <p:cNvPr id="2" name="Rectangle 1">
            <a:extLst>
              <a:ext uri="{FF2B5EF4-FFF2-40B4-BE49-F238E27FC236}">
                <a16:creationId xmlns:a16="http://schemas.microsoft.com/office/drawing/2014/main" id="{58B74323-A9EF-9430-81BD-B21B2D148136}"/>
              </a:ext>
            </a:extLst>
          </p:cNvPr>
          <p:cNvSpPr/>
          <p:nvPr/>
        </p:nvSpPr>
        <p:spPr>
          <a:xfrm>
            <a:off x="4069080" y="1678329"/>
            <a:ext cx="1956816" cy="62503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a:solidFill>
                  <a:schemeClr val="bg1"/>
                </a:solidFill>
                <a:latin typeface="Tahoma" panose="020B0604030504040204" pitchFamily="34" charset="0"/>
                <a:ea typeface="Tahoma" panose="020B0604030504040204" pitchFamily="34" charset="0"/>
                <a:cs typeface="Tahoma" panose="020B0604030504040204" pitchFamily="34" charset="0"/>
              </a:rPr>
              <a:t>ELA 10</a:t>
            </a:r>
          </a:p>
        </p:txBody>
      </p:sp>
      <p:sp>
        <p:nvSpPr>
          <p:cNvPr id="4" name="Rectangle 3">
            <a:extLst>
              <a:ext uri="{FF2B5EF4-FFF2-40B4-BE49-F238E27FC236}">
                <a16:creationId xmlns:a16="http://schemas.microsoft.com/office/drawing/2014/main" id="{E211ADD7-CD2B-D67D-DE16-29BA49968672}"/>
              </a:ext>
            </a:extLst>
          </p:cNvPr>
          <p:cNvSpPr/>
          <p:nvPr/>
        </p:nvSpPr>
        <p:spPr>
          <a:xfrm>
            <a:off x="4069080" y="4803146"/>
            <a:ext cx="1956816" cy="62503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a:solidFill>
                  <a:schemeClr val="bg1"/>
                </a:solidFill>
                <a:latin typeface="Tahoma" panose="020B0604030504040204" pitchFamily="34" charset="0"/>
                <a:ea typeface="Tahoma" panose="020B0604030504040204" pitchFamily="34" charset="0"/>
                <a:cs typeface="Tahoma" panose="020B0604030504040204" pitchFamily="34" charset="0"/>
              </a:rPr>
              <a:t>ELA 11</a:t>
            </a:r>
          </a:p>
        </p:txBody>
      </p:sp>
      <p:sp>
        <p:nvSpPr>
          <p:cNvPr id="8" name="Rectangle 7">
            <a:extLst>
              <a:ext uri="{FF2B5EF4-FFF2-40B4-BE49-F238E27FC236}">
                <a16:creationId xmlns:a16="http://schemas.microsoft.com/office/drawing/2014/main" id="{4B95B30E-ECCB-7CF3-549C-7F4221CCEC8D}"/>
              </a:ext>
            </a:extLst>
          </p:cNvPr>
          <p:cNvSpPr/>
          <p:nvPr/>
        </p:nvSpPr>
        <p:spPr>
          <a:xfrm>
            <a:off x="3986784" y="3200401"/>
            <a:ext cx="2109216" cy="101498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a:solidFill>
                  <a:schemeClr val="bg1"/>
                </a:solidFill>
                <a:latin typeface="Tahoma" panose="020B0604030504040204" pitchFamily="34" charset="0"/>
                <a:ea typeface="Tahoma" panose="020B0604030504040204" pitchFamily="34" charset="0"/>
                <a:cs typeface="Tahoma" panose="020B0604030504040204" pitchFamily="34" charset="0"/>
              </a:rPr>
              <a:t>  ELA 10*</a:t>
            </a:r>
          </a:p>
          <a:p>
            <a:pPr algn="ctr"/>
            <a:endParaRPr lang="en-US" sz="1500" b="1">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endParaRPr lang="en-US" sz="1500" b="1">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US" sz="1000" b="1">
                <a:solidFill>
                  <a:schemeClr val="bg1"/>
                </a:solidFill>
                <a:latin typeface="Tahoma" panose="020B0604030504040204" pitchFamily="34" charset="0"/>
                <a:ea typeface="Tahoma" panose="020B0604030504040204" pitchFamily="34" charset="0"/>
                <a:cs typeface="Tahoma" panose="020B0604030504040204" pitchFamily="34" charset="0"/>
              </a:rPr>
              <a:t>AP Pathway</a:t>
            </a:r>
          </a:p>
        </p:txBody>
      </p:sp>
      <p:sp>
        <p:nvSpPr>
          <p:cNvPr id="10" name="TextBox 9">
            <a:extLst>
              <a:ext uri="{FF2B5EF4-FFF2-40B4-BE49-F238E27FC236}">
                <a16:creationId xmlns:a16="http://schemas.microsoft.com/office/drawing/2014/main" id="{5C7AD5A2-C07A-69C3-4BAF-C97841BEA96E}"/>
              </a:ext>
            </a:extLst>
          </p:cNvPr>
          <p:cNvSpPr txBox="1"/>
          <p:nvPr/>
        </p:nvSpPr>
        <p:spPr>
          <a:xfrm>
            <a:off x="7157466" y="3932588"/>
            <a:ext cx="1867662" cy="246221"/>
          </a:xfrm>
          <a:prstGeom prst="rect">
            <a:avLst/>
          </a:prstGeom>
          <a:noFill/>
        </p:spPr>
        <p:txBody>
          <a:bodyPr wrap="square">
            <a:spAutoFit/>
          </a:bodyPr>
          <a:lstStyle/>
          <a:p>
            <a:pPr algn="ctr"/>
            <a:r>
              <a:rPr lang="en-US" sz="1000" b="1">
                <a:solidFill>
                  <a:schemeClr val="bg1"/>
                </a:solidFill>
                <a:latin typeface="Tahoma" panose="020B0604030504040204" pitchFamily="34" charset="0"/>
                <a:ea typeface="Tahoma" panose="020B0604030504040204" pitchFamily="34" charset="0"/>
                <a:cs typeface="Tahoma" panose="020B0604030504040204" pitchFamily="34" charset="0"/>
              </a:rPr>
              <a:t>AP Pathway</a:t>
            </a:r>
          </a:p>
        </p:txBody>
      </p:sp>
    </p:spTree>
    <p:extLst>
      <p:ext uri="{BB962C8B-B14F-4D97-AF65-F5344CB8AC3E}">
        <p14:creationId xmlns:p14="http://schemas.microsoft.com/office/powerpoint/2010/main" val="1208110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12509E-AF6B-43B3-BFDC-8E0AB7ACFEBB}"/>
              </a:ext>
            </a:extLst>
          </p:cNvPr>
          <p:cNvSpPr txBox="1"/>
          <p:nvPr/>
        </p:nvSpPr>
        <p:spPr>
          <a:xfrm>
            <a:off x="1920168" y="643398"/>
            <a:ext cx="8158480" cy="1077218"/>
          </a:xfrm>
          <a:prstGeom prst="rect">
            <a:avLst/>
          </a:prstGeom>
          <a:noFill/>
        </p:spPr>
        <p:txBody>
          <a:bodyPr wrap="square" rtlCol="0">
            <a:spAutoFit/>
          </a:bodyPr>
          <a:lstStyle/>
          <a:p>
            <a:pPr algn="ct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Miller Comprehensive High School </a:t>
            </a:r>
            <a:b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b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Course Selection 2024-2025</a:t>
            </a:r>
          </a:p>
        </p:txBody>
      </p:sp>
      <p:sp>
        <p:nvSpPr>
          <p:cNvPr id="15" name="TextBox 14">
            <a:extLst>
              <a:ext uri="{FF2B5EF4-FFF2-40B4-BE49-F238E27FC236}">
                <a16:creationId xmlns:a16="http://schemas.microsoft.com/office/drawing/2014/main" id="{690802F7-389B-438C-AA50-58DD060F0146}"/>
              </a:ext>
            </a:extLst>
          </p:cNvPr>
          <p:cNvSpPr txBox="1"/>
          <p:nvPr/>
        </p:nvSpPr>
        <p:spPr>
          <a:xfrm>
            <a:off x="1465943" y="2043696"/>
            <a:ext cx="9260114" cy="769441"/>
          </a:xfrm>
          <a:prstGeom prst="rect">
            <a:avLst/>
          </a:prstGeom>
          <a:noFill/>
        </p:spPr>
        <p:txBody>
          <a:bodyPr wrap="square" rtlCol="0">
            <a:spAutoFit/>
          </a:bodyPr>
          <a:lstStyle/>
          <a:p>
            <a:r>
              <a:rPr lang="en-US" sz="4400" b="1">
                <a:solidFill>
                  <a:srgbClr val="002060"/>
                </a:solidFill>
                <a:latin typeface="Palatino Linotype" panose="02040502050505030304" pitchFamily="18" charset="0"/>
              </a:rPr>
              <a:t>What Classes Should I Take?</a:t>
            </a:r>
          </a:p>
        </p:txBody>
      </p:sp>
      <p:pic>
        <p:nvPicPr>
          <p:cNvPr id="7" name="Picture 6" descr="Icon&#10;&#10;Description automatically generated">
            <a:extLst>
              <a:ext uri="{FF2B5EF4-FFF2-40B4-BE49-F238E27FC236}">
                <a16:creationId xmlns:a16="http://schemas.microsoft.com/office/drawing/2014/main" id="{AEFE3500-B670-4FD3-B3F8-188D69339E0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5033" y="3009014"/>
            <a:ext cx="4703956" cy="3912859"/>
          </a:xfrm>
          <a:prstGeom prst="rect">
            <a:avLst/>
          </a:prstGeom>
        </p:spPr>
      </p:pic>
      <p:sp>
        <p:nvSpPr>
          <p:cNvPr id="9" name="TextBox 8">
            <a:extLst>
              <a:ext uri="{FF2B5EF4-FFF2-40B4-BE49-F238E27FC236}">
                <a16:creationId xmlns:a16="http://schemas.microsoft.com/office/drawing/2014/main" id="{425DC488-CA37-4742-A859-A65BA8F8E872}"/>
              </a:ext>
            </a:extLst>
          </p:cNvPr>
          <p:cNvSpPr txBox="1"/>
          <p:nvPr/>
        </p:nvSpPr>
        <p:spPr>
          <a:xfrm>
            <a:off x="7488044" y="6968348"/>
            <a:ext cx="4703956" cy="230832"/>
          </a:xfrm>
          <a:prstGeom prst="rect">
            <a:avLst/>
          </a:prstGeom>
          <a:noFill/>
        </p:spPr>
        <p:txBody>
          <a:bodyPr wrap="square" rtlCol="0">
            <a:spAutoFit/>
          </a:bodyPr>
          <a:lstStyle/>
          <a:p>
            <a:r>
              <a:rPr lang="en-US" sz="900">
                <a:hlinkClick r:id="rId3" tooltip="https://freepngimg.com/png/72547-thinking-photography-question-mark-man-stock"/>
              </a:rPr>
              <a:t>This Photo</a:t>
            </a:r>
            <a:r>
              <a:rPr lang="en-US" sz="900"/>
              <a:t> by Unknown Author is licensed under </a:t>
            </a:r>
            <a:r>
              <a:rPr lang="en-US" sz="900">
                <a:hlinkClick r:id="rId4" tooltip="https://creativecommons.org/licenses/by-nc/3.0/"/>
              </a:rPr>
              <a:t>CC BY-NC</a:t>
            </a:r>
            <a:endParaRPr lang="en-US" sz="900"/>
          </a:p>
        </p:txBody>
      </p:sp>
      <p:pic>
        <p:nvPicPr>
          <p:cNvPr id="12" name="7DDA2F60-4D28-4E8F-8A08-2634B6D7D4C9">
            <a:extLst>
              <a:ext uri="{FF2B5EF4-FFF2-40B4-BE49-F238E27FC236}">
                <a16:creationId xmlns:a16="http://schemas.microsoft.com/office/drawing/2014/main" id="{F209AB8C-1E39-492F-9A30-47056B005A71}"/>
              </a:ext>
            </a:extLst>
          </p:cNvPr>
          <p:cNvPicPr/>
          <p:nvPr/>
        </p:nvPicPr>
        <p:blipFill rotWithShape="1">
          <a:blip r:embed="rId5" r:link="rId6">
            <a:extLst>
              <a:ext uri="{28A0092B-C50C-407E-A947-70E740481C1C}">
                <a14:useLocalDpi xmlns:a14="http://schemas.microsoft.com/office/drawing/2010/main" val="0"/>
              </a:ext>
            </a:extLst>
          </a:blip>
          <a:srcRect r="5874" b="21558"/>
          <a:stretch>
            <a:fillRect/>
          </a:stretch>
        </p:blipFill>
        <p:spPr bwMode="auto">
          <a:xfrm>
            <a:off x="7242333" y="3371738"/>
            <a:ext cx="3568274" cy="2962043"/>
          </a:xfrm>
          <a:prstGeom prst="rect">
            <a:avLst/>
          </a:prstGeom>
          <a:noFill/>
          <a:ln>
            <a:noFill/>
          </a:ln>
        </p:spPr>
      </p:pic>
    </p:spTree>
    <p:extLst>
      <p:ext uri="{BB962C8B-B14F-4D97-AF65-F5344CB8AC3E}">
        <p14:creationId xmlns:p14="http://schemas.microsoft.com/office/powerpoint/2010/main" val="2573029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B40F5020-E65B-4108-80AE-B2D8A3F60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012844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AF03EEB1-5327-4A27-AFF5-440B7623B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7581" cy="6857999"/>
          </a:xfrm>
          <a:prstGeom prst="rect">
            <a:avLst/>
          </a:prstGeom>
        </p:spPr>
      </p:pic>
      <p:sp>
        <p:nvSpPr>
          <p:cNvPr id="3" name="TextBox 2">
            <a:extLst>
              <a:ext uri="{FF2B5EF4-FFF2-40B4-BE49-F238E27FC236}">
                <a16:creationId xmlns:a16="http://schemas.microsoft.com/office/drawing/2014/main" id="{63C453DE-3E5A-6EBB-366A-780FCDE47A30}"/>
              </a:ext>
            </a:extLst>
          </p:cNvPr>
          <p:cNvSpPr txBox="1"/>
          <p:nvPr/>
        </p:nvSpPr>
        <p:spPr>
          <a:xfrm>
            <a:off x="0" y="6211668"/>
            <a:ext cx="4727448" cy="646331"/>
          </a:xfrm>
          <a:prstGeom prst="rect">
            <a:avLst/>
          </a:prstGeom>
          <a:noFill/>
        </p:spPr>
        <p:txBody>
          <a:bodyPr wrap="square">
            <a:spAutoFit/>
          </a:bodyPr>
          <a:lstStyle/>
          <a:p>
            <a:pPr algn="ctr"/>
            <a:r>
              <a:rPr lang="en-US" sz="1800" b="1">
                <a:solidFill>
                  <a:schemeClr val="bg1"/>
                </a:solidFill>
                <a:latin typeface="Tahoma" panose="020B0604030504040204" pitchFamily="34" charset="0"/>
                <a:ea typeface="Tahoma" panose="020B0604030504040204" pitchFamily="34" charset="0"/>
                <a:cs typeface="Tahoma" panose="020B0604030504040204" pitchFamily="34" charset="0"/>
              </a:rPr>
              <a:t>* A social science credit is compulsory for grads 2025 and 2026 *</a:t>
            </a:r>
          </a:p>
        </p:txBody>
      </p:sp>
    </p:spTree>
    <p:extLst>
      <p:ext uri="{BB962C8B-B14F-4D97-AF65-F5344CB8AC3E}">
        <p14:creationId xmlns:p14="http://schemas.microsoft.com/office/powerpoint/2010/main" val="708351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7FBB0DCF-B852-4983-999E-DA9050DA3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848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B26F68-2D35-45D4-8EA6-C40D065B9FD0}"/>
              </a:ext>
            </a:extLst>
          </p:cNvPr>
          <p:cNvSpPr/>
          <p:nvPr/>
        </p:nvSpPr>
        <p:spPr>
          <a:xfrm>
            <a:off x="1758471" y="678146"/>
            <a:ext cx="8546407" cy="646331"/>
          </a:xfrm>
          <a:prstGeom prst="rect">
            <a:avLst/>
          </a:prstGeom>
        </p:spPr>
        <p:txBody>
          <a:bodyPr wrap="square" lIns="91440" tIns="45720" rIns="91440" bIns="45720" anchor="t">
            <a:spAutoFit/>
          </a:bodyPr>
          <a:lstStyle/>
          <a:p>
            <a:pPr algn="ctr" eaLnBrk="1" hangingPunct="1">
              <a:defRPr/>
            </a:pPr>
            <a:r>
              <a:rPr lang="en-US" sz="3600" b="1">
                <a:ln w="10541" cmpd="sng">
                  <a:solidFill>
                    <a:srgbClr val="6076B4">
                      <a:shade val="88000"/>
                      <a:satMod val="110000"/>
                    </a:srgbClr>
                  </a:solidFill>
                  <a:prstDash val="solid"/>
                </a:ln>
                <a:solidFill>
                  <a:srgbClr val="C00000"/>
                </a:solidFill>
              </a:rPr>
              <a:t>Benefits of Taking AP</a:t>
            </a:r>
          </a:p>
        </p:txBody>
      </p:sp>
      <p:sp>
        <p:nvSpPr>
          <p:cNvPr id="4" name="TextBox 3">
            <a:extLst>
              <a:ext uri="{FF2B5EF4-FFF2-40B4-BE49-F238E27FC236}">
                <a16:creationId xmlns:a16="http://schemas.microsoft.com/office/drawing/2014/main" id="{D591EE88-E834-4A25-91ED-93408BC82840}"/>
              </a:ext>
            </a:extLst>
          </p:cNvPr>
          <p:cNvSpPr txBox="1"/>
          <p:nvPr/>
        </p:nvSpPr>
        <p:spPr>
          <a:xfrm>
            <a:off x="553424" y="2575409"/>
            <a:ext cx="11085152" cy="2246769"/>
          </a:xfrm>
          <a:prstGeom prst="rect">
            <a:avLst/>
          </a:prstGeom>
          <a:noFill/>
        </p:spPr>
        <p:txBody>
          <a:bodyPr wrap="square">
            <a:spAutoFit/>
          </a:bodyPr>
          <a:lstStyle/>
          <a:p>
            <a:pPr marL="285750" indent="-285750" eaLnBrk="1" hangingPunct="1">
              <a:buFont typeface="Arial" panose="020B0604020202020204" pitchFamily="34" charset="0"/>
              <a:buChar char="•"/>
              <a:defRPr/>
            </a:pPr>
            <a:r>
              <a:rPr lang="en-CA" sz="2800">
                <a:solidFill>
                  <a:srgbClr val="002060"/>
                </a:solidFill>
                <a:latin typeface="Palatino Linotype" panose="02040502050505030304" pitchFamily="18" charset="0"/>
              </a:rPr>
              <a:t>Students can challenge themselves academically</a:t>
            </a:r>
            <a:endParaRPr lang="en-US" sz="2800" kern="0">
              <a:solidFill>
                <a:srgbClr val="002060"/>
              </a:solidFill>
              <a:latin typeface="Palatino Linotype" panose="02040502050505030304" pitchFamily="18" charset="0"/>
            </a:endParaRPr>
          </a:p>
          <a:p>
            <a:pPr marL="285750" indent="-285750" eaLnBrk="1" hangingPunct="1">
              <a:buFont typeface="Arial" panose="020B0604020202020204" pitchFamily="34" charset="0"/>
              <a:buChar char="•"/>
              <a:defRPr/>
            </a:pPr>
            <a:r>
              <a:rPr lang="en-US" sz="2800" kern="0">
                <a:solidFill>
                  <a:srgbClr val="002060"/>
                </a:solidFill>
                <a:latin typeface="Palatino Linotype" panose="02040502050505030304" pitchFamily="18" charset="0"/>
              </a:rPr>
              <a:t>Provide challenges for higher level thinking and more in-depth application of knowledge and skills</a:t>
            </a:r>
          </a:p>
          <a:p>
            <a:pPr marL="285750" indent="-285750" eaLnBrk="1" hangingPunct="1">
              <a:buFont typeface="Arial" panose="020B0604020202020204" pitchFamily="34" charset="0"/>
              <a:buChar char="•"/>
              <a:defRPr/>
            </a:pPr>
            <a:r>
              <a:rPr lang="en-CA" sz="2800">
                <a:solidFill>
                  <a:srgbClr val="002060"/>
                </a:solidFill>
                <a:latin typeface="Palatino Linotype" panose="02040502050505030304" pitchFamily="18" charset="0"/>
              </a:rPr>
              <a:t>Scoring a 4 or 5 on an AP exam will help students gain a university credit (save time and money)</a:t>
            </a:r>
          </a:p>
        </p:txBody>
      </p:sp>
      <p:pic>
        <p:nvPicPr>
          <p:cNvPr id="4098" name="Picture 2">
            <a:extLst>
              <a:ext uri="{FF2B5EF4-FFF2-40B4-BE49-F238E27FC236}">
                <a16:creationId xmlns:a16="http://schemas.microsoft.com/office/drawing/2014/main" id="{63425866-8CBA-4AA5-9FB6-DC5613CA2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9757" y="4047893"/>
            <a:ext cx="2992244" cy="281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898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6C8B7-369B-465F-9019-F071D5C0BD19}"/>
              </a:ext>
            </a:extLst>
          </p:cNvPr>
          <p:cNvSpPr txBox="1"/>
          <p:nvPr/>
        </p:nvSpPr>
        <p:spPr>
          <a:xfrm>
            <a:off x="2879766" y="635721"/>
            <a:ext cx="6096000" cy="646331"/>
          </a:xfrm>
          <a:prstGeom prst="rect">
            <a:avLst/>
          </a:prstGeom>
          <a:noFill/>
        </p:spPr>
        <p:txBody>
          <a:bodyPr wrap="square" lIns="91440" tIns="45720" rIns="91440" bIns="45720" anchor="t">
            <a:spAutoFit/>
          </a:bodyPr>
          <a:lstStyle/>
          <a:p>
            <a:pPr algn="ctr" eaLnBrk="1" hangingPunct="1">
              <a:defRPr/>
            </a:pPr>
            <a:r>
              <a:rPr lang="en-US" sz="3600" b="1">
                <a:ln w="10541" cmpd="sng">
                  <a:solidFill>
                    <a:srgbClr val="6076B4">
                      <a:shade val="88000"/>
                      <a:satMod val="110000"/>
                    </a:srgbClr>
                  </a:solidFill>
                  <a:prstDash val="solid"/>
                </a:ln>
                <a:solidFill>
                  <a:srgbClr val="C00000"/>
                </a:solidFill>
              </a:rPr>
              <a:t>AP Mathematics Track</a:t>
            </a:r>
          </a:p>
        </p:txBody>
      </p:sp>
      <p:graphicFrame>
        <p:nvGraphicFramePr>
          <p:cNvPr id="6" name="Table 5">
            <a:extLst>
              <a:ext uri="{FF2B5EF4-FFF2-40B4-BE49-F238E27FC236}">
                <a16:creationId xmlns:a16="http://schemas.microsoft.com/office/drawing/2014/main" id="{2ADEC42F-C80E-407C-82AB-EC046CEFDCC4}"/>
              </a:ext>
            </a:extLst>
          </p:cNvPr>
          <p:cNvGraphicFramePr>
            <a:graphicFrameLocks noGrp="1"/>
          </p:cNvGraphicFramePr>
          <p:nvPr>
            <p:extLst>
              <p:ext uri="{D42A27DB-BD31-4B8C-83A1-F6EECF244321}">
                <p14:modId xmlns:p14="http://schemas.microsoft.com/office/powerpoint/2010/main" val="38405701"/>
              </p:ext>
            </p:extLst>
          </p:nvPr>
        </p:nvGraphicFramePr>
        <p:xfrm>
          <a:off x="1365662" y="2038597"/>
          <a:ext cx="9665775" cy="4430899"/>
        </p:xfrm>
        <a:graphic>
          <a:graphicData uri="http://schemas.openxmlformats.org/drawingml/2006/table">
            <a:tbl>
              <a:tblPr firstRow="1" bandRow="1">
                <a:tableStyleId>{5C22544A-7EE6-4342-B048-85BDC9FD1C3A}</a:tableStyleId>
              </a:tblPr>
              <a:tblGrid>
                <a:gridCol w="2529161">
                  <a:extLst>
                    <a:ext uri="{9D8B030D-6E8A-4147-A177-3AD203B41FA5}">
                      <a16:colId xmlns:a16="http://schemas.microsoft.com/office/drawing/2014/main" val="20000"/>
                    </a:ext>
                  </a:extLst>
                </a:gridCol>
                <a:gridCol w="3937327">
                  <a:extLst>
                    <a:ext uri="{9D8B030D-6E8A-4147-A177-3AD203B41FA5}">
                      <a16:colId xmlns:a16="http://schemas.microsoft.com/office/drawing/2014/main" val="20001"/>
                    </a:ext>
                  </a:extLst>
                </a:gridCol>
                <a:gridCol w="3199287">
                  <a:extLst>
                    <a:ext uri="{9D8B030D-6E8A-4147-A177-3AD203B41FA5}">
                      <a16:colId xmlns:a16="http://schemas.microsoft.com/office/drawing/2014/main" val="20002"/>
                    </a:ext>
                  </a:extLst>
                </a:gridCol>
              </a:tblGrid>
              <a:tr h="1506345">
                <a:tc>
                  <a:txBody>
                    <a:bodyPr/>
                    <a:lstStyle/>
                    <a:p>
                      <a:endParaRPr lang="en-US"/>
                    </a:p>
                  </a:txBody>
                  <a:tcPr>
                    <a:solidFill>
                      <a:srgbClr val="002060"/>
                    </a:solidFill>
                  </a:tcPr>
                </a:tc>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i="0" u="none" strike="noStrike" kern="1200" cap="none" spc="0" normalizeH="0" baseline="0" noProof="0">
                        <a:ln w="12700">
                          <a:solidFill>
                            <a:srgbClr val="2F5897">
                              <a:satMod val="155000"/>
                            </a:srgbClr>
                          </a:solidFill>
                          <a:prstDash val="solid"/>
                        </a:ln>
                        <a:solidFill>
                          <a:srgbClr val="FF0000"/>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a:lnSpc>
                          <a:spcPct val="100000"/>
                        </a:lnSpc>
                        <a:spcBef>
                          <a:spcPct val="0"/>
                        </a:spcBef>
                        <a:spcAft>
                          <a:spcPct val="0"/>
                        </a:spcAft>
                        <a:buClrTx/>
                        <a:buSzTx/>
                        <a:buFontTx/>
                        <a:buNone/>
                      </a:pPr>
                      <a:r>
                        <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Semester</a:t>
                      </a:r>
                      <a:r>
                        <a:rPr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 </a:t>
                      </a:r>
                      <a:endPar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One</a:t>
                      </a:r>
                      <a:endPar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endParaRPr>
                    </a:p>
                  </a:txBody>
                  <a:tcPr>
                    <a:solidFill>
                      <a:srgbClr val="002060"/>
                    </a:solidFill>
                  </a:tcPr>
                </a:tc>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i="0" u="none" strike="noStrike" kern="1200" cap="none" spc="0" normalizeH="0" baseline="0" noProof="0">
                        <a:ln w="12700">
                          <a:solidFill>
                            <a:srgbClr val="2F5897">
                              <a:satMod val="155000"/>
                            </a:srgbClr>
                          </a:solidFill>
                          <a:prstDash val="solid"/>
                        </a:ln>
                        <a:solidFill>
                          <a:srgbClr val="FF0000"/>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a:lnSpc>
                          <a:spcPct val="100000"/>
                        </a:lnSpc>
                        <a:spcBef>
                          <a:spcPct val="0"/>
                        </a:spcBef>
                        <a:spcAft>
                          <a:spcPct val="0"/>
                        </a:spcAft>
                        <a:buClrTx/>
                        <a:buSzTx/>
                        <a:buFontTx/>
                        <a:buNone/>
                      </a:pPr>
                      <a:r>
                        <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Semester</a:t>
                      </a:r>
                      <a:r>
                        <a:rPr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 </a:t>
                      </a:r>
                      <a:endPar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Two</a:t>
                      </a:r>
                      <a:endPar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endParaRPr>
                    </a:p>
                  </a:txBody>
                  <a:tcPr>
                    <a:solidFill>
                      <a:srgbClr val="002060"/>
                    </a:solidFill>
                  </a:tcPr>
                </a:tc>
                <a:extLst>
                  <a:ext uri="{0D108BD9-81ED-4DB2-BD59-A6C34878D82A}">
                    <a16:rowId xmlns:a16="http://schemas.microsoft.com/office/drawing/2014/main" val="10000"/>
                  </a:ext>
                </a:extLst>
              </a:tr>
              <a:tr h="1028977">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i="0" u="none" strike="noStrike" kern="1200" cap="none" spc="0" normalizeH="0" baseline="0" noProof="0">
                        <a:ln w="12700">
                          <a:solidFill>
                            <a:srgbClr val="E4E9EF">
                              <a:satMod val="155000"/>
                            </a:srgbClr>
                          </a:solidFill>
                          <a:prstDash val="solid"/>
                        </a:ln>
                        <a:solidFill>
                          <a:srgbClr val="FFFF99"/>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a:lnSpc>
                          <a:spcPct val="100000"/>
                        </a:lnSpc>
                        <a:spcBef>
                          <a:spcPct val="0"/>
                        </a:spcBef>
                        <a:spcAft>
                          <a:spcPct val="0"/>
                        </a:spcAft>
                        <a:buClrTx/>
                        <a:buSzTx/>
                        <a:buFontTx/>
                        <a:buNone/>
                      </a:pPr>
                      <a:r>
                        <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Grade 10</a:t>
                      </a:r>
                    </a:p>
                  </a:txBody>
                  <a:tcPr>
                    <a:solidFill>
                      <a:srgbClr val="CC0000"/>
                    </a:solidFill>
                  </a:tcPr>
                </a:tc>
                <a:tc>
                  <a:txBody>
                    <a:bodyPr/>
                    <a:lstStyle/>
                    <a:p>
                      <a:pPr algn="ctr"/>
                      <a:endParaRPr lang="en-CA" sz="1400" b="1">
                        <a:solidFill>
                          <a:schemeClr val="tx1"/>
                        </a:solidFill>
                        <a:latin typeface="Palatino Linotype" panose="02040502050505030304" pitchFamily="18" charset="0"/>
                      </a:endParaRPr>
                    </a:p>
                    <a:p>
                      <a:pPr lvl="0" algn="ctr">
                        <a:buNone/>
                      </a:pPr>
                      <a:endParaRPr lang="en-CA" sz="1400" b="1">
                        <a:solidFill>
                          <a:schemeClr val="tx1"/>
                        </a:solidFill>
                        <a:latin typeface="Palatino Linotype" panose="02040502050505030304" pitchFamily="18" charset="0"/>
                      </a:endParaRPr>
                    </a:p>
                    <a:p>
                      <a:pPr lvl="0" algn="ctr">
                        <a:buNone/>
                      </a:pPr>
                      <a:r>
                        <a:rPr lang="en-CA" sz="2000" b="1">
                          <a:solidFill>
                            <a:schemeClr val="tx1"/>
                          </a:solidFill>
                          <a:latin typeface="Palatino Linotype" panose="02040502050505030304" pitchFamily="18" charset="0"/>
                        </a:rPr>
                        <a:t>Math Foundations 10 Advanced</a:t>
                      </a:r>
                      <a:r>
                        <a:rPr lang="en-CA" sz="1800" b="1">
                          <a:solidFill>
                            <a:schemeClr val="tx1"/>
                          </a:solidFill>
                          <a:latin typeface="Palatino Linotype" panose="02040502050505030304" pitchFamily="18" charset="0"/>
                        </a:rPr>
                        <a:t> </a:t>
                      </a:r>
                      <a:endParaRPr lang="en-US" sz="1800" b="1">
                        <a:solidFill>
                          <a:schemeClr val="tx1"/>
                        </a:solidFill>
                        <a:latin typeface="Palatino Linotype" panose="02040502050505030304" pitchFamily="18" charset="0"/>
                      </a:endParaRPr>
                    </a:p>
                  </a:txBody>
                  <a:tcPr>
                    <a:solidFill>
                      <a:srgbClr val="CC0000"/>
                    </a:solidFill>
                  </a:tcPr>
                </a:tc>
                <a:tc>
                  <a:txBody>
                    <a:bodyPr/>
                    <a:lstStyle/>
                    <a:p>
                      <a:pPr algn="ctr"/>
                      <a:endParaRPr lang="en-CA" sz="1400" b="1">
                        <a:solidFill>
                          <a:schemeClr val="tx1"/>
                        </a:solidFill>
                        <a:latin typeface="Palatino Linotype" panose="02040502050505030304" pitchFamily="18" charset="0"/>
                      </a:endParaRPr>
                    </a:p>
                    <a:p>
                      <a:pPr lvl="0" algn="ctr">
                        <a:buNone/>
                      </a:pPr>
                      <a:endParaRPr lang="en-CA" sz="1400" b="1">
                        <a:solidFill>
                          <a:schemeClr val="tx1"/>
                        </a:solidFill>
                        <a:latin typeface="Palatino Linotype" panose="02040502050505030304" pitchFamily="18" charset="0"/>
                      </a:endParaRPr>
                    </a:p>
                    <a:p>
                      <a:pPr lvl="0" algn="ctr">
                        <a:buNone/>
                      </a:pPr>
                      <a:r>
                        <a:rPr lang="en-CA" sz="2000" b="1">
                          <a:solidFill>
                            <a:schemeClr val="tx1"/>
                          </a:solidFill>
                          <a:latin typeface="Palatino Linotype" panose="02040502050505030304" pitchFamily="18" charset="0"/>
                        </a:rPr>
                        <a:t>Math</a:t>
                      </a:r>
                      <a:r>
                        <a:rPr lang="en-CA" sz="2000" b="1" baseline="0">
                          <a:solidFill>
                            <a:schemeClr val="tx1"/>
                          </a:solidFill>
                          <a:latin typeface="Palatino Linotype" panose="02040502050505030304" pitchFamily="18" charset="0"/>
                        </a:rPr>
                        <a:t> </a:t>
                      </a:r>
                      <a:r>
                        <a:rPr lang="en-CA" sz="2000" b="1">
                          <a:solidFill>
                            <a:schemeClr val="tx1"/>
                          </a:solidFill>
                          <a:latin typeface="Palatino Linotype" panose="02040502050505030304" pitchFamily="18" charset="0"/>
                        </a:rPr>
                        <a:t>Foundations</a:t>
                      </a:r>
                      <a:r>
                        <a:rPr lang="en-CA" sz="2000" b="1" baseline="0">
                          <a:solidFill>
                            <a:schemeClr val="tx1"/>
                          </a:solidFill>
                          <a:latin typeface="Palatino Linotype" panose="02040502050505030304" pitchFamily="18" charset="0"/>
                        </a:rPr>
                        <a:t> 20</a:t>
                      </a:r>
                      <a:r>
                        <a:rPr lang="en-CA" sz="1400" b="1">
                          <a:solidFill>
                            <a:schemeClr val="tx1"/>
                          </a:solidFill>
                          <a:latin typeface="Palatino Linotype" panose="02040502050505030304" pitchFamily="18" charset="0"/>
                        </a:rPr>
                        <a:t> </a:t>
                      </a:r>
                      <a:endParaRPr lang="en-US" sz="1400" b="1">
                        <a:solidFill>
                          <a:schemeClr val="tx1"/>
                        </a:solidFill>
                        <a:latin typeface="Palatino Linotype" panose="02040502050505030304" pitchFamily="18" charset="0"/>
                      </a:endParaRPr>
                    </a:p>
                    <a:p>
                      <a:pPr algn="ctr"/>
                      <a:endParaRPr lang="en-CA" sz="1400" b="1">
                        <a:solidFill>
                          <a:schemeClr val="tx1"/>
                        </a:solidFill>
                        <a:latin typeface="Palatino Linotype" panose="02040502050505030304" pitchFamily="18" charset="0"/>
                      </a:endParaRPr>
                    </a:p>
                  </a:txBody>
                  <a:tcPr>
                    <a:solidFill>
                      <a:srgbClr val="CC0000"/>
                    </a:solidFill>
                  </a:tcPr>
                </a:tc>
                <a:extLst>
                  <a:ext uri="{0D108BD9-81ED-4DB2-BD59-A6C34878D82A}">
                    <a16:rowId xmlns:a16="http://schemas.microsoft.com/office/drawing/2014/main" val="10001"/>
                  </a:ext>
                </a:extLst>
              </a:tr>
              <a:tr h="944117">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i="0" u="none" strike="noStrike" kern="1200" cap="none" spc="0" normalizeH="0" baseline="0" noProof="0">
                        <a:ln w="12700">
                          <a:solidFill>
                            <a:srgbClr val="2F5897">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a:lnSpc>
                          <a:spcPct val="100000"/>
                        </a:lnSpc>
                        <a:spcBef>
                          <a:spcPct val="0"/>
                        </a:spcBef>
                        <a:spcAft>
                          <a:spcPct val="0"/>
                        </a:spcAft>
                        <a:buClrTx/>
                        <a:buSzTx/>
                        <a:buFontTx/>
                        <a:buNone/>
                      </a:pPr>
                      <a:r>
                        <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Grade 11</a:t>
                      </a:r>
                    </a:p>
                  </a:txBody>
                  <a:tcPr>
                    <a:solidFill>
                      <a:srgbClr val="CC0000"/>
                    </a:solidFill>
                  </a:tcPr>
                </a:tc>
                <a:tc>
                  <a:txBody>
                    <a:bodyPr/>
                    <a:lstStyle/>
                    <a:p>
                      <a:pPr algn="ctr"/>
                      <a:endParaRPr lang="en-CA" sz="1400" b="1" baseline="0">
                        <a:solidFill>
                          <a:schemeClr val="tx1"/>
                        </a:solidFill>
                        <a:latin typeface="Palatino Linotype" panose="02040502050505030304" pitchFamily="18" charset="0"/>
                      </a:endParaRPr>
                    </a:p>
                    <a:p>
                      <a:pPr lvl="0" algn="ctr">
                        <a:buNone/>
                      </a:pPr>
                      <a:r>
                        <a:rPr lang="en-CA" sz="2000" b="1" baseline="0">
                          <a:solidFill>
                            <a:schemeClr val="tx1"/>
                          </a:solidFill>
                          <a:latin typeface="Palatino Linotype" panose="02040502050505030304" pitchFamily="18" charset="0"/>
                        </a:rPr>
                        <a:t>Pre-Calculus 20 Advanced</a:t>
                      </a:r>
                      <a:endParaRPr lang="en-CA" sz="2000">
                        <a:solidFill>
                          <a:schemeClr val="tx1"/>
                        </a:solidFill>
                        <a:latin typeface="Palatino Linotype" panose="02040502050505030304" pitchFamily="18" charset="0"/>
                      </a:endParaRPr>
                    </a:p>
                  </a:txBody>
                  <a:tcPr>
                    <a:solidFill>
                      <a:srgbClr val="CC0000"/>
                    </a:solidFill>
                  </a:tcPr>
                </a:tc>
                <a:tc>
                  <a:txBody>
                    <a:bodyPr/>
                    <a:lstStyle/>
                    <a:p>
                      <a:pPr algn="ctr"/>
                      <a:endParaRPr lang="en-CA" sz="1400" b="1" baseline="0">
                        <a:solidFill>
                          <a:schemeClr val="tx1"/>
                        </a:solidFill>
                        <a:latin typeface="Palatino Linotype" panose="02040502050505030304" pitchFamily="18" charset="0"/>
                      </a:endParaRPr>
                    </a:p>
                    <a:p>
                      <a:pPr lvl="0" algn="ctr">
                        <a:buNone/>
                      </a:pPr>
                      <a:r>
                        <a:rPr lang="en-CA" sz="2000" b="1" baseline="0">
                          <a:solidFill>
                            <a:schemeClr val="tx1"/>
                          </a:solidFill>
                          <a:latin typeface="Palatino Linotype" panose="02040502050505030304" pitchFamily="18" charset="0"/>
                        </a:rPr>
                        <a:t>Pre-Calculus 30 Advanced</a:t>
                      </a:r>
                    </a:p>
                  </a:txBody>
                  <a:tcPr>
                    <a:solidFill>
                      <a:srgbClr val="CC0000"/>
                    </a:solidFill>
                  </a:tcPr>
                </a:tc>
                <a:extLst>
                  <a:ext uri="{0D108BD9-81ED-4DB2-BD59-A6C34878D82A}">
                    <a16:rowId xmlns:a16="http://schemas.microsoft.com/office/drawing/2014/main" val="10002"/>
                  </a:ext>
                </a:extLst>
              </a:tr>
              <a:tr h="944117">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i="0" u="none" strike="noStrike" kern="1200" cap="none" spc="0" normalizeH="0" baseline="0" noProof="0">
                        <a:ln w="12700">
                          <a:solidFill>
                            <a:srgbClr val="2F5897">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a:lnSpc>
                          <a:spcPct val="100000"/>
                        </a:lnSpc>
                        <a:spcBef>
                          <a:spcPct val="0"/>
                        </a:spcBef>
                        <a:spcAft>
                          <a:spcPct val="0"/>
                        </a:spcAft>
                        <a:buClrTx/>
                        <a:buSzTx/>
                        <a:buFontTx/>
                        <a:buNone/>
                      </a:pPr>
                      <a:r>
                        <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Grade 12</a:t>
                      </a:r>
                    </a:p>
                  </a:txBody>
                  <a:tcPr>
                    <a:solidFill>
                      <a:srgbClr val="CC0000"/>
                    </a:solidFill>
                  </a:tcPr>
                </a:tc>
                <a:tc>
                  <a:txBody>
                    <a:bodyPr/>
                    <a:lstStyle/>
                    <a:p>
                      <a:pPr algn="ctr"/>
                      <a:endParaRPr lang="en-CA" sz="1400" b="1">
                        <a:solidFill>
                          <a:schemeClr val="tx1"/>
                        </a:solidFill>
                        <a:latin typeface="Palatino Linotype" panose="02040502050505030304" pitchFamily="18" charset="0"/>
                      </a:endParaRPr>
                    </a:p>
                    <a:p>
                      <a:pPr lvl="0" algn="ctr">
                        <a:buNone/>
                      </a:pPr>
                      <a:r>
                        <a:rPr lang="en-CA" sz="2000" b="1">
                          <a:solidFill>
                            <a:schemeClr val="tx1"/>
                          </a:solidFill>
                          <a:latin typeface="Palatino Linotype" panose="02040502050505030304" pitchFamily="18" charset="0"/>
                        </a:rPr>
                        <a:t>AP Calculus/</a:t>
                      </a:r>
                      <a:r>
                        <a:rPr lang="en-CA" sz="2000" b="1" baseline="0">
                          <a:solidFill>
                            <a:schemeClr val="tx1"/>
                          </a:solidFill>
                          <a:latin typeface="Palatino Linotype" panose="02040502050505030304" pitchFamily="18" charset="0"/>
                        </a:rPr>
                        <a:t> Integral Calculus</a:t>
                      </a:r>
                      <a:endParaRPr lang="en-US" sz="2000" b="1">
                        <a:solidFill>
                          <a:schemeClr val="tx1"/>
                        </a:solidFill>
                        <a:latin typeface="Palatino Linotype" panose="02040502050505030304" pitchFamily="18" charset="0"/>
                      </a:endParaRPr>
                    </a:p>
                  </a:txBody>
                  <a:tcPr>
                    <a:solidFill>
                      <a:srgbClr val="CC0000"/>
                    </a:solidFill>
                  </a:tcPr>
                </a:tc>
                <a:tc>
                  <a:txBody>
                    <a:bodyPr/>
                    <a:lstStyle/>
                    <a:p>
                      <a:pPr algn="ctr"/>
                      <a:endParaRPr lang="en-CA" sz="1400" b="1">
                        <a:solidFill>
                          <a:schemeClr val="tx1"/>
                        </a:solidFill>
                        <a:latin typeface="Palatino Linotype" panose="02040502050505030304" pitchFamily="18" charset="0"/>
                      </a:endParaRPr>
                    </a:p>
                    <a:p>
                      <a:pPr lvl="0" algn="ctr">
                        <a:buNone/>
                      </a:pPr>
                      <a:r>
                        <a:rPr lang="en-CA" sz="2000" b="1">
                          <a:solidFill>
                            <a:schemeClr val="tx1"/>
                          </a:solidFill>
                          <a:latin typeface="Palatino Linotype" panose="02040502050505030304" pitchFamily="18" charset="0"/>
                        </a:rPr>
                        <a:t>AP</a:t>
                      </a:r>
                      <a:r>
                        <a:rPr lang="en-CA" sz="2000" b="1" baseline="0">
                          <a:solidFill>
                            <a:schemeClr val="tx1"/>
                          </a:solidFill>
                          <a:latin typeface="Palatino Linotype" panose="02040502050505030304" pitchFamily="18" charset="0"/>
                        </a:rPr>
                        <a:t> Calculus (Exam in May)</a:t>
                      </a:r>
                      <a:endParaRPr lang="en-US" sz="2000" b="1">
                        <a:solidFill>
                          <a:schemeClr val="tx1"/>
                        </a:solidFill>
                        <a:latin typeface="Palatino Linotype" panose="02040502050505030304" pitchFamily="18" charset="0"/>
                      </a:endParaRPr>
                    </a:p>
                  </a:txBody>
                  <a:tcPr>
                    <a:solidFill>
                      <a:srgbClr val="CC00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77747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AC295-63CE-487B-A9B6-4057820B08FB}"/>
              </a:ext>
            </a:extLst>
          </p:cNvPr>
          <p:cNvSpPr/>
          <p:nvPr/>
        </p:nvSpPr>
        <p:spPr>
          <a:xfrm>
            <a:off x="1726936" y="636890"/>
            <a:ext cx="8281720" cy="646331"/>
          </a:xfrm>
          <a:prstGeom prst="rect">
            <a:avLst/>
          </a:prstGeom>
        </p:spPr>
        <p:txBody>
          <a:bodyPr wrap="square" lIns="91440" tIns="45720" rIns="91440" bIns="45720" anchor="t">
            <a:spAutoFit/>
          </a:bodyPr>
          <a:lstStyle/>
          <a:p>
            <a:pPr algn="ctr" eaLnBrk="1" hangingPunct="1">
              <a:defRPr/>
            </a:pPr>
            <a:r>
              <a:rPr lang="en-US" sz="3600" b="1">
                <a:ln w="10541" cmpd="sng">
                  <a:solidFill>
                    <a:srgbClr val="6076B4">
                      <a:shade val="88000"/>
                      <a:satMod val="110000"/>
                    </a:srgbClr>
                  </a:solidFill>
                  <a:prstDash val="solid"/>
                </a:ln>
                <a:solidFill>
                  <a:srgbClr val="C00000"/>
                </a:solidFill>
              </a:rPr>
              <a:t>Other AP course offerings</a:t>
            </a:r>
          </a:p>
        </p:txBody>
      </p:sp>
      <p:graphicFrame>
        <p:nvGraphicFramePr>
          <p:cNvPr id="17" name="Table 16">
            <a:extLst>
              <a:ext uri="{FF2B5EF4-FFF2-40B4-BE49-F238E27FC236}">
                <a16:creationId xmlns:a16="http://schemas.microsoft.com/office/drawing/2014/main" id="{EB316BEC-54C7-4FD5-AE09-8C9718A466A0}"/>
              </a:ext>
            </a:extLst>
          </p:cNvPr>
          <p:cNvGraphicFramePr/>
          <p:nvPr>
            <p:extLst>
              <p:ext uri="{D42A27DB-BD31-4B8C-83A1-F6EECF244321}">
                <p14:modId xmlns:p14="http://schemas.microsoft.com/office/powerpoint/2010/main" val="2264262821"/>
              </p:ext>
            </p:extLst>
          </p:nvPr>
        </p:nvGraphicFramePr>
        <p:xfrm>
          <a:off x="1343671" y="2044557"/>
          <a:ext cx="9664700" cy="3965001"/>
        </p:xfrm>
        <a:graphic>
          <a:graphicData uri="http://schemas.openxmlformats.org/drawingml/2006/table">
            <a:tbl>
              <a:tblPr firstRow="1" bandRow="1">
                <a:tableStyleId>{5C22544A-7EE6-4342-B048-85BDC9FD1C3A}</a:tableStyleId>
              </a:tblPr>
              <a:tblGrid>
                <a:gridCol w="2527300">
                  <a:extLst>
                    <a:ext uri="{9D8B030D-6E8A-4147-A177-3AD203B41FA5}">
                      <a16:colId xmlns:a16="http://schemas.microsoft.com/office/drawing/2014/main" val="213857228"/>
                    </a:ext>
                  </a:extLst>
                </a:gridCol>
                <a:gridCol w="3937000">
                  <a:extLst>
                    <a:ext uri="{9D8B030D-6E8A-4147-A177-3AD203B41FA5}">
                      <a16:colId xmlns:a16="http://schemas.microsoft.com/office/drawing/2014/main" val="2286671070"/>
                    </a:ext>
                  </a:extLst>
                </a:gridCol>
                <a:gridCol w="3200400">
                  <a:extLst>
                    <a:ext uri="{9D8B030D-6E8A-4147-A177-3AD203B41FA5}">
                      <a16:colId xmlns:a16="http://schemas.microsoft.com/office/drawing/2014/main" val="3977973856"/>
                    </a:ext>
                  </a:extLst>
                </a:gridCol>
              </a:tblGrid>
              <a:tr h="1770441">
                <a:tc>
                  <a:txBody>
                    <a:bodyPr/>
                    <a:lstStyle/>
                    <a:p>
                      <a:pPr algn="l" fontAlgn="t">
                        <a:spcBef>
                          <a:spcPts val="0"/>
                        </a:spcBef>
                        <a:spcAft>
                          <a:spcPts val="0"/>
                        </a:spcAft>
                      </a:pPr>
                      <a:endParaRPr lang="en-US" sz="1800" b="0" i="0" u="none" strike="noStrike">
                        <a:effectLst/>
                        <a:latin typeface="Palatino Linotype" panose="02040502050505030304" pitchFamily="18" charset="0"/>
                      </a:endParaRPr>
                    </a:p>
                  </a:txBody>
                  <a:tcPr>
                    <a:solidFill>
                      <a:srgbClr val="002060"/>
                    </a:solidFill>
                  </a:tcPr>
                </a:tc>
                <a:tc>
                  <a:txBody>
                    <a:bodyPr/>
                    <a:lstStyle/>
                    <a:p>
                      <a:pPr marL="0" marR="0" indent="0" algn="ctr" rtl="0" eaLnBrk="1" fontAlgn="base" latinLnBrk="0" hangingPunct="1">
                        <a:spcBef>
                          <a:spcPts val="0"/>
                        </a:spcBef>
                        <a:spcAft>
                          <a:spcPts val="0"/>
                        </a:spcAft>
                      </a:pPr>
                      <a:endParaRPr lang="en-US" sz="1800" u="none" strike="noStrike">
                        <a:effectLst/>
                        <a:latin typeface="Palatino Linotype" panose="02040502050505030304" pitchFamily="18" charset="0"/>
                      </a:endParaRPr>
                    </a:p>
                    <a:p>
                      <a:pPr marL="0" marR="0" indent="0" algn="ctr" fontAlgn="t">
                        <a:spcBef>
                          <a:spcPts val="0"/>
                        </a:spcBef>
                        <a:spcAft>
                          <a:spcPts val="0"/>
                        </a:spcAft>
                      </a:pPr>
                      <a:r>
                        <a:rPr lang="en-US" sz="2400" u="none" strike="noStrike" kern="1200" spc="0" baseline="0">
                          <a:ln w="12700" cap="flat" cmpd="sng" algn="ctr">
                            <a:solidFill>
                              <a:srgbClr val="E1E9F2"/>
                            </a:solidFill>
                            <a:prstDash val="solid"/>
                            <a:round/>
                          </a:ln>
                          <a:effectLst>
                            <a:outerShdw blurRad="41275" dist="20320" dir="1800000" algn="tl" rotWithShape="0">
                              <a:srgbClr val="000000">
                                <a:alpha val="40000"/>
                              </a:srgbClr>
                            </a:outerShdw>
                          </a:effectLst>
                          <a:latin typeface="Palatino Linotype" panose="02040502050505030304" pitchFamily="18" charset="0"/>
                        </a:rPr>
                        <a:t>Semester </a:t>
                      </a:r>
                      <a:endParaRPr lang="en-US" sz="1800" u="none" strike="noStrike">
                        <a:effectLst/>
                        <a:latin typeface="Palatino Linotype" panose="02040502050505030304" pitchFamily="18" charset="0"/>
                      </a:endParaRPr>
                    </a:p>
                    <a:p>
                      <a:pPr marL="0" marR="0" indent="0" algn="ctr" rtl="0" eaLnBrk="1" fontAlgn="base" latinLnBrk="0" hangingPunct="1">
                        <a:spcBef>
                          <a:spcPts val="0"/>
                        </a:spcBef>
                        <a:spcAft>
                          <a:spcPts val="0"/>
                        </a:spcAft>
                      </a:pPr>
                      <a:r>
                        <a:rPr lang="en-US" sz="2400" u="none" strike="noStrike" kern="1200" spc="0" baseline="0">
                          <a:ln w="12700" cap="flat" cmpd="sng" algn="ctr">
                            <a:solidFill>
                              <a:srgbClr val="E1E9F2"/>
                            </a:solidFill>
                            <a:prstDash val="solid"/>
                            <a:round/>
                          </a:ln>
                          <a:effectLst>
                            <a:outerShdw blurRad="41275" dist="20320" dir="1800000" algn="tl" rotWithShape="0">
                              <a:srgbClr val="000000">
                                <a:alpha val="40000"/>
                              </a:srgbClr>
                            </a:outerShdw>
                          </a:effectLst>
                          <a:latin typeface="Palatino Linotype" panose="02040502050505030304" pitchFamily="18" charset="0"/>
                        </a:rPr>
                        <a:t>One</a:t>
                      </a:r>
                      <a:endParaRPr lang="en-US" sz="1800" b="0" i="0" u="none" strike="noStrike">
                        <a:effectLst/>
                        <a:latin typeface="Palatino Linotype" panose="02040502050505030304" pitchFamily="18" charset="0"/>
                      </a:endParaRPr>
                    </a:p>
                  </a:txBody>
                  <a:tcPr>
                    <a:solidFill>
                      <a:srgbClr val="002060"/>
                    </a:solidFill>
                  </a:tcPr>
                </a:tc>
                <a:tc>
                  <a:txBody>
                    <a:bodyPr/>
                    <a:lstStyle/>
                    <a:p>
                      <a:pPr marL="0" marR="0" indent="0" algn="ctr" rtl="0" eaLnBrk="1" fontAlgn="base" latinLnBrk="0" hangingPunct="1">
                        <a:spcBef>
                          <a:spcPts val="0"/>
                        </a:spcBef>
                        <a:spcAft>
                          <a:spcPts val="0"/>
                        </a:spcAft>
                      </a:pPr>
                      <a:endParaRPr lang="en-US" sz="1800" u="none" strike="noStrike">
                        <a:effectLst/>
                        <a:latin typeface="Palatino Linotype" panose="02040502050505030304" pitchFamily="18" charset="0"/>
                      </a:endParaRPr>
                    </a:p>
                    <a:p>
                      <a:pPr marL="0" marR="0" indent="0" algn="ctr" fontAlgn="t">
                        <a:spcBef>
                          <a:spcPts val="0"/>
                        </a:spcBef>
                        <a:spcAft>
                          <a:spcPts val="0"/>
                        </a:spcAft>
                      </a:pPr>
                      <a:r>
                        <a:rPr lang="en-US" sz="2400" u="none" strike="noStrike" kern="1200" spc="0" baseline="0">
                          <a:ln w="12700" cap="flat" cmpd="sng" algn="ctr">
                            <a:solidFill>
                              <a:srgbClr val="E1E9F2"/>
                            </a:solidFill>
                            <a:prstDash val="solid"/>
                            <a:round/>
                          </a:ln>
                          <a:effectLst>
                            <a:outerShdw blurRad="41275" dist="20320" dir="1800000" algn="tl" rotWithShape="0">
                              <a:srgbClr val="000000">
                                <a:alpha val="40000"/>
                              </a:srgbClr>
                            </a:outerShdw>
                          </a:effectLst>
                          <a:latin typeface="Palatino Linotype" panose="02040502050505030304" pitchFamily="18" charset="0"/>
                        </a:rPr>
                        <a:t>Semester </a:t>
                      </a:r>
                      <a:endParaRPr lang="en-US" sz="1800" u="none" strike="noStrike">
                        <a:effectLst/>
                        <a:latin typeface="Palatino Linotype" panose="02040502050505030304" pitchFamily="18" charset="0"/>
                      </a:endParaRPr>
                    </a:p>
                    <a:p>
                      <a:pPr marL="0" marR="0" indent="0" algn="ctr" rtl="0" eaLnBrk="1" fontAlgn="base" latinLnBrk="0" hangingPunct="1">
                        <a:spcBef>
                          <a:spcPts val="0"/>
                        </a:spcBef>
                        <a:spcAft>
                          <a:spcPts val="0"/>
                        </a:spcAft>
                      </a:pPr>
                      <a:r>
                        <a:rPr lang="en-US" sz="2400" u="none" strike="noStrike" kern="1200" spc="0" baseline="0">
                          <a:ln w="12700" cap="flat" cmpd="sng" algn="ctr">
                            <a:solidFill>
                              <a:srgbClr val="E1E9F2"/>
                            </a:solidFill>
                            <a:prstDash val="solid"/>
                            <a:round/>
                          </a:ln>
                          <a:effectLst>
                            <a:outerShdw blurRad="41275" dist="20320" dir="1800000" algn="tl" rotWithShape="0">
                              <a:srgbClr val="000000">
                                <a:alpha val="40000"/>
                              </a:srgbClr>
                            </a:outerShdw>
                          </a:effectLst>
                          <a:latin typeface="Palatino Linotype" panose="02040502050505030304" pitchFamily="18" charset="0"/>
                        </a:rPr>
                        <a:t>Two</a:t>
                      </a:r>
                      <a:endParaRPr lang="en-US" sz="1800" b="0" i="0" u="none" strike="noStrike">
                        <a:effectLst/>
                        <a:latin typeface="Palatino Linotype" panose="02040502050505030304" pitchFamily="18" charset="0"/>
                      </a:endParaRPr>
                    </a:p>
                  </a:txBody>
                  <a:tcPr>
                    <a:solidFill>
                      <a:srgbClr val="002060"/>
                    </a:solidFill>
                  </a:tcPr>
                </a:tc>
                <a:extLst>
                  <a:ext uri="{0D108BD9-81ED-4DB2-BD59-A6C34878D82A}">
                    <a16:rowId xmlns:a16="http://schemas.microsoft.com/office/drawing/2014/main" val="2585333155"/>
                  </a:ext>
                </a:extLst>
              </a:tr>
              <a:tr h="1743321">
                <a:tc>
                  <a:txBody>
                    <a:bodyPr/>
                    <a:lstStyle/>
                    <a:p>
                      <a:pPr marL="0" marR="0" indent="0" algn="ctr" rtl="0" eaLnBrk="1" fontAlgn="base" latinLnBrk="0" hangingPunct="1">
                        <a:spcBef>
                          <a:spcPts val="0"/>
                        </a:spcBef>
                        <a:spcAft>
                          <a:spcPts val="0"/>
                        </a:spcAft>
                      </a:pPr>
                      <a:endParaRPr lang="en-US" sz="1800" b="0" i="0" u="none" strike="noStrike">
                        <a:effectLst/>
                        <a:latin typeface="Palatino Linotype" panose="02040502050505030304" pitchFamily="18" charset="0"/>
                      </a:endParaRPr>
                    </a:p>
                    <a:p>
                      <a:pPr marL="0" marR="0" indent="0" algn="ctr" fontAlgn="t">
                        <a:spcBef>
                          <a:spcPts val="0"/>
                        </a:spcBef>
                        <a:spcAft>
                          <a:spcPts val="0"/>
                        </a:spcAft>
                      </a:pPr>
                      <a:r>
                        <a:rPr lang="en-US" sz="2400" b="1" i="0" u="none" strike="noStrike" kern="1200" spc="0" baseline="0">
                          <a:ln w="12700" cap="flat" cmpd="sng" algn="ctr">
                            <a:solidFill>
                              <a:srgbClr val="E1E9F2"/>
                            </a:solidFill>
                            <a:prstDash val="solid"/>
                            <a:round/>
                          </a:ln>
                          <a:solidFill>
                            <a:schemeClr val="tx1"/>
                          </a:solidFill>
                          <a:effectLst>
                            <a:outerShdw blurRad="41275" dist="20320" dir="1800000" algn="tl" rotWithShape="0">
                              <a:srgbClr val="000000">
                                <a:alpha val="40000"/>
                              </a:srgbClr>
                            </a:outerShdw>
                          </a:effectLst>
                          <a:latin typeface="Palatino Linotype" panose="02040502050505030304" pitchFamily="18" charset="0"/>
                          <a:ea typeface="+mn-ea"/>
                          <a:cs typeface="+mn-cs"/>
                        </a:rPr>
                        <a:t>Grade 11</a:t>
                      </a:r>
                    </a:p>
                    <a:p>
                      <a:pPr marL="0" marR="0" indent="0" algn="ctr" fontAlgn="t">
                        <a:spcBef>
                          <a:spcPts val="0"/>
                        </a:spcBef>
                        <a:spcAft>
                          <a:spcPts val="0"/>
                        </a:spcAft>
                      </a:pPr>
                      <a:r>
                        <a:rPr lang="en-US" sz="2400" b="1" i="0" u="none" strike="noStrike" kern="1200" spc="0" baseline="0">
                          <a:ln w="12700" cap="flat" cmpd="sng" algn="ctr">
                            <a:solidFill>
                              <a:srgbClr val="E1E9F2"/>
                            </a:solidFill>
                            <a:prstDash val="solid"/>
                            <a:round/>
                          </a:ln>
                          <a:solidFill>
                            <a:schemeClr val="tx1"/>
                          </a:solidFill>
                          <a:effectLst>
                            <a:outerShdw blurRad="41275" dist="20320" dir="1800000" algn="tl" rotWithShape="0">
                              <a:srgbClr val="000000">
                                <a:alpha val="40000"/>
                              </a:srgbClr>
                            </a:outerShdw>
                          </a:effectLst>
                          <a:latin typeface="Palatino Linotype" panose="02040502050505030304" pitchFamily="18" charset="0"/>
                          <a:ea typeface="+mn-ea"/>
                          <a:cs typeface="+mn-cs"/>
                        </a:rPr>
                        <a:t>Or </a:t>
                      </a:r>
                    </a:p>
                    <a:p>
                      <a:pPr marL="0" marR="0" indent="0" algn="ctr" fontAlgn="t">
                        <a:spcBef>
                          <a:spcPts val="0"/>
                        </a:spcBef>
                        <a:spcAft>
                          <a:spcPts val="0"/>
                        </a:spcAft>
                      </a:pPr>
                      <a:r>
                        <a:rPr lang="en-US" sz="2400" b="1" i="0" u="none" strike="noStrike" kern="1200" spc="0" baseline="0">
                          <a:ln w="12700" cap="flat" cmpd="sng" algn="ctr">
                            <a:solidFill>
                              <a:srgbClr val="E1E9F2"/>
                            </a:solidFill>
                            <a:prstDash val="solid"/>
                            <a:round/>
                          </a:ln>
                          <a:solidFill>
                            <a:schemeClr val="tx1"/>
                          </a:solidFill>
                          <a:effectLst>
                            <a:outerShdw blurRad="41275" dist="20320" dir="1800000" algn="tl" rotWithShape="0">
                              <a:srgbClr val="000000">
                                <a:alpha val="40000"/>
                              </a:srgbClr>
                            </a:outerShdw>
                          </a:effectLst>
                          <a:latin typeface="Palatino Linotype" panose="02040502050505030304" pitchFamily="18" charset="0"/>
                          <a:ea typeface="+mn-ea"/>
                          <a:cs typeface="+mn-cs"/>
                        </a:rPr>
                        <a:t>Grade 12</a:t>
                      </a:r>
                      <a:endParaRPr lang="en-US" sz="1800" b="0" i="0" u="none" strike="noStrike">
                        <a:effectLst/>
                        <a:latin typeface="Palatino Linotype" panose="02040502050505030304" pitchFamily="18" charset="0"/>
                      </a:endParaRPr>
                    </a:p>
                  </a:txBody>
                  <a:tcPr>
                    <a:solidFill>
                      <a:srgbClr val="CC0000"/>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algn="ctr"/>
                      <a:endParaRPr lang="en-CA">
                        <a:solidFill>
                          <a:schemeClr val="tx1"/>
                        </a:solidFill>
                        <a:latin typeface="Palatino Linotype" panose="02040502050505030304" pitchFamily="18" charset="0"/>
                      </a:endParaRPr>
                    </a:p>
                    <a:p>
                      <a:pPr algn="ctr"/>
                      <a:r>
                        <a:rPr lang="en-CA" sz="2400">
                          <a:solidFill>
                            <a:schemeClr val="tx1"/>
                          </a:solidFill>
                          <a:latin typeface="Palatino Linotype" panose="02040502050505030304" pitchFamily="18" charset="0"/>
                        </a:rPr>
                        <a:t>Psychology 20</a:t>
                      </a:r>
                    </a:p>
                    <a:p>
                      <a:pPr algn="ctr"/>
                      <a:r>
                        <a:rPr lang="en-CA" sz="2400">
                          <a:solidFill>
                            <a:schemeClr val="tx1"/>
                          </a:solidFill>
                          <a:latin typeface="Palatino Linotype" panose="02040502050505030304" pitchFamily="18" charset="0"/>
                        </a:rPr>
                        <a:t> Computer</a:t>
                      </a:r>
                      <a:r>
                        <a:rPr lang="en-CA" sz="2400" baseline="0">
                          <a:solidFill>
                            <a:schemeClr val="tx1"/>
                          </a:solidFill>
                          <a:latin typeface="Palatino Linotype" panose="02040502050505030304" pitchFamily="18" charset="0"/>
                        </a:rPr>
                        <a:t> </a:t>
                      </a:r>
                      <a:r>
                        <a:rPr lang="en-CA" sz="2400">
                          <a:solidFill>
                            <a:schemeClr val="tx1"/>
                          </a:solidFill>
                          <a:latin typeface="Palatino Linotype" panose="02040502050505030304" pitchFamily="18" charset="0"/>
                        </a:rPr>
                        <a:t>Science 30 </a:t>
                      </a:r>
                    </a:p>
                    <a:p>
                      <a:pPr algn="ctr"/>
                      <a:r>
                        <a:rPr lang="en-CA" sz="2400" baseline="0" err="1">
                          <a:solidFill>
                            <a:schemeClr val="tx1"/>
                          </a:solidFill>
                          <a:latin typeface="Palatino Linotype" panose="02040502050505030304" pitchFamily="18" charset="0"/>
                        </a:rPr>
                        <a:t>Francais</a:t>
                      </a:r>
                      <a:r>
                        <a:rPr lang="en-CA" sz="2400" baseline="0">
                          <a:solidFill>
                            <a:schemeClr val="tx1"/>
                          </a:solidFill>
                          <a:latin typeface="Palatino Linotype" panose="02040502050505030304" pitchFamily="18" charset="0"/>
                        </a:rPr>
                        <a:t> 30</a:t>
                      </a:r>
                    </a:p>
                    <a:p>
                      <a:pPr algn="ctr"/>
                      <a:endParaRPr lang="en-CA" sz="2400">
                        <a:solidFill>
                          <a:schemeClr val="tx1"/>
                        </a:solidFill>
                        <a:latin typeface="Palatino Linotype" panose="02040502050505030304" pitchFamily="18" charset="0"/>
                      </a:endParaRPr>
                    </a:p>
                  </a:txBody>
                  <a:tcPr>
                    <a:solidFill>
                      <a:srgbClr val="CC0000"/>
                    </a:solidFill>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endParaRPr lang="en-CA">
                        <a:solidFill>
                          <a:schemeClr val="tx1"/>
                        </a:solidFill>
                        <a:latin typeface="Palatino Linotype" panose="0204050205050503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a:solidFill>
                            <a:schemeClr val="tx1"/>
                          </a:solidFill>
                          <a:latin typeface="Palatino Linotype" panose="02040502050505030304" pitchFamily="18" charset="0"/>
                        </a:rPr>
                        <a:t>Psych</a:t>
                      </a:r>
                      <a:r>
                        <a:rPr lang="en-CA" sz="2400" baseline="0">
                          <a:solidFill>
                            <a:schemeClr val="tx1"/>
                          </a:solidFill>
                          <a:latin typeface="Palatino Linotype" panose="02040502050505030304" pitchFamily="18" charset="0"/>
                        </a:rPr>
                        <a:t> 30 AP</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baseline="0">
                          <a:solidFill>
                            <a:schemeClr val="tx1"/>
                          </a:solidFill>
                          <a:latin typeface="Palatino Linotype" panose="02040502050505030304" pitchFamily="18" charset="0"/>
                        </a:rPr>
                        <a:t>AP CS Prep Course </a:t>
                      </a:r>
                    </a:p>
                    <a:p>
                      <a:pPr algn="ctr"/>
                      <a:r>
                        <a:rPr lang="en-CA" sz="2400" baseline="0">
                          <a:solidFill>
                            <a:schemeClr val="tx1"/>
                          </a:solidFill>
                          <a:latin typeface="Palatino Linotype" panose="02040502050505030304" pitchFamily="18" charset="0"/>
                        </a:rPr>
                        <a:t>French Language and Culture Prep Course</a:t>
                      </a:r>
                    </a:p>
                    <a:p>
                      <a:pPr algn="ctr"/>
                      <a:r>
                        <a:rPr lang="en-CA" sz="2400" baseline="0">
                          <a:solidFill>
                            <a:schemeClr val="tx1"/>
                          </a:solidFill>
                          <a:latin typeface="Palatino Linotype" panose="02040502050505030304" pitchFamily="18" charset="0"/>
                        </a:rPr>
                        <a:t>(Exams in May)</a:t>
                      </a:r>
                      <a:endParaRPr lang="en-CA" sz="2400">
                        <a:solidFill>
                          <a:schemeClr val="tx1"/>
                        </a:solidFill>
                        <a:latin typeface="Palatino Linotype" panose="02040502050505030304" pitchFamily="18" charset="0"/>
                      </a:endParaRPr>
                    </a:p>
                  </a:txBody>
                  <a:tcPr>
                    <a:solidFill>
                      <a:srgbClr val="CC0000"/>
                    </a:solidFill>
                  </a:tcPr>
                </a:tc>
                <a:extLst>
                  <a:ext uri="{0D108BD9-81ED-4DB2-BD59-A6C34878D82A}">
                    <a16:rowId xmlns:a16="http://schemas.microsoft.com/office/drawing/2014/main" val="2667609598"/>
                  </a:ext>
                </a:extLst>
              </a:tr>
            </a:tbl>
          </a:graphicData>
        </a:graphic>
      </p:graphicFrame>
    </p:spTree>
    <p:extLst>
      <p:ext uri="{BB962C8B-B14F-4D97-AF65-F5344CB8AC3E}">
        <p14:creationId xmlns:p14="http://schemas.microsoft.com/office/powerpoint/2010/main" val="4035023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1A0B81-70E2-4251-BB95-E26C146CDC7A}"/>
              </a:ext>
            </a:extLst>
          </p:cNvPr>
          <p:cNvSpPr txBox="1"/>
          <p:nvPr/>
        </p:nvSpPr>
        <p:spPr>
          <a:xfrm>
            <a:off x="1645597" y="737651"/>
            <a:ext cx="8285637" cy="646331"/>
          </a:xfrm>
          <a:prstGeom prst="rect">
            <a:avLst/>
          </a:prstGeom>
          <a:noFill/>
        </p:spPr>
        <p:txBody>
          <a:bodyPr wrap="square" lIns="91440" tIns="45720" rIns="91440" bIns="45720" anchor="t">
            <a:spAutoFit/>
          </a:bodyPr>
          <a:lstStyle/>
          <a:p>
            <a:pPr algn="ctr" eaLnBrk="1" hangingPunct="1">
              <a:defRPr/>
            </a:pPr>
            <a:r>
              <a:rPr lang="en-US" sz="3600" b="1">
                <a:ln w="10541" cmpd="sng">
                  <a:solidFill>
                    <a:srgbClr val="6076B4">
                      <a:shade val="88000"/>
                      <a:satMod val="110000"/>
                    </a:srgbClr>
                  </a:solidFill>
                  <a:prstDash val="solid"/>
                </a:ln>
                <a:solidFill>
                  <a:srgbClr val="C00000"/>
                </a:solidFill>
              </a:rPr>
              <a:t>AP English Track</a:t>
            </a:r>
          </a:p>
        </p:txBody>
      </p:sp>
      <p:graphicFrame>
        <p:nvGraphicFramePr>
          <p:cNvPr id="2" name="Table 1">
            <a:extLst>
              <a:ext uri="{FF2B5EF4-FFF2-40B4-BE49-F238E27FC236}">
                <a16:creationId xmlns:a16="http://schemas.microsoft.com/office/drawing/2014/main" id="{C91FB7CF-39C4-46C2-8213-8DEEC796CB4F}"/>
              </a:ext>
            </a:extLst>
          </p:cNvPr>
          <p:cNvGraphicFramePr>
            <a:graphicFrameLocks noGrp="1"/>
          </p:cNvGraphicFramePr>
          <p:nvPr>
            <p:extLst>
              <p:ext uri="{D42A27DB-BD31-4B8C-83A1-F6EECF244321}">
                <p14:modId xmlns:p14="http://schemas.microsoft.com/office/powerpoint/2010/main" val="2858375815"/>
              </p:ext>
            </p:extLst>
          </p:nvPr>
        </p:nvGraphicFramePr>
        <p:xfrm>
          <a:off x="1365662" y="1736334"/>
          <a:ext cx="9665775" cy="5039996"/>
        </p:xfrm>
        <a:graphic>
          <a:graphicData uri="http://schemas.openxmlformats.org/drawingml/2006/table">
            <a:tbl>
              <a:tblPr firstRow="1" bandRow="1">
                <a:tableStyleId>{5C22544A-7EE6-4342-B048-85BDC9FD1C3A}</a:tableStyleId>
              </a:tblPr>
              <a:tblGrid>
                <a:gridCol w="2529161">
                  <a:extLst>
                    <a:ext uri="{9D8B030D-6E8A-4147-A177-3AD203B41FA5}">
                      <a16:colId xmlns:a16="http://schemas.microsoft.com/office/drawing/2014/main" val="20000"/>
                    </a:ext>
                  </a:extLst>
                </a:gridCol>
                <a:gridCol w="3975962">
                  <a:extLst>
                    <a:ext uri="{9D8B030D-6E8A-4147-A177-3AD203B41FA5}">
                      <a16:colId xmlns:a16="http://schemas.microsoft.com/office/drawing/2014/main" val="20001"/>
                    </a:ext>
                  </a:extLst>
                </a:gridCol>
                <a:gridCol w="3160652">
                  <a:extLst>
                    <a:ext uri="{9D8B030D-6E8A-4147-A177-3AD203B41FA5}">
                      <a16:colId xmlns:a16="http://schemas.microsoft.com/office/drawing/2014/main" val="20002"/>
                    </a:ext>
                  </a:extLst>
                </a:gridCol>
              </a:tblGrid>
              <a:tr h="1492596">
                <a:tc>
                  <a:txBody>
                    <a:bodyPr/>
                    <a:lstStyle/>
                    <a:p>
                      <a:endParaRPr lang="en-US"/>
                    </a:p>
                  </a:txBody>
                  <a:tcPr>
                    <a:solidFill>
                      <a:srgbClr val="002060"/>
                    </a:solidFill>
                  </a:tcPr>
                </a:tc>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i="0" u="none" strike="noStrike" kern="1200" cap="none" spc="0" normalizeH="0" baseline="0" noProof="0">
                        <a:ln w="12700">
                          <a:solidFill>
                            <a:srgbClr val="2F5897">
                              <a:satMod val="155000"/>
                            </a:srgbClr>
                          </a:solidFill>
                          <a:prstDash val="solid"/>
                        </a:ln>
                        <a:solidFill>
                          <a:srgbClr val="FF0000"/>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a:lnSpc>
                          <a:spcPct val="100000"/>
                        </a:lnSpc>
                        <a:spcBef>
                          <a:spcPct val="0"/>
                        </a:spcBef>
                        <a:spcAft>
                          <a:spcPct val="0"/>
                        </a:spcAft>
                        <a:buClrTx/>
                        <a:buSzTx/>
                        <a:buFontTx/>
                        <a:buNone/>
                      </a:pPr>
                      <a:r>
                        <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Semester</a:t>
                      </a:r>
                      <a:r>
                        <a:rPr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 </a:t>
                      </a:r>
                      <a:endPar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One</a:t>
                      </a:r>
                      <a:endPar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endParaRPr>
                    </a:p>
                  </a:txBody>
                  <a:tcPr>
                    <a:solidFill>
                      <a:srgbClr val="002060"/>
                    </a:solidFill>
                  </a:tcPr>
                </a:tc>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i="0" u="none" strike="noStrike" kern="1200" cap="none" spc="0" normalizeH="0" baseline="0" noProof="0">
                        <a:ln w="12700">
                          <a:solidFill>
                            <a:srgbClr val="2F5897">
                              <a:satMod val="155000"/>
                            </a:srgbClr>
                          </a:solidFill>
                          <a:prstDash val="solid"/>
                        </a:ln>
                        <a:solidFill>
                          <a:srgbClr val="FF0000"/>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a:lnSpc>
                          <a:spcPct val="100000"/>
                        </a:lnSpc>
                        <a:spcBef>
                          <a:spcPct val="0"/>
                        </a:spcBef>
                        <a:spcAft>
                          <a:spcPct val="0"/>
                        </a:spcAft>
                        <a:buClrTx/>
                        <a:buSzTx/>
                        <a:buFontTx/>
                        <a:buNone/>
                      </a:pPr>
                      <a:r>
                        <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Semester</a:t>
                      </a:r>
                      <a:r>
                        <a:rPr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 </a:t>
                      </a:r>
                      <a:endPar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Two</a:t>
                      </a:r>
                      <a:endPar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endParaRPr>
                    </a:p>
                  </a:txBody>
                  <a:tcPr>
                    <a:solidFill>
                      <a:srgbClr val="002060"/>
                    </a:solidFill>
                  </a:tcPr>
                </a:tc>
                <a:extLst>
                  <a:ext uri="{0D108BD9-81ED-4DB2-BD59-A6C34878D82A}">
                    <a16:rowId xmlns:a16="http://schemas.microsoft.com/office/drawing/2014/main" val="10000"/>
                  </a:ext>
                </a:extLst>
              </a:tr>
              <a:tr h="1650192">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i="0" u="none" strike="noStrike" kern="1200" cap="none" spc="0" normalizeH="0" baseline="0" noProof="0">
                        <a:ln w="12700">
                          <a:solidFill>
                            <a:srgbClr val="E4E9EF">
                              <a:satMod val="155000"/>
                            </a:srgbClr>
                          </a:solidFill>
                          <a:prstDash val="solid"/>
                        </a:ln>
                        <a:solidFill>
                          <a:srgbClr val="FFFF99"/>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a:lnSpc>
                          <a:spcPct val="100000"/>
                        </a:lnSpc>
                        <a:spcBef>
                          <a:spcPct val="0"/>
                        </a:spcBef>
                        <a:spcAft>
                          <a:spcPct val="0"/>
                        </a:spcAft>
                        <a:buClrTx/>
                        <a:buSzTx/>
                        <a:buFontTx/>
                        <a:buNone/>
                      </a:pPr>
                      <a:r>
                        <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Grade 10</a:t>
                      </a:r>
                    </a:p>
                  </a:txBody>
                  <a:tcPr>
                    <a:solidFill>
                      <a:srgbClr val="CC0000"/>
                    </a:solidFill>
                  </a:tcPr>
                </a:tc>
                <a:tc>
                  <a:txBody>
                    <a:bodyPr/>
                    <a:lstStyle/>
                    <a:p>
                      <a:pPr algn="ctr"/>
                      <a:endParaRPr lang="en-CA" sz="1400" b="1">
                        <a:solidFill>
                          <a:schemeClr val="tx1"/>
                        </a:solidFill>
                        <a:latin typeface="Palatino Linotype" panose="02040502050505030304" pitchFamily="18" charset="0"/>
                      </a:endParaRPr>
                    </a:p>
                    <a:p>
                      <a:pPr lvl="0" algn="ctr">
                        <a:buNone/>
                      </a:pPr>
                      <a:endParaRPr lang="en-CA" sz="1400" b="1">
                        <a:solidFill>
                          <a:schemeClr val="tx1"/>
                        </a:solidFill>
                        <a:latin typeface="Palatino Linotype" panose="02040502050505030304" pitchFamily="18" charset="0"/>
                      </a:endParaRPr>
                    </a:p>
                    <a:p>
                      <a:pPr lvl="0" algn="ctr">
                        <a:buNone/>
                      </a:pPr>
                      <a:r>
                        <a:rPr lang="en-CA" sz="2000" b="1">
                          <a:solidFill>
                            <a:schemeClr val="tx1"/>
                          </a:solidFill>
                          <a:latin typeface="Palatino Linotype" panose="02040502050505030304" pitchFamily="18" charset="0"/>
                        </a:rPr>
                        <a:t>Advanced ELA  10  </a:t>
                      </a:r>
                      <a:endParaRPr lang="en-US">
                        <a:solidFill>
                          <a:schemeClr val="tx1"/>
                        </a:solidFill>
                        <a:latin typeface="Palatino Linotype" panose="02040502050505030304" pitchFamily="18" charset="0"/>
                      </a:endParaRPr>
                    </a:p>
                  </a:txBody>
                  <a:tcPr>
                    <a:solidFill>
                      <a:srgbClr val="CC0000"/>
                    </a:solidFill>
                  </a:tcPr>
                </a:tc>
                <a:tc>
                  <a:txBody>
                    <a:bodyPr/>
                    <a:lstStyle/>
                    <a:p>
                      <a:pPr algn="ctr"/>
                      <a:endParaRPr lang="en-CA" sz="1400" b="1">
                        <a:solidFill>
                          <a:schemeClr val="tx1"/>
                        </a:solidFill>
                        <a:latin typeface="Palatino Linotype" panose="02040502050505030304" pitchFamily="18" charset="0"/>
                      </a:endParaRPr>
                    </a:p>
                    <a:p>
                      <a:pPr lvl="0" algn="ctr">
                        <a:buNone/>
                      </a:pPr>
                      <a:endParaRPr lang="en-CA" sz="1400" b="1">
                        <a:solidFill>
                          <a:schemeClr val="tx1"/>
                        </a:solidFill>
                        <a:latin typeface="Palatino Linotype" panose="02040502050505030304" pitchFamily="18" charset="0"/>
                      </a:endParaRPr>
                    </a:p>
                    <a:p>
                      <a:pPr lvl="0" algn="ctr">
                        <a:buNone/>
                      </a:pPr>
                      <a:r>
                        <a:rPr lang="en-CA" sz="2000" b="0">
                          <a:solidFill>
                            <a:schemeClr val="tx1"/>
                          </a:solidFill>
                          <a:latin typeface="Palatino Linotype" panose="02040502050505030304" pitchFamily="18" charset="0"/>
                        </a:rPr>
                        <a:t>Your ELA 10 can be taken in semester 1  or 2</a:t>
                      </a:r>
                      <a:endParaRPr lang="en-CA" sz="2000" b="1">
                        <a:solidFill>
                          <a:schemeClr val="tx1"/>
                        </a:solidFill>
                        <a:latin typeface="Palatino Linotype" panose="02040502050505030304" pitchFamily="18" charset="0"/>
                      </a:endParaRPr>
                    </a:p>
                    <a:p>
                      <a:pPr lvl="0" algn="ctr">
                        <a:buNone/>
                      </a:pPr>
                      <a:endParaRPr lang="en-US">
                        <a:solidFill>
                          <a:schemeClr val="tx1"/>
                        </a:solidFill>
                        <a:latin typeface="Palatino Linotype" panose="02040502050505030304" pitchFamily="18" charset="0"/>
                      </a:endParaRPr>
                    </a:p>
                    <a:p>
                      <a:pPr algn="ctr"/>
                      <a:endParaRPr lang="en-CA" sz="1800" b="0">
                        <a:solidFill>
                          <a:schemeClr val="tx1"/>
                        </a:solidFill>
                        <a:latin typeface="Palatino Linotype" panose="02040502050505030304" pitchFamily="18" charset="0"/>
                      </a:endParaRPr>
                    </a:p>
                  </a:txBody>
                  <a:tcPr>
                    <a:solidFill>
                      <a:srgbClr val="CC0000"/>
                    </a:solidFill>
                  </a:tcPr>
                </a:tc>
                <a:extLst>
                  <a:ext uri="{0D108BD9-81ED-4DB2-BD59-A6C34878D82A}">
                    <a16:rowId xmlns:a16="http://schemas.microsoft.com/office/drawing/2014/main" val="10001"/>
                  </a:ext>
                </a:extLst>
              </a:tr>
              <a:tr h="935500">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i="0" u="none" strike="noStrike" kern="1200" cap="none" spc="0" normalizeH="0" baseline="0" noProof="0">
                        <a:ln w="12700">
                          <a:solidFill>
                            <a:srgbClr val="2F5897">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a:lnSpc>
                          <a:spcPct val="100000"/>
                        </a:lnSpc>
                        <a:spcBef>
                          <a:spcPct val="0"/>
                        </a:spcBef>
                        <a:spcAft>
                          <a:spcPct val="0"/>
                        </a:spcAft>
                        <a:buClrTx/>
                        <a:buSzTx/>
                        <a:buFontTx/>
                        <a:buNone/>
                      </a:pPr>
                      <a:r>
                        <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Grade 11</a:t>
                      </a:r>
                    </a:p>
                  </a:txBody>
                  <a:tcPr>
                    <a:solidFill>
                      <a:srgbClr val="CC0000"/>
                    </a:solidFill>
                  </a:tcPr>
                </a:tc>
                <a:tc>
                  <a:txBody>
                    <a:bodyPr/>
                    <a:lstStyle/>
                    <a:p>
                      <a:pPr algn="ctr"/>
                      <a:endParaRPr lang="en-CA" sz="1400" b="1" baseline="0">
                        <a:solidFill>
                          <a:schemeClr val="tx1"/>
                        </a:solidFill>
                        <a:latin typeface="Palatino Linotype" panose="02040502050505030304" pitchFamily="18" charset="0"/>
                      </a:endParaRPr>
                    </a:p>
                    <a:p>
                      <a:pPr lvl="0" algn="ctr">
                        <a:buNone/>
                      </a:pPr>
                      <a:r>
                        <a:rPr lang="en-CA" sz="2000" b="1" baseline="0">
                          <a:solidFill>
                            <a:schemeClr val="tx1"/>
                          </a:solidFill>
                          <a:latin typeface="Palatino Linotype" panose="02040502050505030304" pitchFamily="18" charset="0"/>
                        </a:rPr>
                        <a:t>Creative Writing 20 or Media Studies 20 (Recommended) </a:t>
                      </a:r>
                    </a:p>
                  </a:txBody>
                  <a:tcPr>
                    <a:solidFill>
                      <a:srgbClr val="CC0000"/>
                    </a:solidFill>
                  </a:tcPr>
                </a:tc>
                <a:tc>
                  <a:txBody>
                    <a:bodyPr/>
                    <a:lstStyle/>
                    <a:p>
                      <a:pPr algn="ctr"/>
                      <a:endParaRPr lang="en-CA" sz="1400" b="1" baseline="0">
                        <a:solidFill>
                          <a:schemeClr val="tx1"/>
                        </a:solidFill>
                        <a:latin typeface="Palatino Linotype" panose="02040502050505030304" pitchFamily="18" charset="0"/>
                      </a:endParaRPr>
                    </a:p>
                    <a:p>
                      <a:pPr lvl="0" algn="ctr">
                        <a:buNone/>
                      </a:pPr>
                      <a:r>
                        <a:rPr lang="en-CA" sz="2000" b="1" baseline="0">
                          <a:solidFill>
                            <a:schemeClr val="tx1"/>
                          </a:solidFill>
                          <a:latin typeface="Palatino Linotype" panose="02040502050505030304" pitchFamily="18" charset="0"/>
                        </a:rPr>
                        <a:t>Advanced ELA 20</a:t>
                      </a:r>
                    </a:p>
                  </a:txBody>
                  <a:tcPr>
                    <a:solidFill>
                      <a:srgbClr val="CC0000"/>
                    </a:solidFill>
                  </a:tcPr>
                </a:tc>
                <a:extLst>
                  <a:ext uri="{0D108BD9-81ED-4DB2-BD59-A6C34878D82A}">
                    <a16:rowId xmlns:a16="http://schemas.microsoft.com/office/drawing/2014/main" val="10002"/>
                  </a:ext>
                </a:extLst>
              </a:tr>
              <a:tr h="935500">
                <a:tc>
                  <a:txBody>
                    <a:bodyPr/>
                    <a:lstStyle/>
                    <a:p>
                      <a:pPr marL="0" marR="0" lvl="0" indent="0" algn="ctr" rtl="0" eaLnBrk="1" fontAlgn="base" latinLnBrk="0" hangingPunct="1">
                        <a:lnSpc>
                          <a:spcPct val="100000"/>
                        </a:lnSpc>
                        <a:spcBef>
                          <a:spcPct val="0"/>
                        </a:spcBef>
                        <a:spcAft>
                          <a:spcPct val="0"/>
                        </a:spcAft>
                        <a:buClrTx/>
                        <a:buSzTx/>
                        <a:buFontTx/>
                        <a:buNone/>
                      </a:pPr>
                      <a:endParaRPr lang="en-US" sz="2400" b="1" i="0" u="none" strike="noStrike" kern="1200" cap="none" spc="0" normalizeH="0" baseline="0" noProof="0">
                        <a:ln w="12700">
                          <a:solidFill>
                            <a:srgbClr val="2F5897">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endParaRPr>
                    </a:p>
                    <a:p>
                      <a:pPr marL="0" marR="0" lvl="0" indent="0" algn="ctr">
                        <a:lnSpc>
                          <a:spcPct val="100000"/>
                        </a:lnSpc>
                        <a:spcBef>
                          <a:spcPct val="0"/>
                        </a:spcBef>
                        <a:spcAft>
                          <a:spcPct val="0"/>
                        </a:spcAft>
                        <a:buClrTx/>
                        <a:buSzTx/>
                        <a:buFontTx/>
                        <a:buNone/>
                      </a:pPr>
                      <a:r>
                        <a:rPr kumimoji="0" lang="en-US" sz="2400" b="1" i="0" u="none" strike="noStrike" kern="1200" cap="none" spc="0" normalizeH="0" baseline="0" noProof="0">
                          <a:ln w="12700">
                            <a:solidFill>
                              <a:srgbClr val="E4E9EF">
                                <a:satMod val="155000"/>
                              </a:srgbClr>
                            </a:solidFill>
                            <a:prstDash val="solid"/>
                          </a:ln>
                          <a:solidFill>
                            <a:schemeClr val="tx1"/>
                          </a:solidFill>
                          <a:effectLst>
                            <a:outerShdw blurRad="41275" dist="20320" dir="1800000" algn="tl" rotWithShape="0">
                              <a:srgbClr val="000000">
                                <a:alpha val="40000"/>
                              </a:srgbClr>
                            </a:outerShdw>
                          </a:effectLst>
                          <a:uLnTx/>
                          <a:uFillTx/>
                          <a:latin typeface="Palatino Linotype"/>
                          <a:ea typeface="+mn-ea"/>
                          <a:cs typeface="+mn-cs"/>
                        </a:rPr>
                        <a:t>Grade 12</a:t>
                      </a:r>
                    </a:p>
                  </a:txBody>
                  <a:tcPr>
                    <a:solidFill>
                      <a:srgbClr val="CC0000"/>
                    </a:solidFill>
                  </a:tcPr>
                </a:tc>
                <a:tc>
                  <a:txBody>
                    <a:bodyPr/>
                    <a:lstStyle/>
                    <a:p>
                      <a:pPr algn="ctr"/>
                      <a:endParaRPr lang="en-CA" sz="1400" b="1">
                        <a:solidFill>
                          <a:schemeClr val="tx1"/>
                        </a:solidFill>
                        <a:latin typeface="Palatino Linotype" panose="02040502050505030304" pitchFamily="18" charset="0"/>
                      </a:endParaRPr>
                    </a:p>
                    <a:p>
                      <a:pPr lvl="0" algn="ctr">
                        <a:buNone/>
                      </a:pPr>
                      <a:r>
                        <a:rPr lang="en-CA" sz="2000" b="1" baseline="0">
                          <a:solidFill>
                            <a:schemeClr val="tx1"/>
                          </a:solidFill>
                          <a:latin typeface="Palatino Linotype" panose="02040502050505030304" pitchFamily="18" charset="0"/>
                        </a:rPr>
                        <a:t>AP ELA B30 </a:t>
                      </a:r>
                    </a:p>
                  </a:txBody>
                  <a:tcPr>
                    <a:solidFill>
                      <a:srgbClr val="CC0000"/>
                    </a:solidFill>
                  </a:tcPr>
                </a:tc>
                <a:tc>
                  <a:txBody>
                    <a:bodyPr/>
                    <a:lstStyle/>
                    <a:p>
                      <a:pPr algn="ctr"/>
                      <a:endParaRPr lang="en-CA" sz="1400" b="1">
                        <a:solidFill>
                          <a:schemeClr val="tx1"/>
                        </a:solidFill>
                        <a:latin typeface="Palatino Linotype" panose="02040502050505030304" pitchFamily="18" charset="0"/>
                      </a:endParaRPr>
                    </a:p>
                    <a:p>
                      <a:pPr lvl="0" algn="ctr">
                        <a:buNone/>
                      </a:pPr>
                      <a:r>
                        <a:rPr lang="en-CA" sz="2000" b="1">
                          <a:solidFill>
                            <a:schemeClr val="tx1"/>
                          </a:solidFill>
                          <a:latin typeface="Palatino Linotype" panose="02040502050505030304" pitchFamily="18" charset="0"/>
                        </a:rPr>
                        <a:t>AP ELA A30</a:t>
                      </a:r>
                    </a:p>
                    <a:p>
                      <a:pPr lvl="0" algn="ctr">
                        <a:buNone/>
                      </a:pPr>
                      <a:r>
                        <a:rPr lang="en-CA" sz="2000" b="1" baseline="0">
                          <a:solidFill>
                            <a:schemeClr val="tx1"/>
                          </a:solidFill>
                          <a:latin typeface="Palatino Linotype" panose="02040502050505030304" pitchFamily="18" charset="0"/>
                        </a:rPr>
                        <a:t>(Exam in May)</a:t>
                      </a:r>
                      <a:endParaRPr lang="en-US" sz="2000" b="1">
                        <a:solidFill>
                          <a:schemeClr val="tx1"/>
                        </a:solidFill>
                        <a:latin typeface="Palatino Linotype" panose="02040502050505030304" pitchFamily="18" charset="0"/>
                      </a:endParaRPr>
                    </a:p>
                  </a:txBody>
                  <a:tcPr>
                    <a:solidFill>
                      <a:srgbClr val="CC000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76284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1E34A9-8FA0-49DA-9E23-9D170422EE02}"/>
              </a:ext>
            </a:extLst>
          </p:cNvPr>
          <p:cNvSpPr/>
          <p:nvPr/>
        </p:nvSpPr>
        <p:spPr>
          <a:xfrm>
            <a:off x="1647767" y="636890"/>
            <a:ext cx="8331200" cy="646331"/>
          </a:xfrm>
          <a:prstGeom prst="rect">
            <a:avLst/>
          </a:prstGeom>
        </p:spPr>
        <p:txBody>
          <a:bodyPr wrap="square" lIns="91440" tIns="45720" rIns="91440" bIns="45720" anchor="t">
            <a:spAutoFit/>
          </a:bodyPr>
          <a:lstStyle/>
          <a:p>
            <a:pPr algn="ctr" eaLnBrk="1" hangingPunct="1">
              <a:defRPr/>
            </a:pPr>
            <a:r>
              <a:rPr lang="en-US" sz="3600" b="1">
                <a:ln w="10541" cmpd="sng">
                  <a:solidFill>
                    <a:srgbClr val="6076B4">
                      <a:shade val="88000"/>
                      <a:satMod val="110000"/>
                    </a:srgbClr>
                  </a:solidFill>
                  <a:prstDash val="solid"/>
                </a:ln>
                <a:solidFill>
                  <a:srgbClr val="C00000"/>
                </a:solidFill>
              </a:rPr>
              <a:t>Learning Online</a:t>
            </a:r>
          </a:p>
        </p:txBody>
      </p:sp>
      <p:graphicFrame>
        <p:nvGraphicFramePr>
          <p:cNvPr id="7" name="Content Placeholder 2">
            <a:extLst>
              <a:ext uri="{FF2B5EF4-FFF2-40B4-BE49-F238E27FC236}">
                <a16:creationId xmlns:a16="http://schemas.microsoft.com/office/drawing/2014/main" id="{2E63FAE6-4D95-4C3E-BA08-0AE949541645}"/>
              </a:ext>
            </a:extLst>
          </p:cNvPr>
          <p:cNvGraphicFramePr>
            <a:graphicFrameLocks/>
          </p:cNvGraphicFramePr>
          <p:nvPr>
            <p:extLst>
              <p:ext uri="{D42A27DB-BD31-4B8C-83A1-F6EECF244321}">
                <p14:modId xmlns:p14="http://schemas.microsoft.com/office/powerpoint/2010/main" val="410388313"/>
              </p:ext>
            </p:extLst>
          </p:nvPr>
        </p:nvGraphicFramePr>
        <p:xfrm>
          <a:off x="1843881" y="1974850"/>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a:extLst>
              <a:ext uri="{FF2B5EF4-FFF2-40B4-BE49-F238E27FC236}">
                <a16:creationId xmlns:a16="http://schemas.microsoft.com/office/drawing/2014/main" id="{9F21FA42-C734-406D-91B4-2F517FDA55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874306"/>
            <a:ext cx="1983694" cy="198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021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9E3B38-0401-4D56-8921-5EA734B798E7}"/>
              </a:ext>
            </a:extLst>
          </p:cNvPr>
          <p:cNvSpPr/>
          <p:nvPr/>
        </p:nvSpPr>
        <p:spPr>
          <a:xfrm>
            <a:off x="1726936" y="636890"/>
            <a:ext cx="8281720" cy="646331"/>
          </a:xfrm>
          <a:prstGeom prst="rect">
            <a:avLst/>
          </a:prstGeom>
        </p:spPr>
        <p:txBody>
          <a:bodyPr wrap="square" lIns="91440" tIns="45720" rIns="91440" bIns="45720" anchor="t">
            <a:spAutoFit/>
          </a:bodyPr>
          <a:lstStyle/>
          <a:p>
            <a:pPr algn="ctr" eaLnBrk="1" hangingPunct="1">
              <a:defRPr/>
            </a:pPr>
            <a:r>
              <a:rPr lang="en-US" sz="3600" b="1">
                <a:ln w="10541" cmpd="sng">
                  <a:solidFill>
                    <a:srgbClr val="6076B4">
                      <a:shade val="88000"/>
                      <a:satMod val="110000"/>
                    </a:srgbClr>
                  </a:solidFill>
                  <a:prstDash val="solid"/>
                </a:ln>
                <a:solidFill>
                  <a:srgbClr val="C00000"/>
                </a:solidFill>
              </a:rPr>
              <a:t>What Makes a Successful Online Student?</a:t>
            </a:r>
          </a:p>
        </p:txBody>
      </p:sp>
      <p:sp>
        <p:nvSpPr>
          <p:cNvPr id="4" name="TextBox 3">
            <a:extLst>
              <a:ext uri="{FF2B5EF4-FFF2-40B4-BE49-F238E27FC236}">
                <a16:creationId xmlns:a16="http://schemas.microsoft.com/office/drawing/2014/main" id="{E4D8DE6B-DEE8-4523-8090-1DCA63BE34C6}"/>
              </a:ext>
            </a:extLst>
          </p:cNvPr>
          <p:cNvSpPr txBox="1"/>
          <p:nvPr/>
        </p:nvSpPr>
        <p:spPr>
          <a:xfrm>
            <a:off x="1650225" y="2305615"/>
            <a:ext cx="8891549" cy="2246769"/>
          </a:xfrm>
          <a:prstGeom prst="rect">
            <a:avLst/>
          </a:prstGeom>
          <a:noFill/>
        </p:spPr>
        <p:txBody>
          <a:bodyPr wrap="square" rtlCol="0">
            <a:spAutoFit/>
          </a:bodyPr>
          <a:lstStyle/>
          <a:p>
            <a:pPr marL="342900" indent="-342900">
              <a:buFont typeface="+mj-lt"/>
              <a:buAutoNum type="arabicParenR"/>
            </a:pPr>
            <a:r>
              <a:rPr lang="en-US" sz="2800">
                <a:solidFill>
                  <a:srgbClr val="002060"/>
                </a:solidFill>
                <a:latin typeface="Palatino Linotype" panose="02040502050505030304" pitchFamily="18" charset="0"/>
              </a:rPr>
              <a:t>Do you have good written communication skills?</a:t>
            </a:r>
          </a:p>
          <a:p>
            <a:pPr marL="342900" indent="-342900">
              <a:buFont typeface="+mj-lt"/>
              <a:buAutoNum type="arabicParenR"/>
            </a:pPr>
            <a:r>
              <a:rPr lang="en-US" sz="2800">
                <a:solidFill>
                  <a:srgbClr val="002060"/>
                </a:solidFill>
                <a:latin typeface="Palatino Linotype" panose="02040502050505030304" pitchFamily="18" charset="0"/>
              </a:rPr>
              <a:t>Are you self-motivated and self-disciplined?</a:t>
            </a:r>
          </a:p>
          <a:p>
            <a:pPr marL="342900" indent="-342900">
              <a:buFont typeface="+mj-lt"/>
              <a:buAutoNum type="arabicParenR"/>
            </a:pPr>
            <a:r>
              <a:rPr lang="en-US" sz="2800">
                <a:solidFill>
                  <a:srgbClr val="002060"/>
                </a:solidFill>
                <a:latin typeface="Palatino Linotype" panose="02040502050505030304" pitchFamily="18" charset="0"/>
              </a:rPr>
              <a:t>Are you willing to contribute &amp; actively participate?</a:t>
            </a:r>
          </a:p>
          <a:p>
            <a:pPr marL="342900" indent="-342900">
              <a:buFont typeface="+mj-lt"/>
              <a:buAutoNum type="arabicParenR"/>
            </a:pPr>
            <a:r>
              <a:rPr lang="en-US" sz="2800">
                <a:solidFill>
                  <a:srgbClr val="002060"/>
                </a:solidFill>
                <a:latin typeface="Palatino Linotype" panose="02040502050505030304" pitchFamily="18" charset="0"/>
              </a:rPr>
              <a:t>Do you have a good knowledge of computer skills?</a:t>
            </a:r>
          </a:p>
          <a:p>
            <a:pPr marL="342900" indent="-342900">
              <a:buFont typeface="+mj-lt"/>
              <a:buAutoNum type="arabicParenR"/>
            </a:pPr>
            <a:r>
              <a:rPr lang="en-US" sz="2800">
                <a:solidFill>
                  <a:srgbClr val="002060"/>
                </a:solidFill>
                <a:latin typeface="Palatino Linotype" panose="02040502050505030304" pitchFamily="18" charset="0"/>
              </a:rPr>
              <a:t>Are you committed?</a:t>
            </a:r>
          </a:p>
        </p:txBody>
      </p:sp>
      <p:pic>
        <p:nvPicPr>
          <p:cNvPr id="12" name="Picture 11" descr="A picture containing text, computer, sitting, electronics&#10;&#10;Description automatically generated">
            <a:extLst>
              <a:ext uri="{FF2B5EF4-FFF2-40B4-BE49-F238E27FC236}">
                <a16:creationId xmlns:a16="http://schemas.microsoft.com/office/drawing/2014/main" id="{2B250B0A-03AE-4E6D-A3FC-3DA78D9D818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00108" y="4518177"/>
            <a:ext cx="3260876" cy="2010229"/>
          </a:xfrm>
          <a:prstGeom prst="rect">
            <a:avLst/>
          </a:prstGeom>
        </p:spPr>
      </p:pic>
    </p:spTree>
    <p:extLst>
      <p:ext uri="{BB962C8B-B14F-4D97-AF65-F5344CB8AC3E}">
        <p14:creationId xmlns:p14="http://schemas.microsoft.com/office/powerpoint/2010/main" val="896100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F0C724-FBCB-44E7-AC43-34754C145F9F}"/>
              </a:ext>
            </a:extLst>
          </p:cNvPr>
          <p:cNvSpPr txBox="1"/>
          <p:nvPr/>
        </p:nvSpPr>
        <p:spPr>
          <a:xfrm>
            <a:off x="1651722" y="559490"/>
            <a:ext cx="8413543" cy="769441"/>
          </a:xfrm>
          <a:prstGeom prst="rect">
            <a:avLst/>
          </a:prstGeom>
          <a:noFill/>
        </p:spPr>
        <p:txBody>
          <a:bodyPr wrap="square">
            <a:spAutoFit/>
          </a:bodyPr>
          <a:lstStyle/>
          <a:p>
            <a:pPr algn="ctr" eaLnBrk="1" hangingPunct="1">
              <a:defRPr/>
            </a:pPr>
            <a:r>
              <a:rPr lang="en-US" sz="4400" b="1">
                <a:ln w="10541" cmpd="sng">
                  <a:solidFill>
                    <a:srgbClr val="6076B4">
                      <a:shade val="88000"/>
                      <a:satMod val="110000"/>
                    </a:srgbClr>
                  </a:solidFill>
                  <a:prstDash val="solid"/>
                </a:ln>
                <a:solidFill>
                  <a:srgbClr val="C00000"/>
                </a:solidFill>
              </a:rPr>
              <a:t>Electives</a:t>
            </a:r>
          </a:p>
        </p:txBody>
      </p:sp>
      <p:sp>
        <p:nvSpPr>
          <p:cNvPr id="6" name="Content Placeholder 2">
            <a:extLst>
              <a:ext uri="{FF2B5EF4-FFF2-40B4-BE49-F238E27FC236}">
                <a16:creationId xmlns:a16="http://schemas.microsoft.com/office/drawing/2014/main" id="{26EF3ED1-9523-436B-9E01-A05689A3CFD8}"/>
              </a:ext>
            </a:extLst>
          </p:cNvPr>
          <p:cNvSpPr txBox="1">
            <a:spLocks/>
          </p:cNvSpPr>
          <p:nvPr/>
        </p:nvSpPr>
        <p:spPr>
          <a:xfrm>
            <a:off x="0" y="1866497"/>
            <a:ext cx="12192000" cy="4984330"/>
          </a:xfrm>
          <a:prstGeom prst="rect">
            <a:avLst/>
          </a:prstGeom>
        </p:spPr>
        <p:txBody>
          <a:bodyPr lIns="91440" tIns="45720" rIns="91440" bIns="45720" anchor="t"/>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a:buClr>
                <a:srgbClr val="000099"/>
              </a:buClr>
              <a:buFont typeface="Arial" panose="020B0604020202020204" pitchFamily="34" charset="0"/>
              <a:buChar char="•"/>
            </a:pPr>
            <a:r>
              <a:rPr lang="en-US" altLang="en-US" sz="2000">
                <a:solidFill>
                  <a:srgbClr val="002060"/>
                </a:solidFill>
                <a:latin typeface="Palatino Linotype"/>
              </a:rPr>
              <a:t>Advanced Baking					</a:t>
            </a:r>
          </a:p>
          <a:p>
            <a:pPr>
              <a:buClr>
                <a:srgbClr val="000099"/>
              </a:buClr>
              <a:buFont typeface="Arial" panose="020B0604020202020204" pitchFamily="34" charset="0"/>
              <a:buChar char="•"/>
            </a:pPr>
            <a:r>
              <a:rPr lang="en-US" altLang="en-US" sz="2000">
                <a:solidFill>
                  <a:srgbClr val="002060"/>
                </a:solidFill>
                <a:latin typeface="Palatino Linotype"/>
              </a:rPr>
              <a:t>Accounting			          </a:t>
            </a:r>
            <a:endParaRPr lang="en-US" altLang="en-US" sz="2000">
              <a:solidFill>
                <a:srgbClr val="002060"/>
              </a:solidFill>
              <a:latin typeface="Palatino Linotype" panose="02040502050505030304" pitchFamily="18" charset="0"/>
            </a:endParaRPr>
          </a:p>
          <a:p>
            <a:pPr>
              <a:buClr>
                <a:srgbClr val="000099"/>
              </a:buClr>
              <a:buFont typeface="Arial" panose="020B0604020202020204" pitchFamily="34" charset="0"/>
              <a:buChar char="•"/>
            </a:pPr>
            <a:r>
              <a:rPr lang="en-US" altLang="en-US" sz="2000">
                <a:solidFill>
                  <a:srgbClr val="002060"/>
                </a:solidFill>
                <a:latin typeface="Palatino Linotype"/>
              </a:rPr>
              <a:t>Band and/or Choral/Vocal Jazz	(EB)		</a:t>
            </a:r>
          </a:p>
          <a:p>
            <a:pPr>
              <a:buClr>
                <a:srgbClr val="000099"/>
              </a:buClr>
              <a:buFont typeface="Arial" panose="020B0604020202020204" pitchFamily="34" charset="0"/>
              <a:buChar char="•"/>
            </a:pPr>
            <a:r>
              <a:rPr lang="en-US" altLang="en-US" sz="2000">
                <a:solidFill>
                  <a:srgbClr val="002060"/>
                </a:solidFill>
                <a:latin typeface="Palatino Linotype"/>
              </a:rPr>
              <a:t>Mechanics &amp; Automotive</a:t>
            </a:r>
          </a:p>
          <a:p>
            <a:pPr>
              <a:buClr>
                <a:srgbClr val="000099"/>
              </a:buClr>
              <a:buFont typeface="Arial" panose="020B0604020202020204" pitchFamily="34" charset="0"/>
              <a:buChar char="•"/>
            </a:pPr>
            <a:r>
              <a:rPr lang="en-US" altLang="en-US" sz="2000">
                <a:solidFill>
                  <a:srgbClr val="002060"/>
                </a:solidFill>
                <a:latin typeface="Palatino Linotype"/>
              </a:rPr>
              <a:t>Commercial Cooking		</a:t>
            </a:r>
          </a:p>
          <a:p>
            <a:pPr>
              <a:buClr>
                <a:srgbClr val="000099"/>
              </a:buClr>
              <a:buFont typeface="Arial" panose="020B0604020202020204" pitchFamily="34" charset="0"/>
              <a:buChar char="•"/>
            </a:pPr>
            <a:r>
              <a:rPr lang="en-US" altLang="en-US" sz="2000">
                <a:solidFill>
                  <a:srgbClr val="002060"/>
                </a:solidFill>
                <a:latin typeface="Palatino Linotype"/>
              </a:rPr>
              <a:t>Communication Media		</a:t>
            </a:r>
          </a:p>
          <a:p>
            <a:pPr>
              <a:buClr>
                <a:srgbClr val="000099"/>
              </a:buClr>
              <a:buFont typeface="Arial" panose="020B0604020202020204" pitchFamily="34" charset="0"/>
              <a:buChar char="•"/>
            </a:pPr>
            <a:r>
              <a:rPr lang="en-US" altLang="en-US" sz="2000">
                <a:solidFill>
                  <a:srgbClr val="002060"/>
                </a:solidFill>
                <a:latin typeface="Palatino Linotype"/>
              </a:rPr>
              <a:t>Construction &amp; Carpentry		</a:t>
            </a:r>
          </a:p>
          <a:p>
            <a:pPr>
              <a:buClr>
                <a:srgbClr val="000099"/>
              </a:buClr>
              <a:buFont typeface="Arial" panose="020B0604020202020204" pitchFamily="34" charset="0"/>
              <a:buChar char="•"/>
            </a:pPr>
            <a:r>
              <a:rPr lang="en-US" altLang="en-US" sz="2000">
                <a:solidFill>
                  <a:srgbClr val="002060"/>
                </a:solidFill>
                <a:latin typeface="Palatino Linotype"/>
              </a:rPr>
              <a:t>Hairstyling and Esthetics</a:t>
            </a:r>
          </a:p>
          <a:p>
            <a:pPr>
              <a:buClr>
                <a:srgbClr val="000099"/>
              </a:buClr>
              <a:buFont typeface="Arial" panose="020B0604020202020204" pitchFamily="34" charset="0"/>
              <a:buChar char="•"/>
            </a:pPr>
            <a:r>
              <a:rPr lang="en-US" altLang="en-US" sz="2000">
                <a:solidFill>
                  <a:srgbClr val="002060"/>
                </a:solidFill>
                <a:latin typeface="Palatino Linotype"/>
              </a:rPr>
              <a:t>Drama</a:t>
            </a:r>
          </a:p>
          <a:p>
            <a:pPr>
              <a:buClr>
                <a:srgbClr val="000099"/>
              </a:buClr>
              <a:buFont typeface="Arial" panose="020B0604020202020204" pitchFamily="34" charset="0"/>
              <a:buChar char="•"/>
            </a:pPr>
            <a:r>
              <a:rPr lang="en-US" altLang="en-US" sz="2000">
                <a:solidFill>
                  <a:srgbClr val="002060"/>
                </a:solidFill>
                <a:latin typeface="Palatino Linotype"/>
              </a:rPr>
              <a:t>Media Studies						</a:t>
            </a:r>
          </a:p>
          <a:p>
            <a:pPr marL="0" indent="0">
              <a:buNone/>
            </a:pPr>
            <a:r>
              <a:rPr lang="en-US" altLang="en-US" sz="2000"/>
              <a:t>				</a:t>
            </a:r>
          </a:p>
        </p:txBody>
      </p:sp>
      <p:sp>
        <p:nvSpPr>
          <p:cNvPr id="7" name="Content Placeholder 2">
            <a:extLst>
              <a:ext uri="{FF2B5EF4-FFF2-40B4-BE49-F238E27FC236}">
                <a16:creationId xmlns:a16="http://schemas.microsoft.com/office/drawing/2014/main" id="{F42E773E-0543-49BA-ADDE-9CB66FC115ED}"/>
              </a:ext>
            </a:extLst>
          </p:cNvPr>
          <p:cNvSpPr txBox="1">
            <a:spLocks/>
          </p:cNvSpPr>
          <p:nvPr/>
        </p:nvSpPr>
        <p:spPr bwMode="auto">
          <a:xfrm>
            <a:off x="6096000" y="1866499"/>
            <a:ext cx="5620988" cy="540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342900" indent="-342900" defTabSz="914400">
              <a:buClr>
                <a:srgbClr val="000099"/>
              </a:buClr>
              <a:defRPr/>
            </a:pPr>
            <a:r>
              <a:rPr lang="en-US" altLang="en-US" sz="2000">
                <a:solidFill>
                  <a:srgbClr val="002060"/>
                </a:solidFill>
                <a:latin typeface="Palatino Linotype" panose="02040502050505030304" pitchFamily="18" charset="0"/>
              </a:rPr>
              <a:t>Financial Literacy</a:t>
            </a:r>
          </a:p>
          <a:p>
            <a:pPr marR="0" lvl="0" algn="l" defTabSz="914400" rtl="0">
              <a:lnSpc>
                <a:spcPct val="100000"/>
              </a:lnSpc>
              <a:spcBef>
                <a:spcPct val="20000"/>
              </a:spcBef>
              <a:spcAft>
                <a:spcPct val="0"/>
              </a:spcAft>
              <a:buClr>
                <a:srgbClr val="000099"/>
              </a:buClr>
              <a:buSzPct val="85000"/>
              <a:buFont typeface="Arial" panose="020B0604020202020204" pitchFamily="34" charset="0"/>
              <a:buChar char="•"/>
              <a:tabLst/>
              <a:defRPr/>
            </a:pPr>
            <a:r>
              <a:rPr lang="en-US" altLang="en-US" sz="2000">
                <a:solidFill>
                  <a:srgbClr val="002060"/>
                </a:solidFill>
                <a:latin typeface="Palatino Linotype"/>
              </a:rPr>
              <a:t>Mechanics</a:t>
            </a:r>
            <a:r>
              <a:rPr kumimoji="0" lang="en-US" altLang="en-US" sz="2000" b="0" i="0" u="none" strike="noStrike" kern="1200" cap="none" spc="0" normalizeH="0" baseline="0" noProof="0">
                <a:ln>
                  <a:noFill/>
                </a:ln>
                <a:solidFill>
                  <a:srgbClr val="002060"/>
                </a:solidFill>
                <a:effectLst/>
                <a:uLnTx/>
                <a:uFillTx/>
                <a:latin typeface="Palatino Linotype"/>
              </a:rPr>
              <a:t> &amp; Automotive</a:t>
            </a:r>
            <a:endParaRPr lang="en-US"/>
          </a:p>
          <a:p>
            <a:pPr marR="0" lvl="0" algn="l" defTabSz="914400" rtl="0" eaLnBrk="0" fontAlgn="base" latinLnBrk="0" hangingPunct="0">
              <a:lnSpc>
                <a:spcPct val="100000"/>
              </a:lnSpc>
              <a:spcBef>
                <a:spcPct val="20000"/>
              </a:spcBef>
              <a:spcAft>
                <a:spcPct val="0"/>
              </a:spcAft>
              <a:buClr>
                <a:srgbClr val="000099"/>
              </a:buClr>
              <a:buSzPct val="85000"/>
              <a:buFont typeface="Arial" panose="020B0604020202020204" pitchFamily="34" charset="0"/>
              <a:buChar char="•"/>
              <a:tabLst/>
              <a:defRPr/>
            </a:pPr>
            <a:r>
              <a:rPr kumimoji="0" lang="en-US" altLang="en-US" sz="2000" b="0" i="0" u="none" strike="noStrike" kern="1200" cap="none" spc="0" normalizeH="0" baseline="0" noProof="0">
                <a:ln>
                  <a:noFill/>
                </a:ln>
                <a:solidFill>
                  <a:srgbClr val="002060"/>
                </a:solidFill>
                <a:effectLst/>
                <a:uLnTx/>
                <a:uFillTx/>
                <a:latin typeface="Palatino Linotype"/>
              </a:rPr>
              <a:t>Music</a:t>
            </a:r>
            <a:endParaRPr lang="en-US" altLang="en-US" sz="2000" b="0" i="0" u="none" strike="noStrike" kern="1200" cap="none" spc="0" normalizeH="0" baseline="0" noProof="0">
              <a:ln>
                <a:noFill/>
              </a:ln>
              <a:solidFill>
                <a:srgbClr val="002060"/>
              </a:solidFill>
              <a:effectLst/>
              <a:uLnTx/>
              <a:uFillTx/>
              <a:latin typeface="Palatino Linotype"/>
            </a:endParaRPr>
          </a:p>
          <a:p>
            <a:pPr marR="0" lvl="0" algn="l" defTabSz="914400" rtl="0" eaLnBrk="0" fontAlgn="base" latinLnBrk="0" hangingPunct="0">
              <a:lnSpc>
                <a:spcPct val="100000"/>
              </a:lnSpc>
              <a:spcBef>
                <a:spcPct val="20000"/>
              </a:spcBef>
              <a:spcAft>
                <a:spcPct val="0"/>
              </a:spcAft>
              <a:buClr>
                <a:srgbClr val="000099"/>
              </a:buClr>
              <a:buSzPct val="85000"/>
              <a:buFont typeface="Arial" panose="020B0604020202020204" pitchFamily="34" charset="0"/>
              <a:buChar char="•"/>
              <a:tabLst/>
              <a:defRPr/>
            </a:pPr>
            <a:r>
              <a:rPr kumimoji="0" lang="en-US" altLang="en-US" sz="2000" b="0" i="0" u="none" strike="noStrike" kern="1200" cap="none" spc="0" normalizeH="0" baseline="0" noProof="0">
                <a:ln>
                  <a:noFill/>
                </a:ln>
                <a:solidFill>
                  <a:srgbClr val="002060"/>
                </a:solidFill>
                <a:effectLst/>
                <a:uLnTx/>
                <a:uFillTx/>
                <a:latin typeface="Palatino Linotype"/>
              </a:rPr>
              <a:t>Physical Education/Wellness</a:t>
            </a:r>
            <a:endParaRPr lang="en-US" altLang="en-US" sz="2000" b="0" i="0" u="none" strike="noStrike" kern="1200" cap="none" spc="0" normalizeH="0" baseline="0" noProof="0">
              <a:ln>
                <a:noFill/>
              </a:ln>
              <a:solidFill>
                <a:srgbClr val="002060"/>
              </a:solidFill>
              <a:effectLst/>
              <a:uLnTx/>
              <a:uFillTx/>
              <a:latin typeface="Palatino Linotype"/>
            </a:endParaRPr>
          </a:p>
          <a:p>
            <a:pPr marR="0" lvl="0" algn="l" defTabSz="914400" rtl="0" eaLnBrk="0" fontAlgn="base" latinLnBrk="0" hangingPunct="0">
              <a:lnSpc>
                <a:spcPct val="100000"/>
              </a:lnSpc>
              <a:spcBef>
                <a:spcPct val="20000"/>
              </a:spcBef>
              <a:spcAft>
                <a:spcPct val="0"/>
              </a:spcAft>
              <a:buClr>
                <a:srgbClr val="000099"/>
              </a:buClr>
              <a:buSzPct val="85000"/>
              <a:buFont typeface="Arial" panose="020B0604020202020204" pitchFamily="34" charset="0"/>
              <a:buChar char="•"/>
              <a:tabLst/>
              <a:defRPr/>
            </a:pPr>
            <a:r>
              <a:rPr kumimoji="0" lang="en-US" altLang="en-US" sz="2000" b="0" i="0" u="none" strike="noStrike" kern="1200" cap="none" spc="0" normalizeH="0" baseline="0" noProof="0">
                <a:ln>
                  <a:noFill/>
                </a:ln>
                <a:solidFill>
                  <a:srgbClr val="002060"/>
                </a:solidFill>
                <a:effectLst/>
                <a:uLnTx/>
                <a:uFillTx/>
                <a:latin typeface="Palatino Linotype"/>
              </a:rPr>
              <a:t>Psychology</a:t>
            </a:r>
            <a:endParaRPr lang="en-US" altLang="en-US" sz="2000" b="0" i="0" u="none" strike="noStrike" kern="1200" cap="none" spc="0" normalizeH="0" baseline="0" noProof="0">
              <a:ln>
                <a:noFill/>
              </a:ln>
              <a:solidFill>
                <a:srgbClr val="002060"/>
              </a:solidFill>
              <a:effectLst/>
              <a:uLnTx/>
              <a:uFillTx/>
              <a:latin typeface="Palatino Linotype"/>
            </a:endParaRPr>
          </a:p>
          <a:p>
            <a:pPr marR="0" lvl="0" algn="l" defTabSz="914400" rtl="0" eaLnBrk="0" fontAlgn="base" latinLnBrk="0" hangingPunct="0">
              <a:lnSpc>
                <a:spcPct val="100000"/>
              </a:lnSpc>
              <a:spcBef>
                <a:spcPct val="20000"/>
              </a:spcBef>
              <a:spcAft>
                <a:spcPct val="0"/>
              </a:spcAft>
              <a:buClr>
                <a:srgbClr val="000099"/>
              </a:buClr>
              <a:buSzPct val="85000"/>
              <a:buFont typeface="Arial" panose="020B0604020202020204" pitchFamily="34" charset="0"/>
              <a:buChar char="•"/>
              <a:tabLst/>
              <a:defRPr/>
            </a:pPr>
            <a:r>
              <a:rPr kumimoji="0" lang="en-US" altLang="en-US" sz="2000" b="0" i="0" u="none" strike="noStrike" kern="1200" cap="none" spc="0" normalizeH="0" baseline="0" noProof="0">
                <a:ln>
                  <a:noFill/>
                </a:ln>
                <a:solidFill>
                  <a:srgbClr val="002060"/>
                </a:solidFill>
                <a:effectLst/>
                <a:uLnTx/>
                <a:uFillTx/>
                <a:latin typeface="Palatino Linotype"/>
              </a:rPr>
              <a:t>Sports Medicine			</a:t>
            </a:r>
            <a:endParaRPr lang="en-US" altLang="en-US" sz="2000" b="0" i="0" u="none" strike="noStrike" kern="1200" cap="none" spc="0" normalizeH="0" baseline="0" noProof="0">
              <a:ln>
                <a:noFill/>
              </a:ln>
              <a:solidFill>
                <a:srgbClr val="002060"/>
              </a:solidFill>
              <a:effectLst/>
              <a:uLnTx/>
              <a:uFillTx/>
              <a:latin typeface="Palatino Linotype"/>
            </a:endParaRPr>
          </a:p>
          <a:p>
            <a:pPr marR="0" lvl="0" algn="l" defTabSz="914400" rtl="0" eaLnBrk="0" fontAlgn="base" latinLnBrk="0" hangingPunct="0">
              <a:lnSpc>
                <a:spcPct val="100000"/>
              </a:lnSpc>
              <a:spcBef>
                <a:spcPct val="20000"/>
              </a:spcBef>
              <a:spcAft>
                <a:spcPct val="0"/>
              </a:spcAft>
              <a:buClr>
                <a:srgbClr val="000099"/>
              </a:buClr>
              <a:buSzPct val="85000"/>
              <a:buFont typeface="Arial" panose="020B0604020202020204" pitchFamily="34" charset="0"/>
              <a:buChar char="•"/>
              <a:tabLst/>
              <a:defRPr/>
            </a:pPr>
            <a:r>
              <a:rPr kumimoji="0" lang="en-US" altLang="en-US" sz="2000" b="0" i="0" u="none" strike="noStrike" kern="1200" cap="none" spc="0" normalizeH="0" baseline="0" noProof="0">
                <a:ln>
                  <a:noFill/>
                </a:ln>
                <a:solidFill>
                  <a:srgbClr val="002060"/>
                </a:solidFill>
                <a:effectLst/>
                <a:uLnTx/>
                <a:uFillTx/>
                <a:latin typeface="Palatino Linotype"/>
              </a:rPr>
              <a:t>Visual Arts</a:t>
            </a:r>
            <a:endParaRPr lang="en-US" altLang="en-US" sz="2000" b="0" i="0" u="none" strike="noStrike" kern="1200" cap="none" spc="0" normalizeH="0" baseline="0" noProof="0">
              <a:ln>
                <a:noFill/>
              </a:ln>
              <a:solidFill>
                <a:srgbClr val="002060"/>
              </a:solidFill>
              <a:effectLst/>
              <a:uLnTx/>
              <a:uFillTx/>
              <a:latin typeface="Palatino Linotype"/>
            </a:endParaRPr>
          </a:p>
          <a:p>
            <a:pPr marR="0" lvl="0" algn="l" defTabSz="914400" rtl="0" eaLnBrk="0" fontAlgn="base" latinLnBrk="0" hangingPunct="0">
              <a:lnSpc>
                <a:spcPct val="100000"/>
              </a:lnSpc>
              <a:spcBef>
                <a:spcPct val="20000"/>
              </a:spcBef>
              <a:spcAft>
                <a:spcPct val="0"/>
              </a:spcAft>
              <a:buClr>
                <a:srgbClr val="000099"/>
              </a:buClr>
              <a:buSzPct val="85000"/>
              <a:buFont typeface="Arial" panose="020B0604020202020204" pitchFamily="34" charset="0"/>
              <a:buChar char="•"/>
              <a:tabLst/>
              <a:defRPr/>
            </a:pPr>
            <a:r>
              <a:rPr kumimoji="0" lang="en-US" altLang="en-US" sz="2000" b="0" i="0" u="none" strike="noStrike" kern="1200" cap="none" spc="0" normalizeH="0" baseline="0" noProof="0">
                <a:ln>
                  <a:noFill/>
                </a:ln>
                <a:solidFill>
                  <a:srgbClr val="002060"/>
                </a:solidFill>
                <a:effectLst/>
                <a:uLnTx/>
                <a:uFillTx/>
                <a:latin typeface="Palatino Linotype"/>
              </a:rPr>
              <a:t>Entrepreneurship			</a:t>
            </a:r>
            <a:endParaRPr lang="en-US" altLang="en-US" sz="2000" b="0" i="0" u="none" strike="noStrike" kern="1200" cap="none" spc="0" normalizeH="0" baseline="0" noProof="0">
              <a:ln>
                <a:noFill/>
              </a:ln>
              <a:solidFill>
                <a:srgbClr val="002060"/>
              </a:solidFill>
              <a:effectLst/>
              <a:uLnTx/>
              <a:uFillTx/>
              <a:latin typeface="Palatino Linotype"/>
            </a:endParaRPr>
          </a:p>
          <a:p>
            <a:pPr marR="0" lvl="0" algn="l" defTabSz="914400" rtl="0" eaLnBrk="0" fontAlgn="base" latinLnBrk="0" hangingPunct="0">
              <a:lnSpc>
                <a:spcPct val="100000"/>
              </a:lnSpc>
              <a:spcBef>
                <a:spcPct val="20000"/>
              </a:spcBef>
              <a:spcAft>
                <a:spcPct val="0"/>
              </a:spcAft>
              <a:buClr>
                <a:srgbClr val="000099"/>
              </a:buClr>
              <a:buSzPct val="85000"/>
              <a:buFont typeface="Arial" panose="020B0604020202020204" pitchFamily="34" charset="0"/>
              <a:buChar char="•"/>
              <a:tabLst/>
              <a:defRPr/>
            </a:pPr>
            <a:r>
              <a:rPr lang="en-US" altLang="en-US" sz="2000">
                <a:solidFill>
                  <a:srgbClr val="002060"/>
                </a:solidFill>
                <a:latin typeface="Palatino Linotype"/>
              </a:rPr>
              <a:t>Photography</a:t>
            </a:r>
            <a:endParaRPr lang="en-US" altLang="en-US" sz="2000" b="0" i="0" u="none" strike="noStrike" kern="1200" cap="none" spc="0" normalizeH="0" baseline="0" noProof="0">
              <a:ln>
                <a:noFill/>
              </a:ln>
              <a:solidFill>
                <a:srgbClr val="002060"/>
              </a:solidFill>
              <a:effectLst/>
              <a:uLnTx/>
              <a:uFillTx/>
              <a:latin typeface="Palatino Linotype"/>
            </a:endParaRPr>
          </a:p>
          <a:p>
            <a:pPr marR="0" lvl="0" algn="l" defTabSz="914400" rtl="0" eaLnBrk="0" fontAlgn="base" latinLnBrk="0" hangingPunct="0">
              <a:lnSpc>
                <a:spcPct val="100000"/>
              </a:lnSpc>
              <a:spcBef>
                <a:spcPct val="20000"/>
              </a:spcBef>
              <a:spcAft>
                <a:spcPct val="0"/>
              </a:spcAft>
              <a:buClr>
                <a:srgbClr val="000099"/>
              </a:buClr>
              <a:buSzPct val="85000"/>
              <a:buFont typeface="Arial" panose="020B0604020202020204" pitchFamily="34" charset="0"/>
              <a:buChar char="•"/>
              <a:tabLst/>
              <a:defRPr/>
            </a:pPr>
            <a:r>
              <a:rPr kumimoji="0" lang="en-US" altLang="en-US" sz="2000" b="0" i="0" u="none" strike="noStrike" kern="1200" cap="none" spc="0" normalizeH="0" baseline="0" noProof="0">
                <a:ln>
                  <a:noFill/>
                </a:ln>
                <a:solidFill>
                  <a:srgbClr val="002060"/>
                </a:solidFill>
                <a:effectLst/>
                <a:uLnTx/>
                <a:uFillTx/>
                <a:latin typeface="Palatino Linotype"/>
              </a:rPr>
              <a:t>Welding</a:t>
            </a:r>
            <a:r>
              <a:rPr kumimoji="0" lang="en-US" altLang="en-US" sz="2000" b="0" i="0" u="none" strike="noStrike" kern="1200" cap="none" spc="0" normalizeH="0" baseline="0" noProof="0">
                <a:ln>
                  <a:noFill/>
                </a:ln>
                <a:solidFill>
                  <a:srgbClr val="000099"/>
                </a:solidFill>
                <a:effectLst/>
                <a:uLnTx/>
                <a:uFillTx/>
                <a:latin typeface="Palatino Linotype"/>
              </a:rPr>
              <a:t>		</a:t>
            </a:r>
            <a:r>
              <a:rPr kumimoji="0" lang="en-US" altLang="en-US" sz="2400" b="0" i="0" u="none" strike="noStrike" kern="1200" cap="none" spc="0" normalizeH="0" baseline="0" noProof="0">
                <a:ln>
                  <a:noFill/>
                </a:ln>
                <a:effectLst/>
                <a:uLnTx/>
                <a:uFillTx/>
                <a:latin typeface="Georgia"/>
                <a:ea typeface="+mn-ea"/>
                <a:cs typeface="+mn-cs"/>
              </a:rPr>
              <a:t>		</a:t>
            </a:r>
            <a:endParaRPr lang="en-US" altLang="en-US" sz="2400" b="0" i="0" u="none" strike="noStrike" kern="1200" cap="none" spc="0" normalizeH="0" baseline="0" noProof="0">
              <a:ln>
                <a:noFill/>
              </a:ln>
              <a:effectLst/>
              <a:uLnTx/>
              <a:uFillTx/>
              <a:latin typeface="Georgia"/>
            </a:endParaRPr>
          </a:p>
        </p:txBody>
      </p:sp>
    </p:spTree>
    <p:extLst>
      <p:ext uri="{BB962C8B-B14F-4D97-AF65-F5344CB8AC3E}">
        <p14:creationId xmlns:p14="http://schemas.microsoft.com/office/powerpoint/2010/main" val="2823104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C50ADC-34C9-46EF-B21C-F11398B238F9}"/>
              </a:ext>
            </a:extLst>
          </p:cNvPr>
          <p:cNvSpPr txBox="1"/>
          <p:nvPr/>
        </p:nvSpPr>
        <p:spPr>
          <a:xfrm>
            <a:off x="1909947" y="664713"/>
            <a:ext cx="8158480" cy="646331"/>
          </a:xfrm>
          <a:prstGeom prst="rect">
            <a:avLst/>
          </a:prstGeom>
          <a:noFill/>
        </p:spPr>
        <p:txBody>
          <a:bodyPr wrap="square" lIns="91440" tIns="45720" rIns="91440" bIns="45720" rtlCol="0" anchor="t">
            <a:spAutoFit/>
          </a:bodyPr>
          <a:lstStyle/>
          <a:p>
            <a:pPr algn="ctr"/>
            <a:r>
              <a:rPr lang="en-US" sz="3600" b="1">
                <a:ln w="10541" cmpd="sng">
                  <a:solidFill>
                    <a:srgbClr val="6076B4">
                      <a:shade val="88000"/>
                      <a:satMod val="110000"/>
                    </a:srgbClr>
                  </a:solidFill>
                  <a:prstDash val="solid"/>
                </a:ln>
                <a:solidFill>
                  <a:srgbClr val="C00000"/>
                </a:solidFill>
                <a:latin typeface="Palatino Linotype"/>
              </a:rPr>
              <a:t>Students Must Have 24 Credits</a:t>
            </a:r>
          </a:p>
        </p:txBody>
      </p:sp>
      <p:sp>
        <p:nvSpPr>
          <p:cNvPr id="6" name="TextBox 5">
            <a:extLst>
              <a:ext uri="{FF2B5EF4-FFF2-40B4-BE49-F238E27FC236}">
                <a16:creationId xmlns:a16="http://schemas.microsoft.com/office/drawing/2014/main" id="{F47D7C45-3FA3-401A-B5CC-5BD1D9B3D18F}"/>
              </a:ext>
            </a:extLst>
          </p:cNvPr>
          <p:cNvSpPr txBox="1"/>
          <p:nvPr/>
        </p:nvSpPr>
        <p:spPr>
          <a:xfrm>
            <a:off x="0" y="1866011"/>
            <a:ext cx="11685190" cy="3662541"/>
          </a:xfrm>
          <a:prstGeom prst="rect">
            <a:avLst/>
          </a:prstGeom>
          <a:noFill/>
        </p:spPr>
        <p:txBody>
          <a:bodyPr wrap="square">
            <a:spAutoFit/>
          </a:bodyPr>
          <a:lstStyle/>
          <a:p>
            <a:pPr eaLnBrk="1" hangingPunct="1">
              <a:defRPr/>
            </a:pPr>
            <a:endParaRPr lang="en-CA">
              <a:effectLst>
                <a:outerShdw blurRad="38100" dist="38100" dir="2700000" algn="tl">
                  <a:srgbClr val="000000">
                    <a:alpha val="43137"/>
                  </a:srgbClr>
                </a:outerShdw>
              </a:effectLst>
              <a:latin typeface="Palatino Linotype" panose="02040502050505030304" pitchFamily="18" charset="0"/>
            </a:endParaRPr>
          </a:p>
          <a:p>
            <a:pPr eaLnBrk="1" hangingPunct="1">
              <a:defRPr/>
            </a:pPr>
            <a:r>
              <a:rPr lang="en-CA" sz="2800">
                <a:solidFill>
                  <a:srgbClr val="002060"/>
                </a:solidFill>
                <a:latin typeface="Palatino Linotype" panose="02040502050505030304" pitchFamily="18" charset="0"/>
                <a:ea typeface="Segoe UI Symbol" pitchFamily="34" charset="0"/>
              </a:rPr>
              <a:t>A credit is earned when a class is successfully completed. Students must have a minimum of 24 credits to graduate which includes compulsory subjects at each grade level. </a:t>
            </a:r>
          </a:p>
          <a:p>
            <a:pPr eaLnBrk="1" hangingPunct="1">
              <a:defRPr/>
            </a:pPr>
            <a:endParaRPr lang="en-CA" sz="2800">
              <a:solidFill>
                <a:srgbClr val="002060"/>
              </a:solidFill>
              <a:latin typeface="Palatino Linotype" panose="02040502050505030304" pitchFamily="18" charset="0"/>
              <a:ea typeface="Segoe UI Symbol" pitchFamily="34" charset="0"/>
            </a:endParaRPr>
          </a:p>
          <a:p>
            <a:pPr eaLnBrk="1" hangingPunct="1">
              <a:defRPr/>
            </a:pPr>
            <a:r>
              <a:rPr lang="en-CA" sz="2800">
                <a:solidFill>
                  <a:srgbClr val="002060"/>
                </a:solidFill>
                <a:latin typeface="Palatino Linotype" panose="02040502050505030304" pitchFamily="18" charset="0"/>
                <a:ea typeface="Segoe UI Symbol" pitchFamily="34" charset="0"/>
              </a:rPr>
              <a:t>Students in French Immersion also need a minimum of 24 credits. To graduate with a French Immersion designation, students must have at least 12 of their credits from the French Immersion Program. </a:t>
            </a:r>
          </a:p>
          <a:p>
            <a:pPr marL="0" indent="0">
              <a:buFont typeface="Wingdings 2" panose="05020102010507070707" pitchFamily="18" charset="2"/>
              <a:buNone/>
              <a:defRPr/>
            </a:pPr>
            <a:endParaRPr lang="en-US" sz="1800">
              <a:solidFill>
                <a:srgbClr val="002060"/>
              </a:solidFill>
            </a:endParaRPr>
          </a:p>
        </p:txBody>
      </p:sp>
    </p:spTree>
    <p:extLst>
      <p:ext uri="{BB962C8B-B14F-4D97-AF65-F5344CB8AC3E}">
        <p14:creationId xmlns:p14="http://schemas.microsoft.com/office/powerpoint/2010/main" val="3011622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 program&#10;&#10;Description automatically generated with low confidence">
            <a:extLst>
              <a:ext uri="{FF2B5EF4-FFF2-40B4-BE49-F238E27FC236}">
                <a16:creationId xmlns:a16="http://schemas.microsoft.com/office/drawing/2014/main" id="{AC929798-013D-4A23-B81F-5D02B8993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Arrow: Left 6">
            <a:extLst>
              <a:ext uri="{FF2B5EF4-FFF2-40B4-BE49-F238E27FC236}">
                <a16:creationId xmlns:a16="http://schemas.microsoft.com/office/drawing/2014/main" id="{953B2535-FAD1-4641-BD57-93C73CD4E09F}"/>
              </a:ext>
            </a:extLst>
          </p:cNvPr>
          <p:cNvSpPr/>
          <p:nvPr/>
        </p:nvSpPr>
        <p:spPr>
          <a:xfrm rot="2838208">
            <a:off x="4746703" y="479503"/>
            <a:ext cx="1204331" cy="457200"/>
          </a:xfrm>
          <a:prstGeom prst="leftArrow">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118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959FBD-0D02-4543-835E-287D169817D3}"/>
              </a:ext>
            </a:extLst>
          </p:cNvPr>
          <p:cNvPicPr>
            <a:picLocks noChangeAspect="1"/>
          </p:cNvPicPr>
          <p:nvPr/>
        </p:nvPicPr>
        <p:blipFill>
          <a:blip r:embed="rId2"/>
          <a:stretch>
            <a:fillRect/>
          </a:stretch>
        </p:blipFill>
        <p:spPr>
          <a:xfrm>
            <a:off x="47946" y="0"/>
            <a:ext cx="12096107" cy="6858000"/>
          </a:xfrm>
          <a:prstGeom prst="rect">
            <a:avLst/>
          </a:prstGeom>
        </p:spPr>
      </p:pic>
    </p:spTree>
    <p:extLst>
      <p:ext uri="{BB962C8B-B14F-4D97-AF65-F5344CB8AC3E}">
        <p14:creationId xmlns:p14="http://schemas.microsoft.com/office/powerpoint/2010/main" val="2578505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57216B-B6D1-429A-BB37-1AB7AC153C2F}"/>
              </a:ext>
            </a:extLst>
          </p:cNvPr>
          <p:cNvPicPr>
            <a:picLocks noChangeAspect="1"/>
          </p:cNvPicPr>
          <p:nvPr/>
        </p:nvPicPr>
        <p:blipFill>
          <a:blip r:embed="rId2"/>
          <a:stretch>
            <a:fillRect/>
          </a:stretch>
        </p:blipFill>
        <p:spPr>
          <a:xfrm>
            <a:off x="0" y="0"/>
            <a:ext cx="12192000" cy="6830194"/>
          </a:xfrm>
          <a:prstGeom prst="rect">
            <a:avLst/>
          </a:prstGeom>
        </p:spPr>
      </p:pic>
    </p:spTree>
    <p:extLst>
      <p:ext uri="{BB962C8B-B14F-4D97-AF65-F5344CB8AC3E}">
        <p14:creationId xmlns:p14="http://schemas.microsoft.com/office/powerpoint/2010/main" val="91794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54E5839-11CD-4E0C-8853-233C389DA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Graphic 16" descr="Back with solid fill">
            <a:extLst>
              <a:ext uri="{FF2B5EF4-FFF2-40B4-BE49-F238E27FC236}">
                <a16:creationId xmlns:a16="http://schemas.microsoft.com/office/drawing/2014/main" id="{D88A0CF2-370D-404F-A677-7FFABF7094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5783" y="307205"/>
            <a:ext cx="3360057" cy="914400"/>
          </a:xfrm>
          <a:prstGeom prst="rect">
            <a:avLst/>
          </a:prstGeom>
        </p:spPr>
      </p:pic>
      <p:sp>
        <p:nvSpPr>
          <p:cNvPr id="2" name="TextBox 1">
            <a:extLst>
              <a:ext uri="{FF2B5EF4-FFF2-40B4-BE49-F238E27FC236}">
                <a16:creationId xmlns:a16="http://schemas.microsoft.com/office/drawing/2014/main" id="{6FB98D44-5DAA-48D6-A5AC-E1876E43ACA7}"/>
              </a:ext>
            </a:extLst>
          </p:cNvPr>
          <p:cNvSpPr txBox="1"/>
          <p:nvPr/>
        </p:nvSpPr>
        <p:spPr>
          <a:xfrm>
            <a:off x="5640512" y="2974368"/>
            <a:ext cx="914400" cy="914400"/>
          </a:xfrm>
          <a:prstGeom prst="rect">
            <a:avLst/>
          </a:prstGeom>
          <a:noFill/>
        </p:spPr>
        <p:txBody>
          <a:bodyPr wrap="square" rtlCol="0">
            <a:spAutoFit/>
          </a:bodyPr>
          <a:lstStyle/>
          <a:p>
            <a:endParaRPr lang="en-US"/>
          </a:p>
        </p:txBody>
      </p:sp>
      <p:sp>
        <p:nvSpPr>
          <p:cNvPr id="3" name="TextBox 2">
            <a:extLst>
              <a:ext uri="{FF2B5EF4-FFF2-40B4-BE49-F238E27FC236}">
                <a16:creationId xmlns:a16="http://schemas.microsoft.com/office/drawing/2014/main" id="{F9ABCAA9-119A-483F-AC9C-446F7F6C360C}"/>
              </a:ext>
            </a:extLst>
          </p:cNvPr>
          <p:cNvSpPr txBox="1"/>
          <p:nvPr/>
        </p:nvSpPr>
        <p:spPr>
          <a:xfrm>
            <a:off x="4605840" y="235286"/>
            <a:ext cx="3771023" cy="1015663"/>
          </a:xfrm>
          <a:prstGeom prst="rect">
            <a:avLst/>
          </a:prstGeom>
          <a:solidFill>
            <a:srgbClr val="FFFF00"/>
          </a:solidFill>
        </p:spPr>
        <p:txBody>
          <a:bodyPr wrap="square" rtlCol="0">
            <a:spAutoFit/>
          </a:bodyPr>
          <a:lstStyle/>
          <a:p>
            <a:pPr algn="ctr"/>
            <a:r>
              <a:rPr lang="en-US" sz="2000" b="1">
                <a:solidFill>
                  <a:schemeClr val="bg1"/>
                </a:solidFill>
              </a:rPr>
              <a:t>Log into your MSS account and click on My Info</a:t>
            </a:r>
          </a:p>
          <a:p>
            <a:pPr algn="ctr"/>
            <a:endParaRPr lang="en-US" sz="2000" b="1">
              <a:solidFill>
                <a:schemeClr val="bg1"/>
              </a:solidFill>
            </a:endParaRPr>
          </a:p>
        </p:txBody>
      </p:sp>
    </p:spTree>
    <p:extLst>
      <p:ext uri="{BB962C8B-B14F-4D97-AF65-F5344CB8AC3E}">
        <p14:creationId xmlns:p14="http://schemas.microsoft.com/office/powerpoint/2010/main" val="69416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862252E9-6209-416D-A017-053F90682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pic>
        <p:nvPicPr>
          <p:cNvPr id="4" name="Graphic 3" descr="Back with solid fill">
            <a:extLst>
              <a:ext uri="{FF2B5EF4-FFF2-40B4-BE49-F238E27FC236}">
                <a16:creationId xmlns:a16="http://schemas.microsoft.com/office/drawing/2014/main" id="{6D81BE6E-5953-4F29-928B-2D212F6A93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7154" y="4385720"/>
            <a:ext cx="3360057" cy="914400"/>
          </a:xfrm>
          <a:prstGeom prst="rect">
            <a:avLst/>
          </a:prstGeom>
        </p:spPr>
      </p:pic>
      <p:sp>
        <p:nvSpPr>
          <p:cNvPr id="5" name="TextBox 4">
            <a:extLst>
              <a:ext uri="{FF2B5EF4-FFF2-40B4-BE49-F238E27FC236}">
                <a16:creationId xmlns:a16="http://schemas.microsoft.com/office/drawing/2014/main" id="{579E21C3-8857-4DE6-A0CA-7AE333196D05}"/>
              </a:ext>
            </a:extLst>
          </p:cNvPr>
          <p:cNvSpPr txBox="1"/>
          <p:nvPr/>
        </p:nvSpPr>
        <p:spPr>
          <a:xfrm>
            <a:off x="3763358" y="5063396"/>
            <a:ext cx="3771023" cy="1015663"/>
          </a:xfrm>
          <a:prstGeom prst="rect">
            <a:avLst/>
          </a:prstGeom>
          <a:solidFill>
            <a:srgbClr val="FFFF00"/>
          </a:solidFill>
        </p:spPr>
        <p:txBody>
          <a:bodyPr wrap="square" rtlCol="0">
            <a:spAutoFit/>
          </a:bodyPr>
          <a:lstStyle/>
          <a:p>
            <a:pPr algn="ctr"/>
            <a:r>
              <a:rPr lang="en-US" sz="2000" b="1">
                <a:solidFill>
                  <a:schemeClr val="bg1"/>
                </a:solidFill>
              </a:rPr>
              <a:t>Select </a:t>
            </a:r>
            <a:r>
              <a:rPr lang="en-US" sz="2000" b="1" i="1" u="sng">
                <a:solidFill>
                  <a:schemeClr val="bg1"/>
                </a:solidFill>
              </a:rPr>
              <a:t>Requests </a:t>
            </a:r>
          </a:p>
          <a:p>
            <a:pPr algn="ctr"/>
            <a:endParaRPr lang="en-US" sz="2000" b="1" i="1" u="sng">
              <a:solidFill>
                <a:schemeClr val="bg1"/>
              </a:solidFill>
            </a:endParaRPr>
          </a:p>
          <a:p>
            <a:pPr algn="ctr"/>
            <a:endParaRPr lang="en-US" sz="2000" b="1" i="1" u="sng">
              <a:solidFill>
                <a:schemeClr val="bg1"/>
              </a:solidFill>
            </a:endParaRPr>
          </a:p>
        </p:txBody>
      </p:sp>
    </p:spTree>
    <p:extLst>
      <p:ext uri="{BB962C8B-B14F-4D97-AF65-F5344CB8AC3E}">
        <p14:creationId xmlns:p14="http://schemas.microsoft.com/office/powerpoint/2010/main" val="95699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3DBBA7C1-3411-462A-9ADB-14098A6D0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81" y="-799630"/>
            <a:ext cx="12384452" cy="7657630"/>
          </a:xfrm>
          <a:prstGeom prst="rect">
            <a:avLst/>
          </a:prstGeom>
        </p:spPr>
      </p:pic>
      <p:pic>
        <p:nvPicPr>
          <p:cNvPr id="4" name="Graphic 3" descr="Back with solid fill">
            <a:extLst>
              <a:ext uri="{FF2B5EF4-FFF2-40B4-BE49-F238E27FC236}">
                <a16:creationId xmlns:a16="http://schemas.microsoft.com/office/drawing/2014/main" id="{B8367F96-933F-41DD-AF5A-6553871E09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7856" y="3527735"/>
            <a:ext cx="3360057" cy="914400"/>
          </a:xfrm>
          <a:prstGeom prst="rect">
            <a:avLst/>
          </a:prstGeom>
        </p:spPr>
      </p:pic>
      <p:sp>
        <p:nvSpPr>
          <p:cNvPr id="5" name="TextBox 4">
            <a:extLst>
              <a:ext uri="{FF2B5EF4-FFF2-40B4-BE49-F238E27FC236}">
                <a16:creationId xmlns:a16="http://schemas.microsoft.com/office/drawing/2014/main" id="{55D8211B-45F8-43BD-A6AC-7174608E1B66}"/>
              </a:ext>
            </a:extLst>
          </p:cNvPr>
          <p:cNvSpPr txBox="1"/>
          <p:nvPr/>
        </p:nvSpPr>
        <p:spPr>
          <a:xfrm>
            <a:off x="4727913" y="4442135"/>
            <a:ext cx="6120380" cy="2246769"/>
          </a:xfrm>
          <a:prstGeom prst="rect">
            <a:avLst/>
          </a:prstGeom>
          <a:solidFill>
            <a:srgbClr val="FFFF00"/>
          </a:solidFill>
        </p:spPr>
        <p:txBody>
          <a:bodyPr wrap="square" rtlCol="0">
            <a:spAutoFit/>
          </a:bodyPr>
          <a:lstStyle/>
          <a:p>
            <a:pPr algn="ctr"/>
            <a:r>
              <a:rPr lang="en-US" sz="2000" b="1">
                <a:solidFill>
                  <a:schemeClr val="bg1"/>
                </a:solidFill>
              </a:rPr>
              <a:t>In order to pick your classes:</a:t>
            </a:r>
          </a:p>
          <a:p>
            <a:pPr marL="342900" indent="-342900" algn="ctr">
              <a:buFont typeface="Arial" panose="020B0604020202020204" pitchFamily="34" charset="0"/>
              <a:buChar char="•"/>
            </a:pPr>
            <a:r>
              <a:rPr lang="en-US" sz="2000" b="1">
                <a:solidFill>
                  <a:schemeClr val="bg1"/>
                </a:solidFill>
              </a:rPr>
              <a:t>Select the subject area that your desired class is under [Click the left “Select” box].</a:t>
            </a:r>
          </a:p>
          <a:p>
            <a:pPr marL="342900" indent="-342900" algn="ctr">
              <a:buFont typeface="Arial" panose="020B0604020202020204" pitchFamily="34" charset="0"/>
              <a:buChar char="•"/>
            </a:pPr>
            <a:r>
              <a:rPr lang="en-US" sz="2000" b="1">
                <a:solidFill>
                  <a:schemeClr val="bg1"/>
                </a:solidFill>
              </a:rPr>
              <a:t>Example – the arrow is selecting the math subject area…</a:t>
            </a:r>
          </a:p>
          <a:p>
            <a:pPr marL="342900" indent="-342900" algn="ctr">
              <a:buFont typeface="Arial" panose="020B0604020202020204" pitchFamily="34" charset="0"/>
              <a:buChar char="•"/>
            </a:pPr>
            <a:endParaRPr lang="en-US" sz="2000" b="1">
              <a:solidFill>
                <a:schemeClr val="bg1"/>
              </a:solidFill>
            </a:endParaRPr>
          </a:p>
          <a:p>
            <a:pPr marL="342900" indent="-342900" algn="ctr">
              <a:buFont typeface="Arial" panose="020B0604020202020204" pitchFamily="34" charset="0"/>
              <a:buChar char="•"/>
            </a:pPr>
            <a:endParaRPr lang="en-US" sz="2000" b="1">
              <a:solidFill>
                <a:schemeClr val="bg1"/>
              </a:solidFill>
            </a:endParaRPr>
          </a:p>
        </p:txBody>
      </p:sp>
    </p:spTree>
    <p:extLst>
      <p:ext uri="{BB962C8B-B14F-4D97-AF65-F5344CB8AC3E}">
        <p14:creationId xmlns:p14="http://schemas.microsoft.com/office/powerpoint/2010/main" val="20491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99CF6545-B7E2-4D81-843D-5125BC56D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phic 3" descr="Back with solid fill">
            <a:extLst>
              <a:ext uri="{FF2B5EF4-FFF2-40B4-BE49-F238E27FC236}">
                <a16:creationId xmlns:a16="http://schemas.microsoft.com/office/drawing/2014/main" id="{2093D750-F651-4F04-B38A-D34FDEA0A2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080" y="2971800"/>
            <a:ext cx="3360057" cy="914400"/>
          </a:xfrm>
          <a:prstGeom prst="rect">
            <a:avLst/>
          </a:prstGeom>
        </p:spPr>
      </p:pic>
      <p:pic>
        <p:nvPicPr>
          <p:cNvPr id="5" name="Graphic 4" descr="Back with solid fill">
            <a:extLst>
              <a:ext uri="{FF2B5EF4-FFF2-40B4-BE49-F238E27FC236}">
                <a16:creationId xmlns:a16="http://schemas.microsoft.com/office/drawing/2014/main" id="{45E7A80B-2426-4FB8-AE9F-F2B768DCC1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9080" y="4417954"/>
            <a:ext cx="3360057" cy="914400"/>
          </a:xfrm>
          <a:prstGeom prst="rect">
            <a:avLst/>
          </a:prstGeom>
        </p:spPr>
      </p:pic>
      <p:sp>
        <p:nvSpPr>
          <p:cNvPr id="6" name="TextBox 5">
            <a:extLst>
              <a:ext uri="{FF2B5EF4-FFF2-40B4-BE49-F238E27FC236}">
                <a16:creationId xmlns:a16="http://schemas.microsoft.com/office/drawing/2014/main" id="{3833F7CB-72C2-4AD4-824E-7AED20B9E70F}"/>
              </a:ext>
            </a:extLst>
          </p:cNvPr>
          <p:cNvSpPr txBox="1"/>
          <p:nvPr/>
        </p:nvSpPr>
        <p:spPr>
          <a:xfrm>
            <a:off x="5759879" y="4414565"/>
            <a:ext cx="3771023" cy="1631216"/>
          </a:xfrm>
          <a:prstGeom prst="rect">
            <a:avLst/>
          </a:prstGeom>
          <a:solidFill>
            <a:srgbClr val="FFFF00"/>
          </a:solidFill>
        </p:spPr>
        <p:txBody>
          <a:bodyPr wrap="square" rtlCol="0">
            <a:spAutoFit/>
          </a:bodyPr>
          <a:lstStyle/>
          <a:p>
            <a:pPr algn="ctr"/>
            <a:r>
              <a:rPr lang="en-US" sz="2000" b="1">
                <a:solidFill>
                  <a:schemeClr val="bg1"/>
                </a:solidFill>
              </a:rPr>
              <a:t>A listing of all classes in the subject category will appear.</a:t>
            </a:r>
          </a:p>
          <a:p>
            <a:pPr algn="ctr"/>
            <a:endParaRPr lang="en-US" sz="2000" b="1">
              <a:solidFill>
                <a:schemeClr val="bg1"/>
              </a:solidFill>
            </a:endParaRPr>
          </a:p>
          <a:p>
            <a:pPr algn="ctr"/>
            <a:r>
              <a:rPr lang="en-US" sz="2000" b="1">
                <a:solidFill>
                  <a:schemeClr val="bg1"/>
                </a:solidFill>
              </a:rPr>
              <a:t>Select the class(es) that you need and click OK </a:t>
            </a:r>
          </a:p>
        </p:txBody>
      </p:sp>
      <p:cxnSp>
        <p:nvCxnSpPr>
          <p:cNvPr id="10" name="Connector: Elbow 9">
            <a:extLst>
              <a:ext uri="{FF2B5EF4-FFF2-40B4-BE49-F238E27FC236}">
                <a16:creationId xmlns:a16="http://schemas.microsoft.com/office/drawing/2014/main" id="{8FB04282-8C56-4C29-B030-03BE2D72F6ED}"/>
              </a:ext>
            </a:extLst>
          </p:cNvPr>
          <p:cNvCxnSpPr>
            <a:cxnSpLocks/>
          </p:cNvCxnSpPr>
          <p:nvPr/>
        </p:nvCxnSpPr>
        <p:spPr>
          <a:xfrm rot="10800000" flipV="1">
            <a:off x="565080" y="5338703"/>
            <a:ext cx="5194799" cy="1257305"/>
          </a:xfrm>
          <a:prstGeom prst="bentConnector3">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F0E194F-74EF-4941-9450-390CEB2F00AD}"/>
              </a:ext>
            </a:extLst>
          </p:cNvPr>
          <p:cNvSpPr txBox="1"/>
          <p:nvPr/>
        </p:nvSpPr>
        <p:spPr>
          <a:xfrm>
            <a:off x="2622928" y="1321906"/>
            <a:ext cx="3771023" cy="1015663"/>
          </a:xfrm>
          <a:prstGeom prst="rect">
            <a:avLst/>
          </a:prstGeom>
          <a:solidFill>
            <a:srgbClr val="FFFF00"/>
          </a:solidFill>
        </p:spPr>
        <p:txBody>
          <a:bodyPr wrap="square" rtlCol="0">
            <a:spAutoFit/>
          </a:bodyPr>
          <a:lstStyle/>
          <a:p>
            <a:pPr algn="ctr"/>
            <a:r>
              <a:rPr lang="en-US" sz="2000" b="1">
                <a:solidFill>
                  <a:schemeClr val="bg1"/>
                </a:solidFill>
              </a:rPr>
              <a:t>You may need to scroll to a second page for all the classes in a category.</a:t>
            </a:r>
          </a:p>
        </p:txBody>
      </p:sp>
      <p:sp>
        <p:nvSpPr>
          <p:cNvPr id="13" name="Arrow: Right 12">
            <a:extLst>
              <a:ext uri="{FF2B5EF4-FFF2-40B4-BE49-F238E27FC236}">
                <a16:creationId xmlns:a16="http://schemas.microsoft.com/office/drawing/2014/main" id="{F4FE3FCF-C856-4C13-B485-5E0B3A2226E6}"/>
              </a:ext>
            </a:extLst>
          </p:cNvPr>
          <p:cNvSpPr/>
          <p:nvPr/>
        </p:nvSpPr>
        <p:spPr>
          <a:xfrm rot="10800000">
            <a:off x="2250041" y="2062803"/>
            <a:ext cx="554805" cy="313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04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780D3C39-B897-4FBF-863D-6619803CE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TextBox 3">
            <a:extLst>
              <a:ext uri="{FF2B5EF4-FFF2-40B4-BE49-F238E27FC236}">
                <a16:creationId xmlns:a16="http://schemas.microsoft.com/office/drawing/2014/main" id="{2083A1EF-4F8C-4C45-B65D-E98FF38B3D71}"/>
              </a:ext>
            </a:extLst>
          </p:cNvPr>
          <p:cNvSpPr txBox="1"/>
          <p:nvPr/>
        </p:nvSpPr>
        <p:spPr>
          <a:xfrm>
            <a:off x="4605840" y="235286"/>
            <a:ext cx="3771023" cy="1631216"/>
          </a:xfrm>
          <a:prstGeom prst="rect">
            <a:avLst/>
          </a:prstGeom>
          <a:solidFill>
            <a:srgbClr val="FFFF00"/>
          </a:solidFill>
        </p:spPr>
        <p:txBody>
          <a:bodyPr wrap="square" rtlCol="0">
            <a:spAutoFit/>
          </a:bodyPr>
          <a:lstStyle/>
          <a:p>
            <a:pPr algn="ctr"/>
            <a:r>
              <a:rPr lang="en-US" sz="2000" b="1">
                <a:solidFill>
                  <a:schemeClr val="bg1"/>
                </a:solidFill>
              </a:rPr>
              <a:t>Here is another example using ELA selections</a:t>
            </a:r>
          </a:p>
          <a:p>
            <a:pPr algn="ctr"/>
            <a:endParaRPr lang="en-US" sz="2000" b="1">
              <a:solidFill>
                <a:schemeClr val="bg1"/>
              </a:solidFill>
            </a:endParaRPr>
          </a:p>
          <a:p>
            <a:pPr algn="ctr"/>
            <a:r>
              <a:rPr lang="en-US" sz="2000" b="1">
                <a:solidFill>
                  <a:schemeClr val="bg1"/>
                </a:solidFill>
              </a:rPr>
              <a:t>Remember to hit OK after selecting</a:t>
            </a:r>
          </a:p>
        </p:txBody>
      </p:sp>
    </p:spTree>
    <p:extLst>
      <p:ext uri="{BB962C8B-B14F-4D97-AF65-F5344CB8AC3E}">
        <p14:creationId xmlns:p14="http://schemas.microsoft.com/office/powerpoint/2010/main" val="2256928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3DBBA7C1-3411-462A-9ADB-14098A6D0F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26" y="-799630"/>
            <a:ext cx="12384452" cy="7657630"/>
          </a:xfrm>
          <a:prstGeom prst="rect">
            <a:avLst/>
          </a:prstGeom>
        </p:spPr>
      </p:pic>
      <p:pic>
        <p:nvPicPr>
          <p:cNvPr id="4" name="Graphic 3" descr="Back with solid fill">
            <a:extLst>
              <a:ext uri="{FF2B5EF4-FFF2-40B4-BE49-F238E27FC236}">
                <a16:creationId xmlns:a16="http://schemas.microsoft.com/office/drawing/2014/main" id="{B8367F96-933F-41DD-AF5A-6553871E09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483691">
            <a:off x="2311011" y="5705562"/>
            <a:ext cx="3967673" cy="914400"/>
          </a:xfrm>
          <a:prstGeom prst="rect">
            <a:avLst/>
          </a:prstGeom>
        </p:spPr>
      </p:pic>
      <p:sp>
        <p:nvSpPr>
          <p:cNvPr id="5" name="TextBox 4">
            <a:extLst>
              <a:ext uri="{FF2B5EF4-FFF2-40B4-BE49-F238E27FC236}">
                <a16:creationId xmlns:a16="http://schemas.microsoft.com/office/drawing/2014/main" id="{55D8211B-45F8-43BD-A6AC-7174608E1B66}"/>
              </a:ext>
            </a:extLst>
          </p:cNvPr>
          <p:cNvSpPr txBox="1"/>
          <p:nvPr/>
        </p:nvSpPr>
        <p:spPr>
          <a:xfrm>
            <a:off x="5231347" y="5520006"/>
            <a:ext cx="6120380" cy="1015663"/>
          </a:xfrm>
          <a:prstGeom prst="rect">
            <a:avLst/>
          </a:prstGeom>
          <a:solidFill>
            <a:srgbClr val="FFFF00"/>
          </a:solidFill>
        </p:spPr>
        <p:txBody>
          <a:bodyPr wrap="square" rtlCol="0">
            <a:spAutoFit/>
          </a:bodyPr>
          <a:lstStyle/>
          <a:p>
            <a:pPr marL="342900" indent="-342900" algn="ctr">
              <a:buFont typeface="Arial" panose="020B0604020202020204" pitchFamily="34" charset="0"/>
              <a:buChar char="•"/>
            </a:pPr>
            <a:endParaRPr lang="en-US" sz="2000" b="1">
              <a:solidFill>
                <a:schemeClr val="bg1"/>
              </a:solidFill>
            </a:endParaRPr>
          </a:p>
          <a:p>
            <a:pPr algn="ctr"/>
            <a:r>
              <a:rPr lang="en-US" sz="2000" b="1">
                <a:solidFill>
                  <a:schemeClr val="bg1"/>
                </a:solidFill>
              </a:rPr>
              <a:t>Once you have selected all of your classes YOU MUST HIT THE POST BUTTON so it saves your requests!!!!!</a:t>
            </a:r>
          </a:p>
        </p:txBody>
      </p:sp>
      <p:sp>
        <p:nvSpPr>
          <p:cNvPr id="2" name="TextBox 1">
            <a:extLst>
              <a:ext uri="{FF2B5EF4-FFF2-40B4-BE49-F238E27FC236}">
                <a16:creationId xmlns:a16="http://schemas.microsoft.com/office/drawing/2014/main" id="{9C563450-0409-4A10-8705-6E3F6B9BBAD0}"/>
              </a:ext>
            </a:extLst>
          </p:cNvPr>
          <p:cNvSpPr txBox="1"/>
          <p:nvPr/>
        </p:nvSpPr>
        <p:spPr>
          <a:xfrm>
            <a:off x="924674" y="6287784"/>
            <a:ext cx="1654139" cy="523220"/>
          </a:xfrm>
          <a:prstGeom prst="rect">
            <a:avLst/>
          </a:prstGeom>
          <a:solidFill>
            <a:schemeClr val="tx1">
              <a:lumMod val="65000"/>
            </a:schemeClr>
          </a:solidFill>
          <a:ln w="41275">
            <a:solidFill>
              <a:schemeClr val="bg1"/>
            </a:solidFill>
          </a:ln>
        </p:spPr>
        <p:txBody>
          <a:bodyPr wrap="square" rtlCol="0">
            <a:spAutoFit/>
          </a:bodyPr>
          <a:lstStyle/>
          <a:p>
            <a:pPr algn="ctr"/>
            <a:r>
              <a:rPr lang="en-US" sz="2800" b="1"/>
              <a:t>POST</a:t>
            </a:r>
            <a:endParaRPr lang="en-US" sz="2800">
              <a:ln>
                <a:solidFill>
                  <a:schemeClr val="bg1"/>
                </a:solidFill>
              </a:ln>
            </a:endParaRPr>
          </a:p>
        </p:txBody>
      </p:sp>
    </p:spTree>
    <p:extLst>
      <p:ext uri="{BB962C8B-B14F-4D97-AF65-F5344CB8AC3E}">
        <p14:creationId xmlns:p14="http://schemas.microsoft.com/office/powerpoint/2010/main" val="275344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803835-6ED3-4F8A-B957-29C1CEAC7C56}"/>
              </a:ext>
            </a:extLst>
          </p:cNvPr>
          <p:cNvSpPr txBox="1"/>
          <p:nvPr/>
        </p:nvSpPr>
        <p:spPr>
          <a:xfrm>
            <a:off x="2366586" y="492583"/>
            <a:ext cx="7458825" cy="769441"/>
          </a:xfrm>
          <a:prstGeom prst="rect">
            <a:avLst/>
          </a:prstGeom>
          <a:noFill/>
        </p:spPr>
        <p:txBody>
          <a:bodyPr wrap="square">
            <a:spAutoFit/>
          </a:bodyPr>
          <a:lstStyle/>
          <a:p>
            <a:pPr algn="ctr" eaLnBrk="1" hangingPunct="1">
              <a:defRPr/>
            </a:pPr>
            <a:r>
              <a:rPr lang="en-US" sz="4400" b="1">
                <a:ln w="10541" cmpd="sng">
                  <a:solidFill>
                    <a:srgbClr val="6076B4">
                      <a:shade val="88000"/>
                      <a:satMod val="110000"/>
                    </a:srgbClr>
                  </a:solidFill>
                  <a:prstDash val="solid"/>
                </a:ln>
                <a:solidFill>
                  <a:srgbClr val="C00000"/>
                </a:solidFill>
              </a:rPr>
              <a:t>Do Your Research!</a:t>
            </a:r>
          </a:p>
        </p:txBody>
      </p:sp>
      <p:sp>
        <p:nvSpPr>
          <p:cNvPr id="8" name="TextBox 7">
            <a:extLst>
              <a:ext uri="{FF2B5EF4-FFF2-40B4-BE49-F238E27FC236}">
                <a16:creationId xmlns:a16="http://schemas.microsoft.com/office/drawing/2014/main" id="{FC751AE0-F56A-410D-AD9A-719D6F82653E}"/>
              </a:ext>
            </a:extLst>
          </p:cNvPr>
          <p:cNvSpPr txBox="1"/>
          <p:nvPr/>
        </p:nvSpPr>
        <p:spPr>
          <a:xfrm>
            <a:off x="861237" y="1967023"/>
            <a:ext cx="10345041" cy="4228850"/>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a:ln>
                  <a:noFill/>
                </a:ln>
                <a:solidFill>
                  <a:srgbClr val="002060"/>
                </a:solidFill>
                <a:effectLst/>
                <a:uLnTx/>
                <a:uFillTx/>
                <a:latin typeface="Palatino Linotype" panose="02040502050505030304" pitchFamily="18" charset="0"/>
              </a:rPr>
              <a:t>Take some time in the next couple of days to do some planning</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a:ln>
                  <a:noFill/>
                </a:ln>
                <a:solidFill>
                  <a:srgbClr val="002060"/>
                </a:solidFill>
                <a:effectLst/>
                <a:uLnTx/>
                <a:uFillTx/>
                <a:latin typeface="Palatino Linotype" panose="02040502050505030304" pitchFamily="18" charset="0"/>
              </a:rPr>
              <a:t>Make sure you keep your post graduation </a:t>
            </a:r>
            <a:r>
              <a:rPr lang="en-CA" altLang="en-US" sz="2400">
                <a:solidFill>
                  <a:srgbClr val="002060"/>
                </a:solidFill>
                <a:latin typeface="Palatino Linotype" panose="02040502050505030304" pitchFamily="18" charset="0"/>
              </a:rPr>
              <a:t>requirements and post secondary plans </a:t>
            </a:r>
            <a:r>
              <a:rPr kumimoji="0" lang="en-CA" altLang="en-US" sz="2400" b="0" i="0" u="none" strike="noStrike" kern="1200" cap="none" spc="0" normalizeH="0" baseline="0" noProof="0">
                <a:ln>
                  <a:noFill/>
                </a:ln>
                <a:solidFill>
                  <a:srgbClr val="002060"/>
                </a:solidFill>
                <a:effectLst/>
                <a:uLnTx/>
                <a:uFillTx/>
                <a:latin typeface="Palatino Linotype" panose="02040502050505030304" pitchFamily="18" charset="0"/>
              </a:rPr>
              <a:t>in mind when selecting your courses.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a:ln>
                  <a:noFill/>
                </a:ln>
                <a:solidFill>
                  <a:srgbClr val="002060"/>
                </a:solidFill>
                <a:effectLst/>
                <a:uLnTx/>
                <a:uFillTx/>
                <a:latin typeface="Palatino Linotype" panose="02040502050505030304" pitchFamily="18" charset="0"/>
              </a:rPr>
              <a:t>Take a look at the course description booklet. It provides a detailed description for each class we offer. (On the Miller Website)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a:ln>
                  <a:noFill/>
                </a:ln>
                <a:solidFill>
                  <a:srgbClr val="002060"/>
                </a:solidFill>
                <a:effectLst/>
                <a:uLnTx/>
                <a:uFillTx/>
                <a:latin typeface="Palatino Linotype" panose="02040502050505030304" pitchFamily="18" charset="0"/>
              </a:rPr>
              <a:t>Talk to your teachers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a:ln>
                  <a:noFill/>
                </a:ln>
                <a:solidFill>
                  <a:srgbClr val="002060"/>
                </a:solidFill>
                <a:effectLst/>
                <a:uLnTx/>
                <a:uFillTx/>
                <a:latin typeface="Palatino Linotype" panose="02040502050505030304" pitchFamily="18" charset="0"/>
              </a:rPr>
              <a:t>Please stop by student services if you have questions or email any one of </a:t>
            </a:r>
            <a:r>
              <a:rPr lang="en-CA" altLang="en-US" sz="2400">
                <a:solidFill>
                  <a:srgbClr val="002060"/>
                </a:solidFill>
                <a:latin typeface="Palatino Linotype" panose="02040502050505030304" pitchFamily="18" charset="0"/>
              </a:rPr>
              <a:t>us from the student services team.</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CA" altLang="en-US" sz="2400" b="1">
                <a:solidFill>
                  <a:srgbClr val="002060"/>
                </a:solidFill>
                <a:latin typeface="Palatino Linotype" panose="02040502050505030304" pitchFamily="18" charset="0"/>
              </a:rPr>
              <a:t>Registration closes March 7</a:t>
            </a:r>
            <a:r>
              <a:rPr lang="en-CA" altLang="en-US" sz="2400" b="1" baseline="30000">
                <a:solidFill>
                  <a:srgbClr val="002060"/>
                </a:solidFill>
                <a:latin typeface="Palatino Linotype" panose="02040502050505030304" pitchFamily="18" charset="0"/>
              </a:rPr>
              <a:t>th</a:t>
            </a:r>
            <a:r>
              <a:rPr lang="en-CA" altLang="en-US" sz="2400" b="1">
                <a:solidFill>
                  <a:srgbClr val="002060"/>
                </a:solidFill>
                <a:latin typeface="Palatino Linotype" panose="02040502050505030304" pitchFamily="18" charset="0"/>
              </a:rPr>
              <a:t>, 2025</a:t>
            </a:r>
            <a:endParaRPr kumimoji="0" lang="en-CA" altLang="en-US" sz="2400" b="0" i="0" u="none" strike="noStrike" kern="1200" cap="none" spc="0" normalizeH="0" baseline="0" noProof="0">
              <a:ln>
                <a:noFill/>
              </a:ln>
              <a:solidFill>
                <a:srgbClr val="002060"/>
              </a:solidFill>
              <a:effectLst/>
              <a:uLnTx/>
              <a:uFillTx/>
              <a:latin typeface="Palatino Linotype" panose="02040502050505030304" pitchFamily="18" charset="0"/>
            </a:endParaRPr>
          </a:p>
          <a:p>
            <a:pPr marR="0" lvl="0" algn="l" defTabSz="914400" rtl="0" eaLnBrk="0" fontAlgn="base" latinLnBrk="0" hangingPunct="0">
              <a:lnSpc>
                <a:spcPct val="100000"/>
              </a:lnSpc>
              <a:spcBef>
                <a:spcPct val="20000"/>
              </a:spcBef>
              <a:spcAft>
                <a:spcPct val="0"/>
              </a:spcAft>
              <a:buClrTx/>
              <a:buSzTx/>
              <a:tabLst/>
              <a:defRPr/>
            </a:pPr>
            <a:endParaRPr kumimoji="0" lang="en-CA" altLang="en-US" sz="2400" b="0" i="0" u="none" strike="noStrike" kern="1200" cap="none" spc="0" normalizeH="0" baseline="0" noProof="0">
              <a:ln>
                <a:noFill/>
              </a:ln>
              <a:solidFill>
                <a:srgbClr val="CC0000"/>
              </a:solidFill>
              <a:effectLst/>
              <a:uLnTx/>
              <a:uFillTx/>
              <a:latin typeface="Palatino Linotype" panose="02040502050505030304" pitchFamily="18" charset="0"/>
            </a:endParaRPr>
          </a:p>
        </p:txBody>
      </p:sp>
    </p:spTree>
    <p:extLst>
      <p:ext uri="{BB962C8B-B14F-4D97-AF65-F5344CB8AC3E}">
        <p14:creationId xmlns:p14="http://schemas.microsoft.com/office/powerpoint/2010/main" val="848569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C50ADC-34C9-46EF-B21C-F11398B238F9}"/>
              </a:ext>
            </a:extLst>
          </p:cNvPr>
          <p:cNvSpPr txBox="1"/>
          <p:nvPr/>
        </p:nvSpPr>
        <p:spPr>
          <a:xfrm>
            <a:off x="1652740" y="508388"/>
            <a:ext cx="8402320" cy="1077218"/>
          </a:xfrm>
          <a:prstGeom prst="rect">
            <a:avLst/>
          </a:prstGeom>
          <a:noFill/>
        </p:spPr>
        <p:txBody>
          <a:bodyPr wrap="square" rtlCol="0">
            <a:spAutoFit/>
          </a:bodyPr>
          <a:lstStyle/>
          <a:p>
            <a:pPr algn="ct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French Immersion Students Must Have 24 Credits</a:t>
            </a:r>
          </a:p>
        </p:txBody>
      </p:sp>
      <p:sp>
        <p:nvSpPr>
          <p:cNvPr id="6" name="TextBox 5">
            <a:extLst>
              <a:ext uri="{FF2B5EF4-FFF2-40B4-BE49-F238E27FC236}">
                <a16:creationId xmlns:a16="http://schemas.microsoft.com/office/drawing/2014/main" id="{F47D7C45-3FA3-401A-B5CC-5BD1D9B3D18F}"/>
              </a:ext>
            </a:extLst>
          </p:cNvPr>
          <p:cNvSpPr txBox="1"/>
          <p:nvPr/>
        </p:nvSpPr>
        <p:spPr>
          <a:xfrm>
            <a:off x="11304" y="1866467"/>
            <a:ext cx="12180695" cy="4708981"/>
          </a:xfrm>
          <a:prstGeom prst="rect">
            <a:avLst/>
          </a:prstGeom>
          <a:noFill/>
        </p:spPr>
        <p:txBody>
          <a:bodyPr wrap="square" lIns="91440" tIns="45720" rIns="91440" bIns="45720" anchor="t">
            <a:spAutoFit/>
          </a:bodyPr>
          <a:lstStyle/>
          <a:p>
            <a:pPr marL="0" indent="0">
              <a:buFont typeface="Wingdings 2" panose="05020102010507070707" pitchFamily="18" charset="2"/>
              <a:buNone/>
              <a:defRPr/>
            </a:pPr>
            <a:r>
              <a:rPr lang="en-US" sz="2000">
                <a:solidFill>
                  <a:srgbClr val="002060"/>
                </a:solidFill>
                <a:latin typeface="Palatino Linotype" panose="02040502050505030304" pitchFamily="18" charset="0"/>
              </a:rPr>
              <a:t>For Bilingual Mention, students must take a minimum 12 credits from French Immersion Subjects in grades 10-12.</a:t>
            </a:r>
          </a:p>
          <a:p>
            <a:pPr>
              <a:defRPr/>
            </a:pPr>
            <a:r>
              <a:rPr lang="en-US" sz="2000">
                <a:solidFill>
                  <a:srgbClr val="002060"/>
                </a:solidFill>
                <a:latin typeface="Palatino Linotype" panose="02040502050505030304" pitchFamily="18" charset="0"/>
              </a:rPr>
              <a:t> The following French Immersion courses  are offered at Miller High School:</a:t>
            </a:r>
          </a:p>
          <a:p>
            <a:pPr>
              <a:defRPr/>
            </a:pPr>
            <a:endParaRPr lang="en-US" sz="2000">
              <a:solidFill>
                <a:srgbClr val="002060"/>
              </a:solidFill>
              <a:latin typeface="Palatino Linotype" panose="02040502050505030304" pitchFamily="18" charset="0"/>
            </a:endParaRPr>
          </a:p>
          <a:p>
            <a:pPr>
              <a:spcBef>
                <a:spcPts val="0"/>
              </a:spcBef>
              <a:defRPr/>
            </a:pPr>
            <a:r>
              <a:rPr lang="en-US" sz="2000">
                <a:solidFill>
                  <a:srgbClr val="002060"/>
                </a:solidFill>
                <a:latin typeface="Palatino Linotype" panose="02040502050505030304" pitchFamily="18" charset="0"/>
              </a:rPr>
              <a:t>			Études catholiques 10, 20, 30				Mathématiques 20 Fondements</a:t>
            </a:r>
          </a:p>
          <a:p>
            <a:pPr>
              <a:spcBef>
                <a:spcPts val="0"/>
              </a:spcBef>
              <a:defRPr/>
            </a:pPr>
            <a:r>
              <a:rPr lang="en-US" sz="2000">
                <a:solidFill>
                  <a:srgbClr val="002060"/>
                </a:solidFill>
                <a:latin typeface="Palatino Linotype" panose="02040502050505030304" pitchFamily="18" charset="0"/>
              </a:rPr>
              <a:t>			Français 10, 20, 30							Mathématiques 20 Pré-calcul</a:t>
            </a:r>
          </a:p>
          <a:p>
            <a:pPr>
              <a:spcBef>
                <a:spcPts val="0"/>
              </a:spcBef>
              <a:defRPr/>
            </a:pPr>
            <a:r>
              <a:rPr lang="en-US" sz="2000">
                <a:solidFill>
                  <a:srgbClr val="002060"/>
                </a:solidFill>
                <a:latin typeface="Palatino Linotype" panose="02040502050505030304" pitchFamily="18" charset="0"/>
              </a:rPr>
              <a:t>			Sciences 10									Mathématiques 30 Fondements</a:t>
            </a:r>
          </a:p>
          <a:p>
            <a:pPr>
              <a:defRPr/>
            </a:pPr>
            <a:r>
              <a:rPr lang="en-US" sz="2000">
                <a:solidFill>
                  <a:srgbClr val="002060"/>
                </a:solidFill>
                <a:latin typeface="Palatino Linotype"/>
              </a:rPr>
              <a:t>			Sciences </a:t>
            </a:r>
            <a:r>
              <a:rPr lang="en-US" sz="2000" err="1">
                <a:solidFill>
                  <a:srgbClr val="002060"/>
                </a:solidFill>
                <a:latin typeface="Palatino Linotype"/>
              </a:rPr>
              <a:t>sociale</a:t>
            </a:r>
            <a:r>
              <a:rPr lang="en-US" sz="2000">
                <a:solidFill>
                  <a:srgbClr val="002060"/>
                </a:solidFill>
                <a:latin typeface="Palatino Linotype"/>
              </a:rPr>
              <a:t> (Histoire) 10				</a:t>
            </a:r>
            <a:r>
              <a:rPr lang="en-US" sz="2000" err="1">
                <a:solidFill>
                  <a:srgbClr val="002060"/>
                </a:solidFill>
                <a:latin typeface="Palatino Linotype"/>
              </a:rPr>
              <a:t>Mathématiques</a:t>
            </a:r>
            <a:r>
              <a:rPr lang="en-US" sz="2000">
                <a:solidFill>
                  <a:srgbClr val="002060"/>
                </a:solidFill>
                <a:latin typeface="Palatino Linotype"/>
              </a:rPr>
              <a:t> 30 Pré-</a:t>
            </a:r>
            <a:r>
              <a:rPr lang="en-US" sz="2000" err="1">
                <a:solidFill>
                  <a:srgbClr val="002060"/>
                </a:solidFill>
                <a:latin typeface="Palatino Linotype"/>
              </a:rPr>
              <a:t>calcul</a:t>
            </a:r>
            <a:endParaRPr lang="en-US" sz="2000">
              <a:solidFill>
                <a:srgbClr val="002060"/>
              </a:solidFill>
              <a:latin typeface="Palatino Linotype"/>
            </a:endParaRPr>
          </a:p>
          <a:p>
            <a:pPr>
              <a:defRPr/>
            </a:pPr>
            <a:r>
              <a:rPr lang="en-US" sz="2000">
                <a:solidFill>
                  <a:srgbClr val="002060"/>
                </a:solidFill>
                <a:latin typeface="Palatino Linotype"/>
              </a:rPr>
              <a:t>			Sciences </a:t>
            </a:r>
            <a:r>
              <a:rPr lang="en-US" sz="2000" err="1">
                <a:solidFill>
                  <a:srgbClr val="002060"/>
                </a:solidFill>
                <a:latin typeface="Palatino Linotype"/>
              </a:rPr>
              <a:t>sociale</a:t>
            </a:r>
            <a:r>
              <a:rPr lang="en-US" sz="2000">
                <a:solidFill>
                  <a:srgbClr val="002060"/>
                </a:solidFill>
                <a:latin typeface="Palatino Linotype"/>
              </a:rPr>
              <a:t> (Histoire) 20				Sciences </a:t>
            </a:r>
            <a:r>
              <a:rPr lang="en-US" sz="2000" err="1">
                <a:solidFill>
                  <a:srgbClr val="002060"/>
                </a:solidFill>
                <a:latin typeface="Palatino Linotype"/>
              </a:rPr>
              <a:t>sociales</a:t>
            </a:r>
            <a:r>
              <a:rPr lang="en-US" sz="2000">
                <a:solidFill>
                  <a:srgbClr val="002060"/>
                </a:solidFill>
                <a:latin typeface="Palatino Linotype"/>
              </a:rPr>
              <a:t> 30</a:t>
            </a:r>
          </a:p>
          <a:p>
            <a:pPr>
              <a:spcBef>
                <a:spcPts val="0"/>
              </a:spcBef>
              <a:defRPr/>
            </a:pPr>
            <a:r>
              <a:rPr lang="en-US" sz="2000">
                <a:solidFill>
                  <a:srgbClr val="002060"/>
                </a:solidFill>
                <a:latin typeface="Palatino Linotype" panose="02040502050505030304" pitchFamily="18" charset="0"/>
              </a:rPr>
              <a:t>			Mathématiques 10 Fondements/Pré-calcul     </a:t>
            </a:r>
            <a:r>
              <a:rPr lang="en-US" sz="2000" err="1">
                <a:solidFill>
                  <a:srgbClr val="002060"/>
                </a:solidFill>
                <a:latin typeface="Palatino Linotype" panose="02040502050505030304" pitchFamily="18" charset="0"/>
              </a:rPr>
              <a:t>Litteratie</a:t>
            </a:r>
            <a:r>
              <a:rPr lang="en-US" sz="2000">
                <a:solidFill>
                  <a:srgbClr val="002060"/>
                </a:solidFill>
                <a:latin typeface="Palatino Linotype" panose="02040502050505030304" pitchFamily="18" charset="0"/>
              </a:rPr>
              <a:t> </a:t>
            </a:r>
            <a:r>
              <a:rPr lang="en-US" sz="2000" err="1">
                <a:solidFill>
                  <a:srgbClr val="002060"/>
                </a:solidFill>
                <a:latin typeface="Palatino Linotype" panose="02040502050505030304" pitchFamily="18" charset="0"/>
              </a:rPr>
              <a:t>financiere</a:t>
            </a:r>
            <a:r>
              <a:rPr lang="en-US" sz="2000">
                <a:solidFill>
                  <a:srgbClr val="002060"/>
                </a:solidFill>
                <a:latin typeface="Palatino Linotype" panose="02040502050505030304" pitchFamily="18" charset="0"/>
              </a:rPr>
              <a:t> 10</a:t>
            </a:r>
          </a:p>
          <a:p>
            <a:pPr>
              <a:spcBef>
                <a:spcPts val="0"/>
              </a:spcBef>
              <a:defRPr/>
            </a:pPr>
            <a:r>
              <a:rPr lang="en-US" sz="2000">
                <a:solidFill>
                  <a:srgbClr val="002060"/>
                </a:solidFill>
                <a:latin typeface="Palatino Linotype" panose="02040502050505030304" pitchFamily="18" charset="0"/>
              </a:rPr>
              <a:t>		</a:t>
            </a:r>
          </a:p>
          <a:p>
            <a:pPr>
              <a:defRPr/>
            </a:pPr>
            <a:r>
              <a:rPr lang="en-US" sz="2000">
                <a:solidFill>
                  <a:srgbClr val="002060"/>
                </a:solidFill>
                <a:latin typeface="Palatino Linotype" panose="02040502050505030304" pitchFamily="18" charset="0"/>
              </a:rPr>
              <a:t>Three compulsory English Language Arts credits are required for Graduation. </a:t>
            </a:r>
          </a:p>
          <a:p>
            <a:pPr marL="0" indent="0">
              <a:spcBef>
                <a:spcPts val="0"/>
              </a:spcBef>
              <a:buFont typeface="Wingdings 2" panose="05020102010507070707" pitchFamily="18" charset="2"/>
              <a:buNone/>
              <a:defRPr/>
            </a:pPr>
            <a:r>
              <a:rPr lang="en-US" sz="2000">
                <a:solidFill>
                  <a:srgbClr val="002060"/>
                </a:solidFill>
                <a:latin typeface="Palatino Linotype"/>
              </a:rPr>
              <a:t>			ELA 10</a:t>
            </a:r>
            <a:endParaRPr lang="en-US" sz="2000">
              <a:solidFill>
                <a:srgbClr val="002060"/>
              </a:solidFill>
              <a:latin typeface="Palatino Linotype" panose="02040502050505030304" pitchFamily="18" charset="0"/>
            </a:endParaRPr>
          </a:p>
          <a:p>
            <a:pPr marL="0" indent="0">
              <a:spcBef>
                <a:spcPts val="0"/>
              </a:spcBef>
              <a:buFont typeface="Wingdings 2" panose="05020102010507070707" pitchFamily="18" charset="2"/>
              <a:buNone/>
              <a:defRPr/>
            </a:pPr>
            <a:r>
              <a:rPr lang="en-US" sz="2000">
                <a:solidFill>
                  <a:srgbClr val="002060"/>
                </a:solidFill>
                <a:latin typeface="Palatino Linotype" panose="02040502050505030304" pitchFamily="18" charset="0"/>
              </a:rPr>
              <a:t>			ELA 20</a:t>
            </a:r>
          </a:p>
          <a:p>
            <a:pPr marL="0" indent="0">
              <a:spcBef>
                <a:spcPts val="0"/>
              </a:spcBef>
              <a:buFont typeface="Wingdings 2" panose="05020102010507070707" pitchFamily="18" charset="2"/>
              <a:buNone/>
              <a:defRPr/>
            </a:pPr>
            <a:r>
              <a:rPr lang="en-US" sz="2000">
                <a:solidFill>
                  <a:srgbClr val="002060"/>
                </a:solidFill>
                <a:latin typeface="Palatino Linotype" panose="02040502050505030304" pitchFamily="18" charset="0"/>
              </a:rPr>
              <a:t>			ELAA30 and/or ELAB30 </a:t>
            </a:r>
          </a:p>
        </p:txBody>
      </p:sp>
    </p:spTree>
    <p:extLst>
      <p:ext uri="{BB962C8B-B14F-4D97-AF65-F5344CB8AC3E}">
        <p14:creationId xmlns:p14="http://schemas.microsoft.com/office/powerpoint/2010/main" val="1399826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702A8FF8-ACAA-4CE5-81A0-1150719D83D5}"/>
              </a:ext>
            </a:extLst>
          </p:cNvPr>
          <p:cNvSpPr txBox="1">
            <a:spLocks/>
          </p:cNvSpPr>
          <p:nvPr/>
        </p:nvSpPr>
        <p:spPr bwMode="auto">
          <a:xfrm>
            <a:off x="1293541" y="2007220"/>
            <a:ext cx="962164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j-lt"/>
                <a:ea typeface="+mn-ea"/>
                <a:cs typeface="+mn-cs"/>
              </a:defRPr>
            </a:lvl1pPr>
            <a:lvl2pPr marL="457200" indent="0" algn="ctr" rtl="0" eaLnBrk="0" fontAlgn="base" hangingPunct="0">
              <a:spcBef>
                <a:spcPct val="20000"/>
              </a:spcBef>
              <a:spcAft>
                <a:spcPct val="0"/>
              </a:spcAft>
              <a:buFont typeface="Courier New" panose="02070309020205020404" pitchFamily="49" charset="0"/>
              <a:buNone/>
              <a:defRPr sz="1600" kern="1200">
                <a:solidFill>
                  <a:schemeClr val="tx1">
                    <a:tint val="75000"/>
                  </a:schemeClr>
                </a:solidFill>
                <a:latin typeface="+mj-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j-lt"/>
                <a:ea typeface="+mn-ea"/>
                <a:cs typeface="+mn-cs"/>
              </a:defRPr>
            </a:lvl3pPr>
            <a:lvl4pPr marL="1371600" indent="0" algn="ctr" rtl="0" eaLnBrk="0" fontAlgn="base" hangingPunct="0">
              <a:spcBef>
                <a:spcPct val="20000"/>
              </a:spcBef>
              <a:spcAft>
                <a:spcPct val="0"/>
              </a:spcAft>
              <a:buFont typeface="Courier New" panose="02070309020205020404" pitchFamily="49" charset="0"/>
              <a:buNone/>
              <a:defRPr sz="1600" kern="1200">
                <a:solidFill>
                  <a:schemeClr val="tx1">
                    <a:tint val="75000"/>
                  </a:schemeClr>
                </a:solidFill>
                <a:latin typeface="+mj-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CA" sz="2100" b="0" i="0" u="none" strike="noStrike" kern="1200" cap="none" spc="0" normalizeH="0" baseline="0" noProof="0">
                <a:ln>
                  <a:noFill/>
                </a:ln>
                <a:solidFill>
                  <a:srgbClr val="002060"/>
                </a:solidFill>
                <a:effectLst/>
                <a:uLnTx/>
                <a:uFillTx/>
                <a:latin typeface="Palatino Linotype"/>
                <a:ea typeface="+mn-ea"/>
                <a:cs typeface="+mn-cs"/>
              </a:rPr>
              <a:t>We are projected to have over 1300 students next year! This means that classes will be full. </a:t>
            </a:r>
            <a:r>
              <a:rPr kumimoji="0" lang="en-CA" sz="2400" b="1" i="0" u="heavy" strike="noStrike" kern="1200" cap="none" spc="0" normalizeH="0" baseline="0" noProof="0">
                <a:ln>
                  <a:noFill/>
                </a:ln>
                <a:solidFill>
                  <a:srgbClr val="002060"/>
                </a:solidFill>
                <a:effectLst/>
                <a:uLnTx/>
                <a:uFillTx/>
                <a:latin typeface="Palatino Linotype"/>
                <a:ea typeface="+mn-ea"/>
                <a:cs typeface="+mn-cs"/>
              </a:rPr>
              <a:t>Choose classes carefully!  We create classes based on what is chosen during subject selection.</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CA" sz="1200" b="0" i="0" u="none" strike="noStrike" kern="1200" cap="none" spc="0" normalizeH="0" baseline="0" noProof="0">
              <a:ln>
                <a:noFill/>
              </a:ln>
              <a:solidFill>
                <a:sysClr val="window" lastClr="FFFFFF">
                  <a:tint val="75000"/>
                </a:sysClr>
              </a:solidFill>
              <a:effectLst/>
              <a:uLnTx/>
              <a:uFillTx/>
              <a:latin typeface="Century Gothic"/>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endParaRPr kumimoji="0" lang="en-CA" sz="1800" b="0" i="0" u="none" strike="noStrike" kern="1200" cap="none" spc="0" normalizeH="0" baseline="0" noProof="0">
              <a:ln>
                <a:noFill/>
              </a:ln>
              <a:solidFill>
                <a:sysClr val="window" lastClr="FFFFFF">
                  <a:tint val="75000"/>
                </a:sysClr>
              </a:solidFill>
              <a:effectLst/>
              <a:uLnTx/>
              <a:uFillTx/>
              <a:latin typeface="Century Gothic"/>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CA" sz="2100" b="0" i="0" u="none" strike="noStrike" kern="1200" cap="none" spc="0" normalizeH="0" baseline="0" noProof="0">
              <a:ln>
                <a:noFill/>
              </a:ln>
              <a:solidFill>
                <a:sysClr val="window" lastClr="FFFFFF">
                  <a:tint val="75000"/>
                </a:sysClr>
              </a:solidFill>
              <a:effectLst/>
              <a:uLnTx/>
              <a:uFillTx/>
              <a:latin typeface="Century Gothic"/>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endParaRPr kumimoji="0" lang="en-US" sz="2100" b="0" i="0" u="none" strike="noStrike" kern="1200" cap="none" spc="0" normalizeH="0" baseline="0" noProof="0">
              <a:ln>
                <a:noFill/>
              </a:ln>
              <a:solidFill>
                <a:sysClr val="window" lastClr="FFFFFF">
                  <a:tint val="75000"/>
                </a:sysClr>
              </a:solidFill>
              <a:effectLst/>
              <a:uLnTx/>
              <a:uFillTx/>
              <a:latin typeface="Century Gothic"/>
              <a:ea typeface="+mn-ea"/>
              <a:cs typeface="+mn-cs"/>
            </a:endParaRPr>
          </a:p>
        </p:txBody>
      </p:sp>
      <p:sp>
        <p:nvSpPr>
          <p:cNvPr id="5" name="Subtitle 2">
            <a:extLst>
              <a:ext uri="{FF2B5EF4-FFF2-40B4-BE49-F238E27FC236}">
                <a16:creationId xmlns:a16="http://schemas.microsoft.com/office/drawing/2014/main" id="{8CA6F34D-F1D5-4BAA-BC25-1000A38FE7D8}"/>
              </a:ext>
            </a:extLst>
          </p:cNvPr>
          <p:cNvSpPr txBox="1">
            <a:spLocks/>
          </p:cNvSpPr>
          <p:nvPr/>
        </p:nvSpPr>
        <p:spPr bwMode="auto">
          <a:xfrm>
            <a:off x="1293541" y="3429000"/>
            <a:ext cx="960491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j-lt"/>
                <a:ea typeface="+mn-ea"/>
                <a:cs typeface="+mn-cs"/>
              </a:defRPr>
            </a:lvl1pPr>
            <a:lvl2pPr marL="457200" indent="0" algn="ctr" rtl="0" eaLnBrk="0" fontAlgn="base" hangingPunct="0">
              <a:spcBef>
                <a:spcPct val="20000"/>
              </a:spcBef>
              <a:spcAft>
                <a:spcPct val="0"/>
              </a:spcAft>
              <a:buFont typeface="Courier New" panose="02070309020205020404" pitchFamily="49" charset="0"/>
              <a:buNone/>
              <a:defRPr sz="1600" kern="1200">
                <a:solidFill>
                  <a:schemeClr val="tx1">
                    <a:tint val="75000"/>
                  </a:schemeClr>
                </a:solidFill>
                <a:latin typeface="+mj-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j-lt"/>
                <a:ea typeface="+mn-ea"/>
                <a:cs typeface="+mn-cs"/>
              </a:defRPr>
            </a:lvl3pPr>
            <a:lvl4pPr marL="1371600" indent="0" algn="ctr" rtl="0" eaLnBrk="0" fontAlgn="base" hangingPunct="0">
              <a:spcBef>
                <a:spcPct val="20000"/>
              </a:spcBef>
              <a:spcAft>
                <a:spcPct val="0"/>
              </a:spcAft>
              <a:buFont typeface="Courier New" panose="02070309020205020404" pitchFamily="49" charset="0"/>
              <a:buNone/>
              <a:defRPr sz="1600" kern="1200">
                <a:solidFill>
                  <a:schemeClr val="tx1">
                    <a:tint val="75000"/>
                  </a:schemeClr>
                </a:solidFill>
                <a:latin typeface="+mj-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l" defTabSz="914400">
              <a:defRPr/>
            </a:pPr>
            <a:r>
              <a:rPr lang="en-CA" sz="2100" b="1">
                <a:solidFill>
                  <a:srgbClr val="C00000"/>
                </a:solidFill>
                <a:latin typeface="Palatino Linotype"/>
              </a:rPr>
              <a:t>Reasons for class changes…</a:t>
            </a:r>
          </a:p>
          <a:p>
            <a:pPr marL="342900" indent="-342900" algn="l" defTabSz="914400">
              <a:buFont typeface="Wingdings" panose="05000000000000000000" pitchFamily="2" charset="2"/>
              <a:buChar char="ü"/>
              <a:defRPr/>
            </a:pPr>
            <a:r>
              <a:rPr lang="en-CA" sz="2100">
                <a:solidFill>
                  <a:srgbClr val="002060"/>
                </a:solidFill>
                <a:latin typeface="Palatino Linotype"/>
              </a:rPr>
              <a:t>pre-requisite issue</a:t>
            </a:r>
          </a:p>
          <a:p>
            <a:pPr marL="342900" indent="-342900" algn="l" defTabSz="914400">
              <a:buFont typeface="Wingdings" panose="05000000000000000000" pitchFamily="2" charset="2"/>
              <a:buChar char="ü"/>
              <a:defRPr/>
            </a:pPr>
            <a:r>
              <a:rPr lang="en-CA" sz="2100">
                <a:solidFill>
                  <a:srgbClr val="002060"/>
                </a:solidFill>
                <a:latin typeface="Palatino Linotype"/>
              </a:rPr>
              <a:t>to meet grad requirement/post-secondary requirement</a:t>
            </a:r>
          </a:p>
          <a:p>
            <a:pPr marL="342900" indent="-342900" algn="l" defTabSz="914400">
              <a:buFont typeface="Wingdings" panose="05000000000000000000" pitchFamily="2" charset="2"/>
              <a:buChar char="ü"/>
              <a:defRPr/>
            </a:pPr>
            <a:endParaRPr lang="en-CA" sz="2100">
              <a:solidFill>
                <a:srgbClr val="002060"/>
              </a:solidFill>
              <a:latin typeface="Palatino Linotype"/>
            </a:endParaRPr>
          </a:p>
          <a:p>
            <a:pPr marL="342900" indent="-342900" algn="l" defTabSz="914400">
              <a:buFont typeface="Wingdings" panose="05000000000000000000" pitchFamily="2" charset="2"/>
              <a:buChar char="ü"/>
              <a:defRPr/>
            </a:pPr>
            <a:endParaRPr lang="en-CA" sz="2100">
              <a:solidFill>
                <a:srgbClr val="002060"/>
              </a:solidFill>
              <a:latin typeface="Palatino Linotype"/>
            </a:endParaRPr>
          </a:p>
          <a:p>
            <a:pPr algn="l" defTabSz="914400">
              <a:defRPr/>
            </a:pPr>
            <a:r>
              <a:rPr lang="en-CA" sz="2100" b="1">
                <a:solidFill>
                  <a:srgbClr val="002060"/>
                </a:solidFill>
                <a:latin typeface="Palatino Linotype"/>
              </a:rPr>
              <a:t>Keep in mind that these changes can only be made if there is room in a class.  It’s your responsibility to keep track of your credits and know the pre-requisites for the classes you select.  If you aren’t sure/need help, ask!</a:t>
            </a:r>
          </a:p>
          <a:p>
            <a:pPr algn="l" defTabSz="914400">
              <a:defRPr/>
            </a:pPr>
            <a:endParaRPr lang="en-CA" sz="1200">
              <a:solidFill>
                <a:prstClr val="white">
                  <a:tint val="75000"/>
                </a:prstClr>
              </a:solidFill>
              <a:latin typeface="Palatino Linotype"/>
            </a:endParaRPr>
          </a:p>
          <a:p>
            <a:pPr marL="342900" indent="-342900" algn="l" defTabSz="914400">
              <a:buFont typeface="Wingdings" panose="05000000000000000000" pitchFamily="2" charset="2"/>
              <a:buChar char="ü"/>
              <a:defRPr/>
            </a:pPr>
            <a:endParaRPr lang="en-CA" sz="2100">
              <a:solidFill>
                <a:prstClr val="white">
                  <a:tint val="75000"/>
                </a:prstClr>
              </a:solidFill>
              <a:latin typeface="Century Gothic"/>
            </a:endParaRPr>
          </a:p>
          <a:p>
            <a:pPr algn="l" defTabSz="914400">
              <a:defRPr/>
            </a:pPr>
            <a:endParaRPr lang="en-CA" sz="2100">
              <a:solidFill>
                <a:prstClr val="white">
                  <a:tint val="75000"/>
                </a:prstClr>
              </a:solidFill>
              <a:latin typeface="Century Gothic"/>
            </a:endParaRPr>
          </a:p>
          <a:p>
            <a:pPr marL="342900" indent="-342900" algn="l" defTabSz="914400">
              <a:buFont typeface="Wingdings" panose="05000000000000000000" pitchFamily="2" charset="2"/>
              <a:buChar char="ü"/>
              <a:defRPr/>
            </a:pPr>
            <a:endParaRPr lang="en-US" sz="2100">
              <a:solidFill>
                <a:prstClr val="white">
                  <a:tint val="75000"/>
                </a:prstClr>
              </a:solidFill>
              <a:latin typeface="Century Gothic"/>
            </a:endParaRPr>
          </a:p>
        </p:txBody>
      </p:sp>
      <p:sp>
        <p:nvSpPr>
          <p:cNvPr id="7" name="TextBox 6">
            <a:extLst>
              <a:ext uri="{FF2B5EF4-FFF2-40B4-BE49-F238E27FC236}">
                <a16:creationId xmlns:a16="http://schemas.microsoft.com/office/drawing/2014/main" id="{51774D3A-2EEF-47BC-8990-535F328CBF2C}"/>
              </a:ext>
            </a:extLst>
          </p:cNvPr>
          <p:cNvSpPr txBox="1"/>
          <p:nvPr/>
        </p:nvSpPr>
        <p:spPr>
          <a:xfrm>
            <a:off x="2366586" y="492583"/>
            <a:ext cx="7458825" cy="769441"/>
          </a:xfrm>
          <a:prstGeom prst="rect">
            <a:avLst/>
          </a:prstGeom>
          <a:noFill/>
        </p:spPr>
        <p:txBody>
          <a:bodyPr wrap="square">
            <a:spAutoFit/>
          </a:bodyPr>
          <a:lstStyle/>
          <a:p>
            <a:pPr algn="ctr" eaLnBrk="1" hangingPunct="1">
              <a:defRPr/>
            </a:pPr>
            <a:r>
              <a:rPr lang="en-US" sz="4400" b="1">
                <a:ln w="10541" cmpd="sng">
                  <a:solidFill>
                    <a:srgbClr val="6076B4">
                      <a:shade val="88000"/>
                      <a:satMod val="110000"/>
                    </a:srgbClr>
                  </a:solidFill>
                  <a:prstDash val="solid"/>
                </a:ln>
                <a:solidFill>
                  <a:srgbClr val="C00000"/>
                </a:solidFill>
              </a:rPr>
              <a:t>Remember….</a:t>
            </a:r>
          </a:p>
        </p:txBody>
      </p:sp>
    </p:spTree>
    <p:extLst>
      <p:ext uri="{BB962C8B-B14F-4D97-AF65-F5344CB8AC3E}">
        <p14:creationId xmlns:p14="http://schemas.microsoft.com/office/powerpoint/2010/main" val="1062945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9040FCA9-8E29-4847-B0E1-9EAF49358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557" y="337535"/>
            <a:ext cx="6945713" cy="652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128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EF3D9E1-CBC1-4AAE-AD5A-2BCF4A378C7A}"/>
              </a:ext>
            </a:extLst>
          </p:cNvPr>
          <p:cNvSpPr/>
          <p:nvPr/>
        </p:nvSpPr>
        <p:spPr>
          <a:xfrm>
            <a:off x="6248614" y="3429000"/>
            <a:ext cx="2836126" cy="3429000"/>
          </a:xfrm>
          <a:prstGeom prst="roundRect">
            <a:avLst>
              <a:gd name="adj" fmla="val 10000"/>
            </a:avLst>
          </a:prstGeom>
          <a:solidFill>
            <a:srgbClr val="CC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sz="1800">
              <a:latin typeface="Palatino Linotype" panose="02040502050505030304" pitchFamily="18" charset="0"/>
            </a:endParaRPr>
          </a:p>
        </p:txBody>
      </p:sp>
      <p:sp>
        <p:nvSpPr>
          <p:cNvPr id="7" name="Rectangle: Rounded Corners 6">
            <a:extLst>
              <a:ext uri="{FF2B5EF4-FFF2-40B4-BE49-F238E27FC236}">
                <a16:creationId xmlns:a16="http://schemas.microsoft.com/office/drawing/2014/main" id="{ADCC6552-606B-4FAF-B255-B6912DA84274}"/>
              </a:ext>
            </a:extLst>
          </p:cNvPr>
          <p:cNvSpPr/>
          <p:nvPr/>
        </p:nvSpPr>
        <p:spPr>
          <a:xfrm>
            <a:off x="59011" y="3378811"/>
            <a:ext cx="2836126" cy="3429000"/>
          </a:xfrm>
          <a:prstGeom prst="roundRect">
            <a:avLst>
              <a:gd name="adj" fmla="val 10000"/>
            </a:avLst>
          </a:prstGeom>
          <a:solidFill>
            <a:srgbClr val="CC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ectangle: Rounded Corners 7">
            <a:extLst>
              <a:ext uri="{FF2B5EF4-FFF2-40B4-BE49-F238E27FC236}">
                <a16:creationId xmlns:a16="http://schemas.microsoft.com/office/drawing/2014/main" id="{88693061-4789-455D-8F8A-25FE49198BD9}"/>
              </a:ext>
            </a:extLst>
          </p:cNvPr>
          <p:cNvSpPr/>
          <p:nvPr/>
        </p:nvSpPr>
        <p:spPr>
          <a:xfrm>
            <a:off x="3153936" y="3428998"/>
            <a:ext cx="2836126" cy="3428999"/>
          </a:xfrm>
          <a:prstGeom prst="roundRect">
            <a:avLst>
              <a:gd name="adj" fmla="val 10000"/>
            </a:avLst>
          </a:prstGeom>
          <a:solidFill>
            <a:srgbClr val="CC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ectangle: Rounded Corners 8">
            <a:extLst>
              <a:ext uri="{FF2B5EF4-FFF2-40B4-BE49-F238E27FC236}">
                <a16:creationId xmlns:a16="http://schemas.microsoft.com/office/drawing/2014/main" id="{6FCA8755-E755-4C26-8A66-1A71AC2A722C}"/>
              </a:ext>
            </a:extLst>
          </p:cNvPr>
          <p:cNvSpPr/>
          <p:nvPr/>
        </p:nvSpPr>
        <p:spPr>
          <a:xfrm>
            <a:off x="9296615" y="3429000"/>
            <a:ext cx="2836126" cy="3429000"/>
          </a:xfrm>
          <a:prstGeom prst="roundRect">
            <a:avLst>
              <a:gd name="adj" fmla="val 10000"/>
            </a:avLst>
          </a:prstGeom>
          <a:solidFill>
            <a:srgbClr val="CC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6147" name="Picture 3">
            <a:extLst>
              <a:ext uri="{FF2B5EF4-FFF2-40B4-BE49-F238E27FC236}">
                <a16:creationId xmlns:a16="http://schemas.microsoft.com/office/drawing/2014/main" id="{4B99AC29-75F2-420F-836F-F6057F9A4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106" y="3317484"/>
            <a:ext cx="3147894" cy="297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528022D4-54E9-4B2A-A28E-E4333BE3D86A}"/>
              </a:ext>
            </a:extLst>
          </p:cNvPr>
          <p:cNvSpPr txBox="1"/>
          <p:nvPr/>
        </p:nvSpPr>
        <p:spPr>
          <a:xfrm>
            <a:off x="3107012" y="6415401"/>
            <a:ext cx="3596487" cy="400110"/>
          </a:xfrm>
          <a:prstGeom prst="rect">
            <a:avLst/>
          </a:prstGeom>
          <a:noFill/>
        </p:spPr>
        <p:txBody>
          <a:bodyPr wrap="square" rtlCol="0">
            <a:spAutoFit/>
          </a:bodyPr>
          <a:lstStyle/>
          <a:p>
            <a:r>
              <a:rPr lang="en-US" sz="2000">
                <a:latin typeface="Palatino Linotype" panose="02040502050505030304" pitchFamily="18" charset="0"/>
              </a:rPr>
              <a:t>B.Barnes-Wilcox@rcsd.ca</a:t>
            </a:r>
          </a:p>
        </p:txBody>
      </p:sp>
      <p:sp>
        <p:nvSpPr>
          <p:cNvPr id="14" name="TextBox 13">
            <a:extLst>
              <a:ext uri="{FF2B5EF4-FFF2-40B4-BE49-F238E27FC236}">
                <a16:creationId xmlns:a16="http://schemas.microsoft.com/office/drawing/2014/main" id="{B5222323-B789-44D4-AD01-6027E103E9DE}"/>
              </a:ext>
            </a:extLst>
          </p:cNvPr>
          <p:cNvSpPr txBox="1"/>
          <p:nvPr/>
        </p:nvSpPr>
        <p:spPr>
          <a:xfrm>
            <a:off x="370532" y="6395046"/>
            <a:ext cx="2783157" cy="400110"/>
          </a:xfrm>
          <a:prstGeom prst="rect">
            <a:avLst/>
          </a:prstGeom>
          <a:noFill/>
        </p:spPr>
        <p:txBody>
          <a:bodyPr wrap="square" rtlCol="0">
            <a:spAutoFit/>
          </a:bodyPr>
          <a:lstStyle/>
          <a:p>
            <a:r>
              <a:rPr lang="en-US" sz="2000">
                <a:latin typeface="Palatino Linotype" panose="02040502050505030304" pitchFamily="18" charset="0"/>
              </a:rPr>
              <a:t>J.Baragar@rcsd.ca</a:t>
            </a:r>
          </a:p>
        </p:txBody>
      </p:sp>
      <p:pic>
        <p:nvPicPr>
          <p:cNvPr id="6148" name="60F348CC-64BC-4D38-A4C5-88B5F1DC7C6A">
            <a:extLst>
              <a:ext uri="{FF2B5EF4-FFF2-40B4-BE49-F238E27FC236}">
                <a16:creationId xmlns:a16="http://schemas.microsoft.com/office/drawing/2014/main" id="{A0E9F91F-B688-43DE-8982-31D34BDAA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95" y="3456987"/>
            <a:ext cx="2783157" cy="295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0E3D8FEC-507C-4C1E-8C5C-2F42C5AE7349}"/>
              </a:ext>
            </a:extLst>
          </p:cNvPr>
          <p:cNvSpPr txBox="1"/>
          <p:nvPr/>
        </p:nvSpPr>
        <p:spPr>
          <a:xfrm>
            <a:off x="9752171" y="6415401"/>
            <a:ext cx="2224239" cy="400110"/>
          </a:xfrm>
          <a:prstGeom prst="rect">
            <a:avLst/>
          </a:prstGeom>
          <a:noFill/>
        </p:spPr>
        <p:txBody>
          <a:bodyPr wrap="square" rtlCol="0">
            <a:spAutoFit/>
          </a:bodyPr>
          <a:lstStyle/>
          <a:p>
            <a:r>
              <a:rPr lang="en-US" sz="2000">
                <a:latin typeface="Palatino Linotype" panose="02040502050505030304" pitchFamily="18" charset="0"/>
              </a:rPr>
              <a:t>N.Burke@rcsd.ca</a:t>
            </a:r>
          </a:p>
        </p:txBody>
      </p:sp>
      <p:sp>
        <p:nvSpPr>
          <p:cNvPr id="18" name="TextBox 17">
            <a:extLst>
              <a:ext uri="{FF2B5EF4-FFF2-40B4-BE49-F238E27FC236}">
                <a16:creationId xmlns:a16="http://schemas.microsoft.com/office/drawing/2014/main" id="{2A4AF5C7-A387-4E32-B3A3-3CE5AD692DE6}"/>
              </a:ext>
            </a:extLst>
          </p:cNvPr>
          <p:cNvSpPr txBox="1"/>
          <p:nvPr/>
        </p:nvSpPr>
        <p:spPr>
          <a:xfrm>
            <a:off x="2366586" y="492583"/>
            <a:ext cx="7458825" cy="769441"/>
          </a:xfrm>
          <a:prstGeom prst="rect">
            <a:avLst/>
          </a:prstGeom>
          <a:noFill/>
        </p:spPr>
        <p:txBody>
          <a:bodyPr wrap="square">
            <a:spAutoFit/>
          </a:bodyPr>
          <a:lstStyle/>
          <a:p>
            <a:pPr algn="ctr" eaLnBrk="1" hangingPunct="1">
              <a:defRPr/>
            </a:pPr>
            <a:r>
              <a:rPr lang="en-US" sz="4400" b="1">
                <a:ln w="10541" cmpd="sng">
                  <a:solidFill>
                    <a:srgbClr val="6076B4">
                      <a:shade val="88000"/>
                      <a:satMod val="110000"/>
                    </a:srgbClr>
                  </a:solidFill>
                  <a:prstDash val="solid"/>
                </a:ln>
                <a:solidFill>
                  <a:srgbClr val="C00000"/>
                </a:solidFill>
              </a:rPr>
              <a:t>Thank You!</a:t>
            </a:r>
          </a:p>
        </p:txBody>
      </p:sp>
      <p:sp>
        <p:nvSpPr>
          <p:cNvPr id="20" name="TextBox 19">
            <a:extLst>
              <a:ext uri="{FF2B5EF4-FFF2-40B4-BE49-F238E27FC236}">
                <a16:creationId xmlns:a16="http://schemas.microsoft.com/office/drawing/2014/main" id="{E2DC1FE0-A264-4C71-BD7D-2D374A57A1D9}"/>
              </a:ext>
            </a:extLst>
          </p:cNvPr>
          <p:cNvSpPr txBox="1"/>
          <p:nvPr/>
        </p:nvSpPr>
        <p:spPr>
          <a:xfrm>
            <a:off x="745487" y="2222399"/>
            <a:ext cx="11006253" cy="461665"/>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2400" b="0" i="0" u="none" strike="noStrike" kern="1200" cap="none" spc="0" normalizeH="0" baseline="0" noProof="0">
                <a:ln>
                  <a:noFill/>
                </a:ln>
                <a:solidFill>
                  <a:srgbClr val="002060"/>
                </a:solidFill>
                <a:effectLst/>
                <a:uLnTx/>
                <a:uFillTx/>
                <a:latin typeface="Palatino Linotype" panose="02040502050505030304" pitchFamily="18" charset="0"/>
              </a:rPr>
              <a:t>Questions?  </a:t>
            </a:r>
            <a:r>
              <a:rPr lang="en-CA" altLang="en-US" sz="2400">
                <a:solidFill>
                  <a:srgbClr val="002060"/>
                </a:solidFill>
                <a:latin typeface="Palatino Linotype" panose="02040502050505030304" pitchFamily="18" charset="0"/>
              </a:rPr>
              <a:t>Please </a:t>
            </a:r>
            <a:r>
              <a:rPr kumimoji="0" lang="en-CA" altLang="en-US" sz="2400" b="0" i="0" u="none" strike="noStrike" kern="1200" cap="none" spc="0" normalizeH="0" baseline="0" noProof="0">
                <a:ln>
                  <a:noFill/>
                </a:ln>
                <a:solidFill>
                  <a:srgbClr val="002060"/>
                </a:solidFill>
                <a:effectLst/>
                <a:uLnTx/>
                <a:uFillTx/>
                <a:latin typeface="Palatino Linotype" panose="02040502050505030304" pitchFamily="18" charset="0"/>
              </a:rPr>
              <a:t>do not hesitate to contact us if you need any assistance. </a:t>
            </a:r>
          </a:p>
        </p:txBody>
      </p:sp>
      <p:pic>
        <p:nvPicPr>
          <p:cNvPr id="6150" name="Picture 6">
            <a:extLst>
              <a:ext uri="{FF2B5EF4-FFF2-40B4-BE49-F238E27FC236}">
                <a16:creationId xmlns:a16="http://schemas.microsoft.com/office/drawing/2014/main" id="{5C496309-9273-4B43-9BD9-27207E221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615" y="3166945"/>
            <a:ext cx="2718827" cy="324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Cartoon a cartoon of a person waving&#10;&#10;AI-generated content may be incorrect.">
            <a:extLst>
              <a:ext uri="{FF2B5EF4-FFF2-40B4-BE49-F238E27FC236}">
                <a16:creationId xmlns:a16="http://schemas.microsoft.com/office/drawing/2014/main" id="{215F18BF-B612-0592-C8CF-1AE856F353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614" y="3480849"/>
            <a:ext cx="2836126" cy="2977376"/>
          </a:xfrm>
          <a:prstGeom prst="rect">
            <a:avLst/>
          </a:prstGeom>
        </p:spPr>
      </p:pic>
      <p:sp>
        <p:nvSpPr>
          <p:cNvPr id="3" name="Oval 2">
            <a:extLst>
              <a:ext uri="{FF2B5EF4-FFF2-40B4-BE49-F238E27FC236}">
                <a16:creationId xmlns:a16="http://schemas.microsoft.com/office/drawing/2014/main" id="{430F566F-F2D7-D5D0-5076-3391950A1795}"/>
              </a:ext>
            </a:extLst>
          </p:cNvPr>
          <p:cNvSpPr/>
          <p:nvPr/>
        </p:nvSpPr>
        <p:spPr>
          <a:xfrm>
            <a:off x="6301830" y="3586973"/>
            <a:ext cx="1060858" cy="1280591"/>
          </a:xfrm>
          <a:prstGeom prst="ellipse">
            <a:avLst/>
          </a:prstGeom>
          <a:solidFill>
            <a:srgbClr val="CC0000"/>
          </a:solid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95C8A32-1A08-E20B-5BCC-DB0B6BDB1C32}"/>
              </a:ext>
            </a:extLst>
          </p:cNvPr>
          <p:cNvSpPr txBox="1"/>
          <p:nvPr/>
        </p:nvSpPr>
        <p:spPr>
          <a:xfrm>
            <a:off x="6703499" y="6452202"/>
            <a:ext cx="2189019" cy="369332"/>
          </a:xfrm>
          <a:prstGeom prst="rect">
            <a:avLst/>
          </a:prstGeom>
          <a:noFill/>
        </p:spPr>
        <p:txBody>
          <a:bodyPr wrap="square">
            <a:spAutoFit/>
          </a:bodyPr>
          <a:lstStyle/>
          <a:p>
            <a:r>
              <a:rPr lang="en-US">
                <a:latin typeface="Palatino Linotype" panose="02040502050505030304" pitchFamily="18" charset="0"/>
              </a:rPr>
              <a:t>L.Gaboury</a:t>
            </a:r>
            <a:r>
              <a:rPr lang="en-US" sz="1800">
                <a:latin typeface="Palatino Linotype" panose="02040502050505030304" pitchFamily="18" charset="0"/>
              </a:rPr>
              <a:t>@rcsd.ca</a:t>
            </a:r>
          </a:p>
        </p:txBody>
      </p:sp>
    </p:spTree>
    <p:extLst>
      <p:ext uri="{BB962C8B-B14F-4D97-AF65-F5344CB8AC3E}">
        <p14:creationId xmlns:p14="http://schemas.microsoft.com/office/powerpoint/2010/main" val="98552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C50ADC-34C9-46EF-B21C-F11398B238F9}"/>
              </a:ext>
            </a:extLst>
          </p:cNvPr>
          <p:cNvSpPr txBox="1"/>
          <p:nvPr/>
        </p:nvSpPr>
        <p:spPr>
          <a:xfrm>
            <a:off x="2117395" y="661431"/>
            <a:ext cx="7600950" cy="646331"/>
          </a:xfrm>
          <a:prstGeom prst="rect">
            <a:avLst/>
          </a:prstGeom>
          <a:noFill/>
        </p:spPr>
        <p:txBody>
          <a:bodyPr wrap="square" lIns="91440" tIns="45720" rIns="91440" bIns="45720" rtlCol="0" anchor="t">
            <a:spAutoFit/>
          </a:bodyPr>
          <a:lstStyle/>
          <a:p>
            <a:pPr algn="ctr" defTabSz="914400" fontAlgn="base">
              <a:spcBef>
                <a:spcPct val="0"/>
              </a:spcBef>
              <a:spcAft>
                <a:spcPct val="0"/>
              </a:spcAft>
              <a:defRPr/>
            </a:pPr>
            <a:r>
              <a:rPr lang="en-US" sz="3600" b="1">
                <a:ln w="10541" cmpd="sng">
                  <a:solidFill>
                    <a:srgbClr val="6076B4">
                      <a:shade val="88000"/>
                      <a:satMod val="110000"/>
                    </a:srgbClr>
                  </a:solidFill>
                  <a:prstDash val="solid"/>
                </a:ln>
                <a:solidFill>
                  <a:srgbClr val="C00000"/>
                </a:solidFill>
                <a:latin typeface="Palatino Linotype"/>
              </a:rPr>
              <a:t>Grade 10 Course Requirements</a:t>
            </a:r>
          </a:p>
        </p:txBody>
      </p:sp>
      <p:sp>
        <p:nvSpPr>
          <p:cNvPr id="6" name="TextBox 5">
            <a:extLst>
              <a:ext uri="{FF2B5EF4-FFF2-40B4-BE49-F238E27FC236}">
                <a16:creationId xmlns:a16="http://schemas.microsoft.com/office/drawing/2014/main" id="{F47D7C45-3FA3-401A-B5CC-5BD1D9B3D18F}"/>
              </a:ext>
            </a:extLst>
          </p:cNvPr>
          <p:cNvSpPr txBox="1"/>
          <p:nvPr/>
        </p:nvSpPr>
        <p:spPr>
          <a:xfrm>
            <a:off x="2856216" y="2364415"/>
            <a:ext cx="6862129" cy="3170099"/>
          </a:xfrm>
          <a:prstGeom prst="rect">
            <a:avLst/>
          </a:prstGeom>
          <a:noFill/>
        </p:spPr>
        <p:txBody>
          <a:bodyPr wrap="square">
            <a:spAutoFit/>
          </a:bodyPr>
          <a:lstStyle/>
          <a:p>
            <a:pPr marL="285750" indent="-285750" defTabSz="914400" fontAlgn="base">
              <a:spcBef>
                <a:spcPct val="0"/>
              </a:spcBef>
              <a:spcAft>
                <a:spcPct val="0"/>
              </a:spcAft>
              <a:buFont typeface="Wingdings" pitchFamily="2" charset="2"/>
              <a:buChar char="ü"/>
              <a:defRPr/>
            </a:pPr>
            <a:r>
              <a:rPr lang="en-CA" sz="2800">
                <a:solidFill>
                  <a:srgbClr val="002060"/>
                </a:solidFill>
                <a:latin typeface="Palatino Linotype" panose="02040502050505030304" pitchFamily="18" charset="0"/>
              </a:rPr>
              <a:t>Math 10 FP or WA /  Math 11</a:t>
            </a:r>
          </a:p>
          <a:p>
            <a:pPr marL="285750" indent="-285750" defTabSz="914400" fontAlgn="base">
              <a:spcBef>
                <a:spcPct val="0"/>
              </a:spcBef>
              <a:spcAft>
                <a:spcPct val="0"/>
              </a:spcAft>
              <a:buFont typeface="Wingdings" pitchFamily="2" charset="2"/>
              <a:buChar char="ü"/>
              <a:defRPr/>
            </a:pPr>
            <a:r>
              <a:rPr lang="en-CA" sz="2800">
                <a:solidFill>
                  <a:srgbClr val="002060"/>
                </a:solidFill>
                <a:latin typeface="Palatino Linotype" panose="02040502050505030304" pitchFamily="18" charset="0"/>
              </a:rPr>
              <a:t>Catholic Studies 10</a:t>
            </a:r>
          </a:p>
          <a:p>
            <a:pPr marL="285750" indent="-285750" defTabSz="914400" fontAlgn="base">
              <a:spcBef>
                <a:spcPct val="0"/>
              </a:spcBef>
              <a:spcAft>
                <a:spcPct val="0"/>
              </a:spcAft>
              <a:buFont typeface="Wingdings" pitchFamily="2" charset="2"/>
              <a:buChar char="ü"/>
              <a:defRPr/>
            </a:pPr>
            <a:r>
              <a:rPr lang="en-CA" sz="2800">
                <a:solidFill>
                  <a:srgbClr val="002060"/>
                </a:solidFill>
                <a:latin typeface="Palatino Linotype" panose="02040502050505030304" pitchFamily="18" charset="0"/>
              </a:rPr>
              <a:t>ELA 10  	   </a:t>
            </a:r>
            <a:endParaRPr lang="en-CA" sz="2800">
              <a:solidFill>
                <a:srgbClr val="002060"/>
              </a:solidFill>
              <a:effectLst>
                <a:outerShdw blurRad="38100" dist="38100" dir="2700000" algn="tl">
                  <a:srgbClr val="000000">
                    <a:alpha val="43137"/>
                  </a:srgbClr>
                </a:outerShdw>
              </a:effectLst>
              <a:latin typeface="Palatino Linotype" panose="02040502050505030304" pitchFamily="18" charset="0"/>
            </a:endParaRPr>
          </a:p>
          <a:p>
            <a:pPr marL="285750" indent="-285750" defTabSz="914400" fontAlgn="base">
              <a:spcBef>
                <a:spcPct val="0"/>
              </a:spcBef>
              <a:spcAft>
                <a:spcPct val="0"/>
              </a:spcAft>
              <a:buFont typeface="Wingdings" pitchFamily="2" charset="2"/>
              <a:buChar char="ü"/>
              <a:defRPr/>
            </a:pPr>
            <a:r>
              <a:rPr lang="en-CA" sz="2800">
                <a:solidFill>
                  <a:srgbClr val="002060"/>
                </a:solidFill>
                <a:latin typeface="Palatino Linotype" panose="02040502050505030304" pitchFamily="18" charset="0"/>
              </a:rPr>
              <a:t>Science 10 / 11</a:t>
            </a:r>
          </a:p>
          <a:p>
            <a:pPr marL="285750" indent="-285750" defTabSz="914400" fontAlgn="base">
              <a:spcBef>
                <a:spcPct val="0"/>
              </a:spcBef>
              <a:spcAft>
                <a:spcPct val="0"/>
              </a:spcAft>
              <a:buFont typeface="Wingdings" pitchFamily="2" charset="2"/>
              <a:buChar char="ü"/>
              <a:defRPr/>
            </a:pPr>
            <a:r>
              <a:rPr lang="en-CA" sz="2800">
                <a:solidFill>
                  <a:srgbClr val="002060"/>
                </a:solidFill>
                <a:latin typeface="Palatino Linotype" panose="02040502050505030304" pitchFamily="18" charset="0"/>
              </a:rPr>
              <a:t>History 10 / 11 or Native Studies 10</a:t>
            </a:r>
          </a:p>
          <a:p>
            <a:pPr marL="285750" indent="-285750" defTabSz="914400" fontAlgn="base">
              <a:spcBef>
                <a:spcPct val="0"/>
              </a:spcBef>
              <a:spcAft>
                <a:spcPct val="0"/>
              </a:spcAft>
              <a:buFont typeface="Wingdings" pitchFamily="2" charset="2"/>
              <a:buChar char="ü"/>
              <a:defRPr/>
            </a:pPr>
            <a:r>
              <a:rPr lang="en-CA" sz="2800">
                <a:solidFill>
                  <a:srgbClr val="002060"/>
                </a:solidFill>
                <a:latin typeface="Palatino Linotype" panose="02040502050505030304" pitchFamily="18" charset="0"/>
              </a:rPr>
              <a:t>Financial Literacy 10 </a:t>
            </a:r>
          </a:p>
          <a:p>
            <a:pPr marL="285750" indent="-285750" defTabSz="914400" fontAlgn="base">
              <a:spcBef>
                <a:spcPct val="0"/>
              </a:spcBef>
              <a:spcAft>
                <a:spcPct val="0"/>
              </a:spcAft>
              <a:buFont typeface="Wingdings" pitchFamily="2" charset="2"/>
              <a:buChar char="ü"/>
              <a:defRPr/>
            </a:pPr>
            <a:r>
              <a:rPr lang="en-CA" sz="2800">
                <a:solidFill>
                  <a:srgbClr val="002060"/>
                </a:solidFill>
                <a:latin typeface="Palatino Linotype" panose="02040502050505030304" pitchFamily="18" charset="0"/>
              </a:rPr>
              <a:t>4 Electives</a:t>
            </a:r>
          </a:p>
        </p:txBody>
      </p:sp>
      <p:sp>
        <p:nvSpPr>
          <p:cNvPr id="3" name="TextBox 2">
            <a:extLst>
              <a:ext uri="{FF2B5EF4-FFF2-40B4-BE49-F238E27FC236}">
                <a16:creationId xmlns:a16="http://schemas.microsoft.com/office/drawing/2014/main" id="{72A3B39D-B1E2-5D62-F84D-8B3B51EBCD59}"/>
              </a:ext>
            </a:extLst>
          </p:cNvPr>
          <p:cNvSpPr txBox="1"/>
          <p:nvPr/>
        </p:nvSpPr>
        <p:spPr>
          <a:xfrm>
            <a:off x="651510" y="6086779"/>
            <a:ext cx="7952994" cy="369332"/>
          </a:xfrm>
          <a:prstGeom prst="rect">
            <a:avLst/>
          </a:prstGeom>
          <a:noFill/>
        </p:spPr>
        <p:txBody>
          <a:bodyPr wrap="square">
            <a:spAutoFit/>
          </a:bodyPr>
          <a:lstStyle/>
          <a:p>
            <a:pPr>
              <a:defRPr/>
            </a:pPr>
            <a:r>
              <a:rPr lang="en-CA" sz="1800" b="1" cap="none">
                <a:solidFill>
                  <a:srgbClr val="002060"/>
                </a:solidFill>
                <a:latin typeface="Palatino Linotype"/>
                <a:cs typeface="Arial"/>
              </a:rPr>
              <a:t>* </a:t>
            </a:r>
            <a:r>
              <a:rPr lang="en-CA" b="1">
                <a:solidFill>
                  <a:srgbClr val="002060"/>
                </a:solidFill>
                <a:latin typeface="Palatino Linotype"/>
                <a:cs typeface="Arial"/>
              </a:rPr>
              <a:t>Graduates of 2026 still require 2 English classes at the grade 10 level.</a:t>
            </a:r>
            <a:endParaRPr lang="en-CA" sz="1800" b="1" cap="none">
              <a:solidFill>
                <a:srgbClr val="002060"/>
              </a:solidFill>
              <a:latin typeface="Palatino Linotype" panose="02040502050505030304" pitchFamily="18" charset="0"/>
              <a:cs typeface="Arial" panose="020B0604020202020204" pitchFamily="34" charset="0"/>
            </a:endParaRPr>
          </a:p>
        </p:txBody>
      </p:sp>
    </p:spTree>
    <p:extLst>
      <p:ext uri="{BB962C8B-B14F-4D97-AF65-F5344CB8AC3E}">
        <p14:creationId xmlns:p14="http://schemas.microsoft.com/office/powerpoint/2010/main" val="147488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6F33FF-7FE1-4C28-B085-B0E21F66E599}"/>
              </a:ext>
            </a:extLst>
          </p:cNvPr>
          <p:cNvSpPr txBox="1"/>
          <p:nvPr/>
        </p:nvSpPr>
        <p:spPr>
          <a:xfrm>
            <a:off x="142239" y="1997839"/>
            <a:ext cx="11960717" cy="3970318"/>
          </a:xfrm>
          <a:prstGeom prst="rect">
            <a:avLst/>
          </a:prstGeom>
          <a:noFill/>
        </p:spPr>
        <p:txBody>
          <a:bodyPr wrap="square" lIns="91440" tIns="45720" rIns="91440" bIns="45720" anchor="t">
            <a:spAutoFit/>
          </a:bodyPr>
          <a:lstStyle/>
          <a:p>
            <a:pPr marL="1714500" lvl="3" indent="-342900">
              <a:buFont typeface="Wingdings" panose="05000000000000000000" pitchFamily="2" charset="2"/>
              <a:buChar char="ü"/>
              <a:defRPr/>
            </a:pPr>
            <a:r>
              <a:rPr lang="en-CA" sz="2800" cap="none">
                <a:solidFill>
                  <a:srgbClr val="002060"/>
                </a:solidFill>
                <a:latin typeface="Palatino Linotype"/>
                <a:cs typeface="Arial"/>
              </a:rPr>
              <a:t>Mathématiques 10- Fondements/</a:t>
            </a:r>
            <a:r>
              <a:rPr lang="en-CA" sz="2800" cap="none" err="1">
                <a:solidFill>
                  <a:srgbClr val="002060"/>
                </a:solidFill>
                <a:latin typeface="Palatino Linotype"/>
                <a:cs typeface="Arial"/>
              </a:rPr>
              <a:t>Pré</a:t>
            </a:r>
            <a:r>
              <a:rPr lang="en-CA" sz="2800" cap="none">
                <a:solidFill>
                  <a:srgbClr val="002060"/>
                </a:solidFill>
                <a:latin typeface="Palatino Linotype"/>
                <a:cs typeface="Arial"/>
              </a:rPr>
              <a:t>-calc</a:t>
            </a:r>
          </a:p>
          <a:p>
            <a:pPr marL="1657350" lvl="3" indent="-285750">
              <a:buFont typeface="Wingdings" pitchFamily="2" charset="2"/>
              <a:buChar char="ü"/>
              <a:defRPr/>
            </a:pPr>
            <a:r>
              <a:rPr lang="en-CA" sz="2800" cap="none">
                <a:solidFill>
                  <a:srgbClr val="002060"/>
                </a:solidFill>
                <a:latin typeface="Palatino Linotype"/>
                <a:cs typeface="Arial"/>
              </a:rPr>
              <a:t>Études catholiques 10</a:t>
            </a:r>
          </a:p>
          <a:p>
            <a:pPr marL="1657350" lvl="3" indent="-285750">
              <a:buFont typeface="Wingdings" pitchFamily="2" charset="2"/>
              <a:buChar char="ü"/>
              <a:defRPr/>
            </a:pPr>
            <a:r>
              <a:rPr lang="en-CA" sz="2800" cap="none">
                <a:solidFill>
                  <a:srgbClr val="002060"/>
                </a:solidFill>
                <a:latin typeface="Palatino Linotype"/>
                <a:cs typeface="Arial"/>
              </a:rPr>
              <a:t>Français 10</a:t>
            </a:r>
          </a:p>
          <a:p>
            <a:pPr marL="1657350" lvl="3" indent="-285750">
              <a:buFont typeface="Wingdings" pitchFamily="2" charset="2"/>
              <a:buChar char="ü"/>
              <a:defRPr/>
            </a:pPr>
            <a:r>
              <a:rPr lang="en-CA" sz="2800" cap="none">
                <a:solidFill>
                  <a:srgbClr val="002060"/>
                </a:solidFill>
                <a:latin typeface="Palatino Linotype"/>
                <a:cs typeface="Arial"/>
              </a:rPr>
              <a:t>ELA </a:t>
            </a:r>
            <a:r>
              <a:rPr lang="en-CA" sz="2800">
                <a:solidFill>
                  <a:srgbClr val="002060"/>
                </a:solidFill>
                <a:latin typeface="Palatino Linotype"/>
                <a:cs typeface="Arial"/>
              </a:rPr>
              <a:t>10</a:t>
            </a:r>
          </a:p>
          <a:p>
            <a:pPr marL="1657350" lvl="3" indent="-285750">
              <a:buFont typeface="Wingdings" pitchFamily="2" charset="2"/>
              <a:buChar char="ü"/>
              <a:defRPr/>
            </a:pPr>
            <a:r>
              <a:rPr lang="en-CA" sz="2800" err="1">
                <a:solidFill>
                  <a:srgbClr val="002060"/>
                </a:solidFill>
                <a:latin typeface="Palatino Linotype"/>
                <a:cs typeface="Arial"/>
              </a:rPr>
              <a:t>Litteratie</a:t>
            </a:r>
            <a:r>
              <a:rPr lang="en-CA" sz="2800">
                <a:solidFill>
                  <a:srgbClr val="002060"/>
                </a:solidFill>
                <a:latin typeface="Palatino Linotype"/>
                <a:cs typeface="Arial"/>
              </a:rPr>
              <a:t> </a:t>
            </a:r>
            <a:r>
              <a:rPr lang="en-CA" sz="2800" err="1">
                <a:solidFill>
                  <a:srgbClr val="002060"/>
                </a:solidFill>
                <a:latin typeface="Palatino Linotype"/>
                <a:cs typeface="Arial"/>
              </a:rPr>
              <a:t>financiere</a:t>
            </a:r>
            <a:r>
              <a:rPr lang="en-CA" sz="2800">
                <a:solidFill>
                  <a:srgbClr val="002060"/>
                </a:solidFill>
                <a:latin typeface="Palatino Linotype"/>
                <a:cs typeface="Arial"/>
              </a:rPr>
              <a:t> 10</a:t>
            </a:r>
          </a:p>
          <a:p>
            <a:pPr marL="1657350" lvl="3" indent="-285750">
              <a:buFont typeface="Wingdings" pitchFamily="2" charset="2"/>
              <a:buChar char="ü"/>
              <a:defRPr/>
            </a:pPr>
            <a:r>
              <a:rPr lang="en-CA" sz="2800" cap="none">
                <a:solidFill>
                  <a:srgbClr val="002060"/>
                </a:solidFill>
                <a:latin typeface="Palatino Linotype"/>
                <a:cs typeface="Arial"/>
              </a:rPr>
              <a:t>Science </a:t>
            </a:r>
            <a:r>
              <a:rPr lang="en-CA" sz="2800" err="1">
                <a:solidFill>
                  <a:srgbClr val="002060"/>
                </a:solidFill>
                <a:latin typeface="Palatino Linotype"/>
                <a:cs typeface="Arial"/>
              </a:rPr>
              <a:t>n</a:t>
            </a:r>
            <a:r>
              <a:rPr lang="en-CA" sz="2800" cap="none" err="1">
                <a:solidFill>
                  <a:srgbClr val="002060"/>
                </a:solidFill>
                <a:latin typeface="Palatino Linotype"/>
                <a:cs typeface="Arial"/>
              </a:rPr>
              <a:t>aturelles</a:t>
            </a:r>
            <a:r>
              <a:rPr lang="en-CA" sz="2800">
                <a:solidFill>
                  <a:srgbClr val="002060"/>
                </a:solidFill>
                <a:latin typeface="Palatino Linotype"/>
                <a:cs typeface="Arial"/>
              </a:rPr>
              <a:t> 10</a:t>
            </a:r>
            <a:endParaRPr lang="en-CA" sz="2800" cap="none">
              <a:solidFill>
                <a:srgbClr val="002060"/>
              </a:solidFill>
              <a:latin typeface="Palatino Linotype" panose="02040502050505030304" pitchFamily="18" charset="0"/>
              <a:cs typeface="Arial" panose="020B0604020202020204" pitchFamily="34" charset="0"/>
            </a:endParaRPr>
          </a:p>
          <a:p>
            <a:pPr marL="1657350" lvl="3" indent="-285750">
              <a:buFont typeface="Wingdings" pitchFamily="2" charset="2"/>
              <a:buChar char="ü"/>
              <a:defRPr/>
            </a:pPr>
            <a:r>
              <a:rPr lang="en-CA" sz="2800" cap="none" err="1">
                <a:solidFill>
                  <a:srgbClr val="002060"/>
                </a:solidFill>
                <a:latin typeface="Palatino Linotype"/>
                <a:cs typeface="Arial"/>
              </a:rPr>
              <a:t>Histoire</a:t>
            </a:r>
            <a:r>
              <a:rPr lang="en-CA" sz="2800">
                <a:solidFill>
                  <a:srgbClr val="002060"/>
                </a:solidFill>
                <a:latin typeface="Palatino Linotype"/>
                <a:cs typeface="Arial"/>
              </a:rPr>
              <a:t> 10</a:t>
            </a:r>
            <a:endParaRPr lang="en-CA" sz="2800" cap="none">
              <a:solidFill>
                <a:srgbClr val="002060"/>
              </a:solidFill>
              <a:latin typeface="Palatino Linotype" panose="02040502050505030304" pitchFamily="18" charset="0"/>
              <a:cs typeface="Arial" panose="020B0604020202020204" pitchFamily="34" charset="0"/>
            </a:endParaRPr>
          </a:p>
          <a:p>
            <a:pPr marL="1657350" lvl="3" indent="-285750">
              <a:buFont typeface="Wingdings" pitchFamily="2" charset="2"/>
              <a:buChar char="ü"/>
              <a:defRPr/>
            </a:pPr>
            <a:r>
              <a:rPr lang="en-CA" sz="2800" cap="none">
                <a:solidFill>
                  <a:srgbClr val="002060"/>
                </a:solidFill>
                <a:latin typeface="Palatino Linotype"/>
                <a:cs typeface="Arial"/>
              </a:rPr>
              <a:t>3 Electives</a:t>
            </a:r>
          </a:p>
          <a:p>
            <a:pPr marL="1200150" lvl="2" indent="-285750">
              <a:buFont typeface="Wingdings" pitchFamily="2" charset="2"/>
              <a:buChar char="ü"/>
              <a:defRPr/>
            </a:pPr>
            <a:endParaRPr lang="en-CA" sz="2800" cap="none">
              <a:solidFill>
                <a:srgbClr val="002060"/>
              </a:solidFill>
              <a:latin typeface="Palatino Linotype"/>
              <a:cs typeface="Arial"/>
            </a:endParaRPr>
          </a:p>
        </p:txBody>
      </p:sp>
      <p:sp>
        <p:nvSpPr>
          <p:cNvPr id="9" name="TextBox 8">
            <a:extLst>
              <a:ext uri="{FF2B5EF4-FFF2-40B4-BE49-F238E27FC236}">
                <a16:creationId xmlns:a16="http://schemas.microsoft.com/office/drawing/2014/main" id="{8F8F0757-BF87-4EC6-B28B-A471EFA5CFAE}"/>
              </a:ext>
            </a:extLst>
          </p:cNvPr>
          <p:cNvSpPr txBox="1"/>
          <p:nvPr/>
        </p:nvSpPr>
        <p:spPr>
          <a:xfrm>
            <a:off x="2388919" y="497551"/>
            <a:ext cx="7315200" cy="1077218"/>
          </a:xfrm>
          <a:prstGeom prst="rect">
            <a:avLst/>
          </a:prstGeom>
          <a:noFill/>
        </p:spPr>
        <p:txBody>
          <a:bodyPr wrap="square">
            <a:spAutoFit/>
          </a:bodyPr>
          <a:lstStyle/>
          <a:p>
            <a:pPr algn="ctr" defTabSz="914400" fontAlgn="base">
              <a:spcBef>
                <a:spcPct val="0"/>
              </a:spcBef>
              <a:spcAft>
                <a:spcPct val="0"/>
              </a:spcAft>
              <a:defRPr/>
            </a:pP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French Immersion Grade 10 Course Requirements</a:t>
            </a:r>
          </a:p>
        </p:txBody>
      </p:sp>
    </p:spTree>
    <p:extLst>
      <p:ext uri="{BB962C8B-B14F-4D97-AF65-F5344CB8AC3E}">
        <p14:creationId xmlns:p14="http://schemas.microsoft.com/office/powerpoint/2010/main" val="550622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6F33FF-7FE1-4C28-B085-B0E21F66E599}"/>
              </a:ext>
            </a:extLst>
          </p:cNvPr>
          <p:cNvSpPr txBox="1"/>
          <p:nvPr/>
        </p:nvSpPr>
        <p:spPr>
          <a:xfrm>
            <a:off x="0" y="2280149"/>
            <a:ext cx="11948160" cy="4832092"/>
          </a:xfrm>
          <a:prstGeom prst="rect">
            <a:avLst/>
          </a:prstGeom>
          <a:noFill/>
        </p:spPr>
        <p:txBody>
          <a:bodyPr wrap="square" lIns="91440" tIns="45720" rIns="91440" bIns="45720" anchor="t">
            <a:spAutoFit/>
          </a:bodyPr>
          <a:lstStyle/>
          <a:p>
            <a:pPr lvl="3" defTabSz="914400" fontAlgn="base">
              <a:spcBef>
                <a:spcPct val="0"/>
              </a:spcBef>
              <a:spcAft>
                <a:spcPct val="0"/>
              </a:spcAft>
              <a:buFont typeface="Wingdings" panose="05000000000000000000" pitchFamily="2" charset="2"/>
              <a:buChar char="ü"/>
            </a:pPr>
            <a:r>
              <a:rPr lang="en-CA" altLang="en-US" sz="2800">
                <a:solidFill>
                  <a:srgbClr val="002060"/>
                </a:solidFill>
                <a:latin typeface="Palatino Linotype"/>
              </a:rPr>
              <a:t>Catholic Studies 20</a:t>
            </a:r>
          </a:p>
          <a:p>
            <a:pPr lvl="3" defTabSz="914400">
              <a:spcBef>
                <a:spcPct val="0"/>
              </a:spcBef>
              <a:spcAft>
                <a:spcPct val="0"/>
              </a:spcAft>
              <a:buFont typeface="Wingdings" panose="05000000000000000000" pitchFamily="2" charset="2"/>
              <a:buChar char="ü"/>
            </a:pPr>
            <a:r>
              <a:rPr lang="en-CA" altLang="en-US" sz="2800">
                <a:solidFill>
                  <a:srgbClr val="002060"/>
                </a:solidFill>
                <a:latin typeface="Palatino Linotype"/>
              </a:rPr>
              <a:t>ELA 20 / 21</a:t>
            </a:r>
          </a:p>
          <a:p>
            <a:pPr lvl="3" defTabSz="914400">
              <a:spcBef>
                <a:spcPct val="0"/>
              </a:spcBef>
              <a:spcAft>
                <a:spcPct val="0"/>
              </a:spcAft>
              <a:buFont typeface="Wingdings" panose="05000000000000000000" pitchFamily="2" charset="2"/>
              <a:buChar char="ü"/>
            </a:pPr>
            <a:r>
              <a:rPr lang="en-CA" altLang="en-US" sz="2800">
                <a:solidFill>
                  <a:srgbClr val="002060"/>
                </a:solidFill>
                <a:latin typeface="Palatino Linotype"/>
              </a:rPr>
              <a:t>Math 20 / 21 (Workplace/Foundations/Pre-Calculus)</a:t>
            </a:r>
            <a:endParaRPr lang="en-CA"/>
          </a:p>
          <a:p>
            <a:pPr lvl="3" defTabSz="914400">
              <a:spcBef>
                <a:spcPct val="0"/>
              </a:spcBef>
              <a:spcAft>
                <a:spcPct val="0"/>
              </a:spcAft>
              <a:buFont typeface="Wingdings" panose="05000000000000000000" pitchFamily="2" charset="2"/>
              <a:buChar char="ü"/>
            </a:pPr>
            <a:r>
              <a:rPr lang="en-CA" altLang="en-US" sz="2800">
                <a:solidFill>
                  <a:srgbClr val="002060"/>
                </a:solidFill>
                <a:latin typeface="Palatino Linotype"/>
              </a:rPr>
              <a:t>Science 20 / 21 (Computer/Environmental/Health/Physical)</a:t>
            </a:r>
          </a:p>
          <a:p>
            <a:pPr lvl="3" defTabSz="914400" fontAlgn="base">
              <a:spcBef>
                <a:spcPct val="0"/>
              </a:spcBef>
              <a:spcAft>
                <a:spcPct val="0"/>
              </a:spcAft>
              <a:buFont typeface="Wingdings" panose="05000000000000000000" pitchFamily="2" charset="2"/>
              <a:buChar char="ü"/>
            </a:pPr>
            <a:r>
              <a:rPr lang="en-CA" altLang="en-US" sz="2800">
                <a:solidFill>
                  <a:srgbClr val="002060"/>
                </a:solidFill>
                <a:latin typeface="Palatino Linotype"/>
              </a:rPr>
              <a:t>Social Science 20 or 30 – recommended to take in grade 11. </a:t>
            </a:r>
          </a:p>
          <a:p>
            <a:pPr lvl="3" defTabSz="914400" fontAlgn="base">
              <a:spcBef>
                <a:spcPct val="0"/>
              </a:spcBef>
              <a:spcAft>
                <a:spcPct val="0"/>
              </a:spcAft>
              <a:buFont typeface="Wingdings" panose="05000000000000000000" pitchFamily="2" charset="2"/>
              <a:buChar char="ü"/>
            </a:pPr>
            <a:r>
              <a:rPr lang="en-CA" altLang="en-US" sz="2800">
                <a:solidFill>
                  <a:srgbClr val="002060"/>
                </a:solidFill>
                <a:latin typeface="Palatino Linotype"/>
              </a:rPr>
              <a:t>Electives (5)</a:t>
            </a:r>
          </a:p>
          <a:p>
            <a:pPr lvl="3" defTabSz="914400" fontAlgn="base">
              <a:spcBef>
                <a:spcPct val="0"/>
              </a:spcBef>
              <a:spcAft>
                <a:spcPct val="0"/>
              </a:spcAft>
              <a:buFont typeface="Wingdings" panose="05000000000000000000" pitchFamily="2" charset="2"/>
              <a:buChar char="ü"/>
            </a:pPr>
            <a:endParaRPr lang="en-CA" altLang="en-US" sz="2800">
              <a:solidFill>
                <a:srgbClr val="002060"/>
              </a:solidFill>
              <a:latin typeface="Palatino Linotype"/>
            </a:endParaRPr>
          </a:p>
          <a:p>
            <a:pPr lvl="3" defTabSz="914400" fontAlgn="base">
              <a:spcBef>
                <a:spcPct val="0"/>
              </a:spcBef>
              <a:spcAft>
                <a:spcPct val="0"/>
              </a:spcAft>
            </a:pPr>
            <a:r>
              <a:rPr lang="en-CA" altLang="en-US" sz="2800" b="1">
                <a:solidFill>
                  <a:srgbClr val="002060"/>
                </a:solidFill>
                <a:latin typeface="Palatino Linotype"/>
              </a:rPr>
              <a:t>**NOTE: For current grade 9’s/10’s only, a Social Science class is no longer a requirement, however, can be taken as an elective.</a:t>
            </a:r>
          </a:p>
          <a:p>
            <a:pPr lvl="3" defTabSz="914400" fontAlgn="base">
              <a:spcBef>
                <a:spcPct val="0"/>
              </a:spcBef>
              <a:spcAft>
                <a:spcPct val="0"/>
              </a:spcAft>
            </a:pPr>
            <a:endParaRPr lang="en-CA" altLang="en-US" sz="2800" b="1">
              <a:solidFill>
                <a:srgbClr val="002060"/>
              </a:solidFill>
              <a:latin typeface="Palatino Linotype"/>
            </a:endParaRPr>
          </a:p>
          <a:p>
            <a:pPr lvl="3" defTabSz="914400" fontAlgn="base">
              <a:spcBef>
                <a:spcPct val="0"/>
              </a:spcBef>
              <a:spcAft>
                <a:spcPct val="0"/>
              </a:spcAft>
            </a:pPr>
            <a:endParaRPr lang="en-CA" altLang="en-US" sz="2800">
              <a:solidFill>
                <a:srgbClr val="002060"/>
              </a:solidFill>
              <a:latin typeface="Palatino Linotype"/>
            </a:endParaRPr>
          </a:p>
        </p:txBody>
      </p:sp>
      <p:sp>
        <p:nvSpPr>
          <p:cNvPr id="9" name="TextBox 8">
            <a:extLst>
              <a:ext uri="{FF2B5EF4-FFF2-40B4-BE49-F238E27FC236}">
                <a16:creationId xmlns:a16="http://schemas.microsoft.com/office/drawing/2014/main" id="{8F8F0757-BF87-4EC6-B28B-A471EFA5CFAE}"/>
              </a:ext>
            </a:extLst>
          </p:cNvPr>
          <p:cNvSpPr txBox="1"/>
          <p:nvPr/>
        </p:nvSpPr>
        <p:spPr>
          <a:xfrm>
            <a:off x="2367016" y="726151"/>
            <a:ext cx="7315200" cy="646331"/>
          </a:xfrm>
          <a:prstGeom prst="rect">
            <a:avLst/>
          </a:prstGeom>
          <a:noFill/>
        </p:spPr>
        <p:txBody>
          <a:bodyPr wrap="square" lIns="91440" tIns="45720" rIns="91440" bIns="45720" anchor="t">
            <a:spAutoFit/>
          </a:bodyPr>
          <a:lstStyle/>
          <a:p>
            <a:pPr algn="ctr" defTabSz="914400" fontAlgn="base">
              <a:spcBef>
                <a:spcPct val="0"/>
              </a:spcBef>
              <a:spcAft>
                <a:spcPct val="0"/>
              </a:spcAft>
              <a:defRPr/>
            </a:pPr>
            <a:r>
              <a:rPr lang="en-US" sz="3600" b="1">
                <a:ln w="10541" cmpd="sng">
                  <a:solidFill>
                    <a:srgbClr val="6076B4">
                      <a:shade val="88000"/>
                      <a:satMod val="110000"/>
                    </a:srgbClr>
                  </a:solidFill>
                  <a:prstDash val="solid"/>
                </a:ln>
                <a:solidFill>
                  <a:srgbClr val="C00000"/>
                </a:solidFill>
                <a:latin typeface="Palatino Linotype"/>
              </a:rPr>
              <a:t>Grade 11 Course Requirements</a:t>
            </a:r>
          </a:p>
        </p:txBody>
      </p:sp>
    </p:spTree>
    <p:extLst>
      <p:ext uri="{BB962C8B-B14F-4D97-AF65-F5344CB8AC3E}">
        <p14:creationId xmlns:p14="http://schemas.microsoft.com/office/powerpoint/2010/main" val="791620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6F33FF-7FE1-4C28-B085-B0E21F66E599}"/>
              </a:ext>
            </a:extLst>
          </p:cNvPr>
          <p:cNvSpPr txBox="1"/>
          <p:nvPr/>
        </p:nvSpPr>
        <p:spPr>
          <a:xfrm>
            <a:off x="0" y="2344776"/>
            <a:ext cx="11948160" cy="5693866"/>
          </a:xfrm>
          <a:prstGeom prst="rect">
            <a:avLst/>
          </a:prstGeom>
          <a:noFill/>
        </p:spPr>
        <p:txBody>
          <a:bodyPr wrap="square">
            <a:spAutoFit/>
          </a:bodyPr>
          <a:lstStyle/>
          <a:p>
            <a:pPr marL="1714500" lvl="3" indent="-342900">
              <a:buFont typeface="Wingdings" panose="05000000000000000000" pitchFamily="2" charset="2"/>
              <a:buChar char="ü"/>
              <a:defRPr/>
            </a:pPr>
            <a:r>
              <a:rPr lang="en-CA" sz="2800">
                <a:solidFill>
                  <a:srgbClr val="002060"/>
                </a:solidFill>
                <a:latin typeface="Palatino Linotype" panose="02040502050505030304" pitchFamily="18" charset="0"/>
                <a:cs typeface="Arial" panose="020B0604020202020204" pitchFamily="34" charset="0"/>
              </a:rPr>
              <a:t>Mathématiques 20 (Fondements/</a:t>
            </a:r>
            <a:r>
              <a:rPr lang="en-CA" sz="2800" err="1">
                <a:solidFill>
                  <a:srgbClr val="002060"/>
                </a:solidFill>
                <a:latin typeface="Palatino Linotype" panose="02040502050505030304" pitchFamily="18" charset="0"/>
                <a:cs typeface="Arial" panose="020B0604020202020204" pitchFamily="34" charset="0"/>
              </a:rPr>
              <a:t>Pré</a:t>
            </a:r>
            <a:r>
              <a:rPr lang="en-CA" sz="2800">
                <a:solidFill>
                  <a:srgbClr val="002060"/>
                </a:solidFill>
                <a:latin typeface="Palatino Linotype" panose="02040502050505030304" pitchFamily="18" charset="0"/>
                <a:cs typeface="Arial" panose="020B0604020202020204" pitchFamily="34" charset="0"/>
              </a:rPr>
              <a:t>-calc)</a:t>
            </a:r>
          </a:p>
          <a:p>
            <a:pPr marL="1657350" lvl="3" indent="-285750">
              <a:buFont typeface="Wingdings" pitchFamily="2" charset="2"/>
              <a:buChar char="ü"/>
              <a:defRPr/>
            </a:pPr>
            <a:r>
              <a:rPr lang="en-CA" sz="2800">
                <a:solidFill>
                  <a:srgbClr val="002060"/>
                </a:solidFill>
                <a:latin typeface="Palatino Linotype" panose="02040502050505030304" pitchFamily="18" charset="0"/>
                <a:cs typeface="Arial" panose="020B0604020202020204" pitchFamily="34" charset="0"/>
              </a:rPr>
              <a:t>Études catholiques 20</a:t>
            </a:r>
          </a:p>
          <a:p>
            <a:pPr marL="1657350" lvl="3" indent="-285750">
              <a:buFont typeface="Wingdings" pitchFamily="2" charset="2"/>
              <a:buChar char="ü"/>
              <a:defRPr/>
            </a:pPr>
            <a:r>
              <a:rPr lang="en-CA" sz="2800">
                <a:solidFill>
                  <a:srgbClr val="002060"/>
                </a:solidFill>
                <a:latin typeface="Palatino Linotype" panose="02040502050505030304" pitchFamily="18" charset="0"/>
                <a:cs typeface="Arial" panose="020B0604020202020204" pitchFamily="34" charset="0"/>
              </a:rPr>
              <a:t>Français 20</a:t>
            </a:r>
          </a:p>
          <a:p>
            <a:pPr marL="1657350" lvl="3" indent="-285750">
              <a:buFont typeface="Wingdings" pitchFamily="2" charset="2"/>
              <a:buChar char="ü"/>
              <a:defRPr/>
            </a:pPr>
            <a:r>
              <a:rPr lang="en-CA" sz="2800">
                <a:solidFill>
                  <a:srgbClr val="002060"/>
                </a:solidFill>
                <a:latin typeface="Palatino Linotype" panose="02040502050505030304" pitchFamily="18" charset="0"/>
                <a:cs typeface="Arial" panose="020B0604020202020204" pitchFamily="34" charset="0"/>
              </a:rPr>
              <a:t>ELA 20 </a:t>
            </a:r>
          </a:p>
          <a:p>
            <a:pPr marL="1657350" lvl="3" indent="-285750">
              <a:buFont typeface="Wingdings" pitchFamily="2" charset="2"/>
              <a:buChar char="ü"/>
              <a:defRPr/>
            </a:pPr>
            <a:r>
              <a:rPr lang="en-CA" sz="2800" err="1">
                <a:solidFill>
                  <a:srgbClr val="002060"/>
                </a:solidFill>
                <a:latin typeface="Palatino Linotype" panose="02040502050505030304" pitchFamily="18" charset="0"/>
                <a:cs typeface="Arial" panose="020B0604020202020204" pitchFamily="34" charset="0"/>
              </a:rPr>
              <a:t>Histoire</a:t>
            </a:r>
            <a:r>
              <a:rPr lang="en-CA" sz="2800">
                <a:solidFill>
                  <a:srgbClr val="002060"/>
                </a:solidFill>
                <a:latin typeface="Palatino Linotype" panose="02040502050505030304" pitchFamily="18" charset="0"/>
                <a:cs typeface="Arial" panose="020B0604020202020204" pitchFamily="34" charset="0"/>
              </a:rPr>
              <a:t> 20</a:t>
            </a:r>
          </a:p>
          <a:p>
            <a:pPr marL="1657350" lvl="3" indent="-285750">
              <a:buFont typeface="Wingdings" pitchFamily="2" charset="2"/>
              <a:buChar char="ü"/>
              <a:defRPr/>
            </a:pPr>
            <a:r>
              <a:rPr lang="en-CA" sz="2800">
                <a:solidFill>
                  <a:srgbClr val="002060"/>
                </a:solidFill>
                <a:latin typeface="Palatino Linotype" panose="02040502050505030304" pitchFamily="18" charset="0"/>
                <a:cs typeface="Arial" panose="020B0604020202020204" pitchFamily="34" charset="0"/>
              </a:rPr>
              <a:t>Science 20</a:t>
            </a:r>
          </a:p>
          <a:p>
            <a:pPr marL="1657350" lvl="3" indent="-285750">
              <a:buFont typeface="Wingdings" pitchFamily="2" charset="2"/>
              <a:buChar char="ü"/>
              <a:defRPr/>
            </a:pPr>
            <a:r>
              <a:rPr lang="en-CA" sz="2800">
                <a:solidFill>
                  <a:srgbClr val="002060"/>
                </a:solidFill>
                <a:latin typeface="Palatino Linotype" panose="02040502050505030304" pitchFamily="18" charset="0"/>
                <a:cs typeface="Arial" panose="020B0604020202020204" pitchFamily="34" charset="0"/>
              </a:rPr>
              <a:t>4 Electives</a:t>
            </a:r>
          </a:p>
          <a:p>
            <a:pPr lvl="3" defTabSz="914400" fontAlgn="base">
              <a:spcBef>
                <a:spcPct val="0"/>
              </a:spcBef>
              <a:spcAft>
                <a:spcPct val="0"/>
              </a:spcAft>
            </a:pPr>
            <a:r>
              <a:rPr lang="en-CA" altLang="en-US" sz="2800" b="1">
                <a:solidFill>
                  <a:srgbClr val="002060"/>
                </a:solidFill>
                <a:latin typeface="Palatino Linotype"/>
              </a:rPr>
              <a:t>**NOTE: For current grade 9’s/10’s only, a Social Science (Histoire 20) class is no longer a requirement, however, can be taken as an elective and may assist with a FI designation.</a:t>
            </a:r>
          </a:p>
          <a:p>
            <a:pPr lvl="3" defTabSz="914400" fontAlgn="base">
              <a:spcBef>
                <a:spcPct val="0"/>
              </a:spcBef>
              <a:spcAft>
                <a:spcPct val="0"/>
              </a:spcAft>
            </a:pPr>
            <a:endParaRPr lang="en-CA" altLang="en-US" sz="2800" b="1">
              <a:solidFill>
                <a:srgbClr val="002060"/>
              </a:solidFill>
              <a:latin typeface="Palatino Linotype"/>
            </a:endParaRPr>
          </a:p>
          <a:p>
            <a:pPr lvl="3">
              <a:defRPr/>
            </a:pPr>
            <a:endParaRPr lang="en-CA" sz="2800">
              <a:solidFill>
                <a:srgbClr val="002060"/>
              </a:solidFill>
              <a:latin typeface="Palatino Linotype" panose="02040502050505030304" pitchFamily="18" charset="0"/>
              <a:cs typeface="Arial" panose="020B0604020202020204" pitchFamily="34" charset="0"/>
            </a:endParaRPr>
          </a:p>
          <a:p>
            <a:pPr lvl="3">
              <a:defRPr/>
            </a:pPr>
            <a:endParaRPr lang="en-CA" sz="2800">
              <a:solidFill>
                <a:srgbClr val="002060"/>
              </a:solidFill>
              <a:latin typeface="Palatino Linotype" panose="02040502050505030304" pitchFamily="18" charset="0"/>
              <a:cs typeface="Arial" panose="020B0604020202020204" pitchFamily="34" charset="0"/>
            </a:endParaRPr>
          </a:p>
        </p:txBody>
      </p:sp>
      <p:sp>
        <p:nvSpPr>
          <p:cNvPr id="9" name="TextBox 8">
            <a:extLst>
              <a:ext uri="{FF2B5EF4-FFF2-40B4-BE49-F238E27FC236}">
                <a16:creationId xmlns:a16="http://schemas.microsoft.com/office/drawing/2014/main" id="{8F8F0757-BF87-4EC6-B28B-A471EFA5CFAE}"/>
              </a:ext>
            </a:extLst>
          </p:cNvPr>
          <p:cNvSpPr txBox="1"/>
          <p:nvPr/>
        </p:nvSpPr>
        <p:spPr>
          <a:xfrm>
            <a:off x="2010758" y="508189"/>
            <a:ext cx="7661562" cy="1077218"/>
          </a:xfrm>
          <a:prstGeom prst="rect">
            <a:avLst/>
          </a:prstGeom>
          <a:noFill/>
        </p:spPr>
        <p:txBody>
          <a:bodyPr wrap="square">
            <a:spAutoFit/>
          </a:bodyPr>
          <a:lstStyle/>
          <a:p>
            <a:pPr algn="ctr" defTabSz="914400" fontAlgn="base">
              <a:spcBef>
                <a:spcPct val="0"/>
              </a:spcBef>
              <a:spcAft>
                <a:spcPct val="0"/>
              </a:spcAft>
              <a:defRPr/>
            </a:pPr>
            <a:r>
              <a:rPr lang="en-US" sz="3200" b="1">
                <a:ln w="10541" cmpd="sng">
                  <a:solidFill>
                    <a:srgbClr val="6076B4">
                      <a:shade val="88000"/>
                      <a:satMod val="110000"/>
                    </a:srgbClr>
                  </a:solidFill>
                  <a:prstDash val="solid"/>
                </a:ln>
                <a:solidFill>
                  <a:srgbClr val="C00000"/>
                </a:solidFill>
                <a:latin typeface="Palatino Linotype" panose="02040502050505030304" pitchFamily="18" charset="0"/>
              </a:rPr>
              <a:t>French Immersion Grade 11 Course Requirements</a:t>
            </a:r>
          </a:p>
        </p:txBody>
      </p:sp>
    </p:spTree>
    <p:extLst>
      <p:ext uri="{BB962C8B-B14F-4D97-AF65-F5344CB8AC3E}">
        <p14:creationId xmlns:p14="http://schemas.microsoft.com/office/powerpoint/2010/main" val="3483280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6F33FF-7FE1-4C28-B085-B0E21F66E599}"/>
              </a:ext>
            </a:extLst>
          </p:cNvPr>
          <p:cNvSpPr txBox="1"/>
          <p:nvPr/>
        </p:nvSpPr>
        <p:spPr>
          <a:xfrm>
            <a:off x="1161288" y="2567553"/>
            <a:ext cx="10442448" cy="3970318"/>
          </a:xfrm>
          <a:prstGeom prst="rect">
            <a:avLst/>
          </a:prstGeom>
          <a:noFill/>
        </p:spPr>
        <p:txBody>
          <a:bodyPr wrap="square" lIns="91440" tIns="45720" rIns="91440" bIns="45720" anchor="t">
            <a:spAutoFit/>
          </a:bodyPr>
          <a:lstStyle/>
          <a:p>
            <a:pPr defTabSz="914400" fontAlgn="base">
              <a:spcBef>
                <a:spcPct val="0"/>
              </a:spcBef>
              <a:spcAft>
                <a:spcPct val="0"/>
              </a:spcAft>
              <a:buClrTx/>
              <a:buSzTx/>
              <a:buFont typeface="Wingdings" panose="05000000000000000000" pitchFamily="2" charset="2"/>
              <a:buChar char="ü"/>
            </a:pPr>
            <a:r>
              <a:rPr lang="en-CA" altLang="en-US" sz="2800">
                <a:solidFill>
                  <a:srgbClr val="002060"/>
                </a:solidFill>
                <a:latin typeface="Palatino Linotype" panose="02040502050505030304" pitchFamily="18" charset="0"/>
              </a:rPr>
              <a:t>Catholic Studies 30</a:t>
            </a:r>
          </a:p>
          <a:p>
            <a:pPr defTabSz="914400" fontAlgn="base">
              <a:spcBef>
                <a:spcPct val="0"/>
              </a:spcBef>
              <a:spcAft>
                <a:spcPct val="0"/>
              </a:spcAft>
              <a:buClrTx/>
              <a:buSzTx/>
              <a:buFont typeface="Wingdings" panose="05000000000000000000" pitchFamily="2" charset="2"/>
              <a:buChar char="ü"/>
            </a:pPr>
            <a:r>
              <a:rPr lang="en-CA" altLang="en-US" sz="2800">
                <a:solidFill>
                  <a:srgbClr val="002060"/>
                </a:solidFill>
                <a:latin typeface="Palatino Linotype" panose="02040502050505030304" pitchFamily="18" charset="0"/>
              </a:rPr>
              <a:t>ELA A 30 / 31 </a:t>
            </a:r>
          </a:p>
          <a:p>
            <a:pPr defTabSz="914400" fontAlgn="base">
              <a:spcBef>
                <a:spcPct val="0"/>
              </a:spcBef>
              <a:spcAft>
                <a:spcPct val="0"/>
              </a:spcAft>
              <a:buClrTx/>
              <a:buSzTx/>
              <a:buFont typeface="Wingdings" panose="05000000000000000000" pitchFamily="2" charset="2"/>
              <a:buChar char="ü"/>
            </a:pPr>
            <a:r>
              <a:rPr lang="en-CA" altLang="en-US" sz="2800">
                <a:solidFill>
                  <a:srgbClr val="002060"/>
                </a:solidFill>
                <a:latin typeface="Palatino Linotype" panose="02040502050505030304" pitchFamily="18" charset="0"/>
              </a:rPr>
              <a:t> ELA B 30 / 31</a:t>
            </a:r>
          </a:p>
          <a:p>
            <a:pPr defTabSz="914400" fontAlgn="base">
              <a:spcBef>
                <a:spcPct val="0"/>
              </a:spcBef>
              <a:spcAft>
                <a:spcPct val="0"/>
              </a:spcAft>
              <a:buFont typeface="Wingdings" panose="05000000000000000000" pitchFamily="2" charset="2"/>
              <a:buChar char="ü"/>
            </a:pPr>
            <a:r>
              <a:rPr lang="en-CA" altLang="en-US" sz="2800">
                <a:solidFill>
                  <a:srgbClr val="002060"/>
                </a:solidFill>
                <a:latin typeface="Palatino Linotype"/>
              </a:rPr>
              <a:t>Social Studies 30 / 31 or Native Studies 30 </a:t>
            </a:r>
            <a:endParaRPr lang="en-CA" altLang="en-US" sz="2400">
              <a:solidFill>
                <a:srgbClr val="002060"/>
              </a:solidFill>
              <a:latin typeface="Palatino Linotype" panose="02040502050505030304" pitchFamily="18" charset="0"/>
            </a:endParaRPr>
          </a:p>
          <a:p>
            <a:pPr defTabSz="914400" fontAlgn="base">
              <a:spcBef>
                <a:spcPct val="0"/>
              </a:spcBef>
              <a:spcAft>
                <a:spcPct val="0"/>
              </a:spcAft>
              <a:buClrTx/>
              <a:buSzTx/>
              <a:buFont typeface="Wingdings" panose="05000000000000000000" pitchFamily="2" charset="2"/>
              <a:buChar char="ü"/>
            </a:pPr>
            <a:r>
              <a:rPr lang="en-CA" altLang="en-US" sz="2800">
                <a:solidFill>
                  <a:srgbClr val="002060"/>
                </a:solidFill>
                <a:latin typeface="Palatino Linotype" panose="02040502050505030304" pitchFamily="18" charset="0"/>
              </a:rPr>
              <a:t>Electives</a:t>
            </a:r>
          </a:p>
          <a:p>
            <a:pPr defTabSz="914400" fontAlgn="base">
              <a:spcBef>
                <a:spcPct val="0"/>
              </a:spcBef>
              <a:spcAft>
                <a:spcPct val="0"/>
              </a:spcAft>
              <a:buClrTx/>
              <a:buSzTx/>
              <a:buFont typeface="Wingdings" panose="05000000000000000000" pitchFamily="2" charset="2"/>
              <a:buChar char="ü"/>
            </a:pPr>
            <a:r>
              <a:rPr lang="en-CA" altLang="en-US" sz="2800">
                <a:solidFill>
                  <a:srgbClr val="002060"/>
                </a:solidFill>
                <a:latin typeface="Palatino Linotype" panose="02040502050505030304" pitchFamily="18" charset="0"/>
              </a:rPr>
              <a:t>5 Credits need to be at the 30 level </a:t>
            </a:r>
          </a:p>
          <a:p>
            <a:pPr defTabSz="914400" fontAlgn="base">
              <a:spcBef>
                <a:spcPct val="0"/>
              </a:spcBef>
              <a:spcAft>
                <a:spcPct val="0"/>
              </a:spcAft>
              <a:buClrTx/>
              <a:buSzTx/>
              <a:buFont typeface="Wingdings" panose="05000000000000000000" pitchFamily="2" charset="2"/>
              <a:buChar char="ü"/>
            </a:pPr>
            <a:endParaRPr lang="en-CA" altLang="en-US" sz="2800">
              <a:solidFill>
                <a:srgbClr val="002060"/>
              </a:solidFill>
              <a:latin typeface="Palatino Linotype" panose="02040502050505030304" pitchFamily="18" charset="0"/>
            </a:endParaRPr>
          </a:p>
          <a:p>
            <a:pPr defTabSz="914400" fontAlgn="base">
              <a:spcBef>
                <a:spcPct val="0"/>
              </a:spcBef>
              <a:spcAft>
                <a:spcPct val="0"/>
              </a:spcAft>
              <a:buClrTx/>
              <a:buSzTx/>
            </a:pPr>
            <a:r>
              <a:rPr lang="en-CA" altLang="en-US" sz="2800" b="1">
                <a:solidFill>
                  <a:srgbClr val="002060"/>
                </a:solidFill>
                <a:latin typeface="Palatino Linotype" panose="02040502050505030304" pitchFamily="18" charset="0"/>
              </a:rPr>
              <a:t>NOTE:  Current grade 9’s /10’s will only have to take ONE ELA 30 course when they enter grade 12.</a:t>
            </a:r>
            <a:endParaRPr lang="en-US" altLang="en-US" sz="2800" b="1">
              <a:solidFill>
                <a:srgbClr val="002060"/>
              </a:solidFill>
              <a:latin typeface="Palatino Linotype" panose="02040502050505030304" pitchFamily="18" charset="0"/>
            </a:endParaRPr>
          </a:p>
        </p:txBody>
      </p:sp>
      <p:sp>
        <p:nvSpPr>
          <p:cNvPr id="9" name="TextBox 8">
            <a:extLst>
              <a:ext uri="{FF2B5EF4-FFF2-40B4-BE49-F238E27FC236}">
                <a16:creationId xmlns:a16="http://schemas.microsoft.com/office/drawing/2014/main" id="{8F8F0757-BF87-4EC6-B28B-A471EFA5CFAE}"/>
              </a:ext>
            </a:extLst>
          </p:cNvPr>
          <p:cNvSpPr txBox="1"/>
          <p:nvPr/>
        </p:nvSpPr>
        <p:spPr>
          <a:xfrm>
            <a:off x="2208678" y="665042"/>
            <a:ext cx="7315200" cy="646331"/>
          </a:xfrm>
          <a:prstGeom prst="rect">
            <a:avLst/>
          </a:prstGeom>
          <a:noFill/>
        </p:spPr>
        <p:txBody>
          <a:bodyPr wrap="square" lIns="91440" tIns="45720" rIns="91440" bIns="45720" anchor="t">
            <a:spAutoFit/>
          </a:bodyPr>
          <a:lstStyle/>
          <a:p>
            <a:pPr algn="ctr" defTabSz="914400" fontAlgn="base">
              <a:spcBef>
                <a:spcPct val="0"/>
              </a:spcBef>
              <a:spcAft>
                <a:spcPct val="0"/>
              </a:spcAft>
              <a:defRPr/>
            </a:pPr>
            <a:r>
              <a:rPr lang="en-US" sz="3600" b="1">
                <a:ln w="10541" cmpd="sng">
                  <a:solidFill>
                    <a:srgbClr val="6076B4">
                      <a:shade val="88000"/>
                      <a:satMod val="110000"/>
                    </a:srgbClr>
                  </a:solidFill>
                  <a:prstDash val="solid"/>
                </a:ln>
                <a:solidFill>
                  <a:srgbClr val="C00000"/>
                </a:solidFill>
                <a:latin typeface="Palatino Linotype"/>
              </a:rPr>
              <a:t>Grade 12 Course Requirements</a:t>
            </a:r>
          </a:p>
        </p:txBody>
      </p:sp>
    </p:spTree>
    <p:extLst>
      <p:ext uri="{BB962C8B-B14F-4D97-AF65-F5344CB8AC3E}">
        <p14:creationId xmlns:p14="http://schemas.microsoft.com/office/powerpoint/2010/main" val="2372552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Application>Microsoft Office PowerPoint</Application>
  <PresentationFormat>Widescreen</PresentationFormat>
  <Slides>42</Slides>
  <Notes>5</Notes>
  <HiddenSlides>0</HiddenSlide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Banded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Burke, Navanga</dc:creator>
  <cp:revision>1</cp:revision>
  <cp:lastPrinted>2025-02-13T19:03:08Z</cp:lastPrinted>
  <dcterms:created xsi:type="dcterms:W3CDTF">2021-02-02T20:45:51Z</dcterms:created>
  <dcterms:modified xsi:type="dcterms:W3CDTF">2025-02-14T16:45:26Z</dcterms:modified>
</cp:coreProperties>
</file>