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6F_B3945BBB.xml" ContentType="application/vnd.ms-powerpoint.comments+xml"/>
  <Override PartName="/ppt/comments/modernComment_10E_2A389577.xml" ContentType="application/vnd.ms-powerpoint.comments+xml"/>
  <Override PartName="/ppt/comments/modernComment_10F_DD1BC0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2_A8452617.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72" r:id="rId2"/>
    <p:sldId id="364" r:id="rId3"/>
    <p:sldId id="258" r:id="rId4"/>
    <p:sldId id="256" r:id="rId5"/>
    <p:sldId id="357" r:id="rId6"/>
    <p:sldId id="358" r:id="rId7"/>
    <p:sldId id="359" r:id="rId8"/>
    <p:sldId id="360" r:id="rId9"/>
    <p:sldId id="361" r:id="rId10"/>
    <p:sldId id="362" r:id="rId11"/>
    <p:sldId id="261" r:id="rId12"/>
    <p:sldId id="260" r:id="rId13"/>
    <p:sldId id="363" r:id="rId14"/>
    <p:sldId id="264" r:id="rId15"/>
    <p:sldId id="262" r:id="rId16"/>
    <p:sldId id="263" r:id="rId17"/>
    <p:sldId id="365" r:id="rId18"/>
    <p:sldId id="366" r:id="rId19"/>
    <p:sldId id="265" r:id="rId20"/>
    <p:sldId id="367" r:id="rId21"/>
    <p:sldId id="270" r:id="rId22"/>
    <p:sldId id="271" r:id="rId23"/>
    <p:sldId id="266" r:id="rId24"/>
    <p:sldId id="267" r:id="rId25"/>
    <p:sldId id="269" r:id="rId26"/>
    <p:sldId id="268" r:id="rId27"/>
    <p:sldId id="273" r:id="rId28"/>
    <p:sldId id="272" r:id="rId29"/>
    <p:sldId id="274" r:id="rId30"/>
    <p:sldId id="377" r:id="rId31"/>
    <p:sldId id="378" r:id="rId32"/>
    <p:sldId id="276" r:id="rId33"/>
    <p:sldId id="368" r:id="rId34"/>
    <p:sldId id="369" r:id="rId35"/>
    <p:sldId id="370" r:id="rId36"/>
    <p:sldId id="371" r:id="rId37"/>
    <p:sldId id="376" r:id="rId38"/>
    <p:sldId id="373" r:id="rId39"/>
    <p:sldId id="374" r:id="rId40"/>
    <p:sldId id="277" r:id="rId41"/>
    <p:sldId id="275" r:id="rId42"/>
    <p:sldId id="375"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1B4151-82D2-2CBE-1DBB-B79F99DD3626}" name="Harbus, Mindy" initials="HM" userId="S::m.harbus@rcsd.ca::e2604161-714c-47f0-b023-7e157513e6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99"/>
    <a:srgbClr val="1F22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0B5912-03E5-49DF-AE22-0957129C3180}" v="13" dt="2026-02-26T16:48:55.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0E_2A389577.xml><?xml version="1.0" encoding="utf-8"?>
<p188:cmLst xmlns:a="http://schemas.openxmlformats.org/drawingml/2006/main" xmlns:r="http://schemas.openxmlformats.org/officeDocument/2006/relationships" xmlns:p188="http://schemas.microsoft.com/office/powerpoint/2018/8/main">
  <p188:cm id="{5D1D31BB-6971-4D0A-9DE1-F03F7DE3B752}" authorId="{661B4151-82D2-2CBE-1DBB-B79F99DD3626}" created="2026-02-13T16:36:17.076">
    <pc:sldMkLst xmlns:pc="http://schemas.microsoft.com/office/powerpoint/2013/main/command">
      <pc:docMk/>
      <pc:sldMk cId="708351351" sldId="270"/>
    </pc:sldMkLst>
    <p188:txBody>
      <a:bodyPr/>
      <a:lstStyle/>
      <a:p>
        <a:r>
          <a:rPr lang="en-US"/>
          <a:t>**NOTE: a Social Science (Histoire 20) is no longer a graduation requirement, but may assist with a FI designation and early conditional acceptance for post-secondary.</a:t>
        </a:r>
      </a:p>
    </p188:txBody>
  </p188:cm>
</p188:cmLst>
</file>

<file path=ppt/comments/modernComment_10F_DD1BC00.xml><?xml version="1.0" encoding="utf-8"?>
<p188:cmLst xmlns:a="http://schemas.openxmlformats.org/drawingml/2006/main" xmlns:r="http://schemas.openxmlformats.org/officeDocument/2006/relationships" xmlns:p188="http://schemas.microsoft.com/office/powerpoint/2018/8/main">
  <p188:cm id="{5B23E61C-D342-4D76-B4C2-DF23C4BFE5CB}" authorId="{661B4151-82D2-2CBE-1DBB-B79F99DD3626}" created="2026-02-13T16:38:08.171">
    <pc:sldMkLst xmlns:pc="http://schemas.microsoft.com/office/powerpoint/2013/main/command">
      <pc:docMk/>
      <pc:sldMk cId="231848960" sldId="271"/>
    </pc:sldMkLst>
    <p188:txBody>
      <a:bodyPr/>
      <a:lstStyle/>
      <a:p>
        <a:r>
          <a:rPr lang="en-US"/>
          <a:t>One Phys. Ed. at the 10, 20 or 30 level is compulsory in order to graduate.  Please note that Wellness 10 does not have a fee associated with the class, but Phys. Ed. 20 and 30 have fees.  </a:t>
        </a:r>
      </a:p>
    </p188:txBody>
  </p188:cm>
</p188:cmLst>
</file>

<file path=ppt/comments/modernComment_112_A8452617.xml><?xml version="1.0" encoding="utf-8"?>
<p188:cmLst xmlns:a="http://schemas.openxmlformats.org/drawingml/2006/main" xmlns:r="http://schemas.openxmlformats.org/officeDocument/2006/relationships" xmlns:p188="http://schemas.microsoft.com/office/powerpoint/2018/8/main">
  <p188:cm id="{017C51DC-D1EF-4EC5-BA46-F35C016661C6}" authorId="{661B4151-82D2-2CBE-1DBB-B79F99DD3626}" created="2026-02-13T16:56:34.065">
    <pc:sldMkLst xmlns:pc="http://schemas.microsoft.com/office/powerpoint/2013/main/command">
      <pc:docMk/>
      <pc:sldMk cId="2823104023" sldId="274"/>
    </pc:sldMkLst>
    <p188:txBody>
      <a:bodyPr/>
      <a:lstStyle/>
      <a:p>
        <a:r>
          <a:rPr lang="en-US"/>
          <a:t>For further information about Electives check the Course Selection Booklet on the Miller Website. </a:t>
        </a:r>
      </a:p>
    </p188:txBody>
  </p188:cm>
</p188:cmLst>
</file>

<file path=ppt/comments/modernComment_16F_B3945BBB.xml><?xml version="1.0" encoding="utf-8"?>
<p188:cmLst xmlns:a="http://schemas.openxmlformats.org/drawingml/2006/main" xmlns:r="http://schemas.openxmlformats.org/officeDocument/2006/relationships" xmlns:p188="http://schemas.microsoft.com/office/powerpoint/2018/8/main">
  <p188:cm id="{5EEB5110-11C7-4E1D-90E6-7049EB5646C2}" authorId="{661B4151-82D2-2CBE-1DBB-B79F99DD3626}" created="2026-02-13T16:32:37.231">
    <ac:deMkLst xmlns:ac="http://schemas.microsoft.com/office/drawing/2013/main/command">
      <pc:docMk xmlns:pc="http://schemas.microsoft.com/office/powerpoint/2013/main/command"/>
      <pc:sldMk xmlns:pc="http://schemas.microsoft.com/office/powerpoint/2013/main/command" cId="3012844475" sldId="367"/>
      <ac:picMk id="6" creationId="{B40F5020-E65B-4108-80AE-B2D8A3F605B4}"/>
    </ac:deMkLst>
    <p188:txBody>
      <a:bodyPr/>
      <a:lstStyle/>
      <a:p>
        <a:r>
          <a:rPr lang="en-US"/>
          <a:t>Please note the Physical Science 20 is recommended in Grade 11 due to the math content in the course. </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357CD-9230-4D02-B549-B81147BEEAB2}"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552E7371-E21B-49FB-96F5-68C9855863ED}">
      <dgm:prSet phldr="0"/>
      <dgm:spPr/>
      <dgm:t>
        <a:bodyPr/>
        <a:lstStyle/>
        <a:p>
          <a:pPr rtl="0">
            <a:lnSpc>
              <a:spcPct val="100000"/>
            </a:lnSpc>
          </a:pPr>
          <a:r>
            <a:rPr lang="en-CA">
              <a:solidFill>
                <a:schemeClr val="bg1"/>
              </a:solidFill>
              <a:latin typeface="Corbel" panose="020B0503020204020204"/>
            </a:rPr>
            <a:t>Maximum of 2 courses and must have a form signed</a:t>
          </a:r>
          <a:endParaRPr lang="en-CA">
            <a:solidFill>
              <a:schemeClr val="bg1"/>
            </a:solidFill>
          </a:endParaRPr>
        </a:p>
      </dgm:t>
    </dgm:pt>
    <dgm:pt modelId="{80C534AB-8D3F-4B7E-A4BA-BEB5007B1C0C}" type="parTrans" cxnId="{0A539DD6-8235-4FCA-8ACE-D4390DA471B1}">
      <dgm:prSet/>
      <dgm:spPr/>
      <dgm:t>
        <a:bodyPr/>
        <a:lstStyle/>
        <a:p>
          <a:endParaRPr lang="en-US"/>
        </a:p>
      </dgm:t>
    </dgm:pt>
    <dgm:pt modelId="{3157B659-BF2F-460E-9EED-601BC75EF1FC}" type="sibTrans" cxnId="{0A539DD6-8235-4FCA-8ACE-D4390DA471B1}">
      <dgm:prSet/>
      <dgm:spPr/>
      <dgm:t>
        <a:bodyPr/>
        <a:lstStyle/>
        <a:p>
          <a:endParaRPr lang="en-US"/>
        </a:p>
      </dgm:t>
    </dgm:pt>
    <dgm:pt modelId="{77977474-39DB-4436-BE30-BDEEF38B4CED}">
      <dgm:prSet/>
      <dgm:spPr/>
      <dgm:t>
        <a:bodyPr/>
        <a:lstStyle/>
        <a:p>
          <a:pPr>
            <a:lnSpc>
              <a:spcPct val="100000"/>
            </a:lnSpc>
          </a:pPr>
          <a:r>
            <a:rPr lang="en-US">
              <a:solidFill>
                <a:schemeClr val="bg1"/>
              </a:solidFill>
            </a:rPr>
            <a:t>Student Services will assist you with registering for an online class.</a:t>
          </a:r>
        </a:p>
      </dgm:t>
    </dgm:pt>
    <dgm:pt modelId="{EB0EE885-2540-42B9-9247-BAB939BB4ECA}" type="parTrans" cxnId="{BDA2A38A-C4C1-4B62-9FCA-E7BE77CC98EB}">
      <dgm:prSet/>
      <dgm:spPr/>
      <dgm:t>
        <a:bodyPr/>
        <a:lstStyle/>
        <a:p>
          <a:endParaRPr lang="en-US"/>
        </a:p>
      </dgm:t>
    </dgm:pt>
    <dgm:pt modelId="{F985AD5C-B20E-4B58-A059-57D485B3CE88}" type="sibTrans" cxnId="{BDA2A38A-C4C1-4B62-9FCA-E7BE77CC98EB}">
      <dgm:prSet/>
      <dgm:spPr/>
      <dgm:t>
        <a:bodyPr/>
        <a:lstStyle/>
        <a:p>
          <a:endParaRPr lang="en-US"/>
        </a:p>
      </dgm:t>
    </dgm:pt>
    <dgm:pt modelId="{41FF5DDF-44F9-4B93-9415-78014584EC5C}">
      <dgm:prSet/>
      <dgm:spPr/>
      <dgm:t>
        <a:bodyPr/>
        <a:lstStyle/>
        <a:p>
          <a:pPr>
            <a:lnSpc>
              <a:spcPct val="100000"/>
            </a:lnSpc>
          </a:pPr>
          <a:r>
            <a:rPr lang="en-US">
              <a:solidFill>
                <a:schemeClr val="bg1"/>
              </a:solidFill>
            </a:rPr>
            <a:t>School administration has to give final </a:t>
          </a:r>
          <a:r>
            <a:rPr lang="en-US">
              <a:solidFill>
                <a:schemeClr val="bg1"/>
              </a:solidFill>
              <a:latin typeface="Corbel" panose="020B0503020204020204"/>
            </a:rPr>
            <a:t>permission before enrolled</a:t>
          </a:r>
          <a:endParaRPr lang="en-US">
            <a:solidFill>
              <a:schemeClr val="bg1"/>
            </a:solidFill>
          </a:endParaRPr>
        </a:p>
      </dgm:t>
    </dgm:pt>
    <dgm:pt modelId="{4B1DB04D-9887-4985-9657-5AF03BBD05D8}" type="parTrans" cxnId="{774043F8-70E8-41CD-ADC6-6D59844DAAC0}">
      <dgm:prSet/>
      <dgm:spPr/>
      <dgm:t>
        <a:bodyPr/>
        <a:lstStyle/>
        <a:p>
          <a:endParaRPr lang="en-US"/>
        </a:p>
      </dgm:t>
    </dgm:pt>
    <dgm:pt modelId="{3F0E7726-273C-4E35-96B5-94F1D8E2154A}" type="sibTrans" cxnId="{774043F8-70E8-41CD-ADC6-6D59844DAAC0}">
      <dgm:prSet/>
      <dgm:spPr/>
      <dgm:t>
        <a:bodyPr/>
        <a:lstStyle/>
        <a:p>
          <a:endParaRPr lang="en-US"/>
        </a:p>
      </dgm:t>
    </dgm:pt>
    <dgm:pt modelId="{36E7C100-0E87-4C73-8799-97206F2E66B4}">
      <dgm:prSet phldr="0"/>
      <dgm:spPr/>
      <dgm:t>
        <a:bodyPr/>
        <a:lstStyle/>
        <a:p>
          <a:pPr rtl="0">
            <a:lnSpc>
              <a:spcPct val="100000"/>
            </a:lnSpc>
          </a:pPr>
          <a:r>
            <a:rPr lang="en-CA">
              <a:solidFill>
                <a:schemeClr val="bg1"/>
              </a:solidFill>
              <a:latin typeface="Corbel" panose="020B0503020204020204"/>
            </a:rPr>
            <a:t>Grade 10 students will be placed in a tutorial if they choose an online course</a:t>
          </a:r>
        </a:p>
      </dgm:t>
    </dgm:pt>
    <dgm:pt modelId="{52F4FB47-1A06-4EAE-89C4-833A1BA00BD6}" type="parTrans" cxnId="{D1B0DD44-92E2-4DA0-96A6-923D3E72C270}">
      <dgm:prSet/>
      <dgm:spPr/>
      <dgm:t>
        <a:bodyPr/>
        <a:lstStyle/>
        <a:p>
          <a:endParaRPr lang="en-US"/>
        </a:p>
      </dgm:t>
    </dgm:pt>
    <dgm:pt modelId="{DDF5661B-8612-4A54-B9A4-5032BF11C0B0}" type="sibTrans" cxnId="{D1B0DD44-92E2-4DA0-96A6-923D3E72C270}">
      <dgm:prSet/>
      <dgm:spPr/>
      <dgm:t>
        <a:bodyPr/>
        <a:lstStyle/>
        <a:p>
          <a:endParaRPr lang="en-US"/>
        </a:p>
      </dgm:t>
    </dgm:pt>
    <dgm:pt modelId="{9B40F247-256F-4DBF-A851-256A0A4437D4}" type="pres">
      <dgm:prSet presAssocID="{35F357CD-9230-4D02-B549-B81147BEEAB2}" presName="root" presStyleCnt="0">
        <dgm:presLayoutVars>
          <dgm:dir/>
          <dgm:resizeHandles val="exact"/>
        </dgm:presLayoutVars>
      </dgm:prSet>
      <dgm:spPr/>
    </dgm:pt>
    <dgm:pt modelId="{08993155-E933-4BB2-9377-865FE1BA6589}" type="pres">
      <dgm:prSet presAssocID="{552E7371-E21B-49FB-96F5-68C9855863ED}" presName="compNode" presStyleCnt="0"/>
      <dgm:spPr/>
    </dgm:pt>
    <dgm:pt modelId="{ABF2A336-E99C-4D96-9D16-D9605EE112AE}" type="pres">
      <dgm:prSet presAssocID="{552E7371-E21B-49FB-96F5-68C9855863ED}" presName="bgRect" presStyleLbl="bgShp" presStyleIdx="0" presStyleCnt="4"/>
      <dgm:spPr/>
    </dgm:pt>
    <dgm:pt modelId="{9CF0968B-6559-4F18-A92B-37278FAF71A0}" type="pres">
      <dgm:prSet presAssocID="{552E7371-E21B-49FB-96F5-68C9855863E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th Globe Americas"/>
        </a:ext>
      </dgm:extLst>
    </dgm:pt>
    <dgm:pt modelId="{B82A191A-2BDC-4FC2-872F-3CC2E8EA534E}" type="pres">
      <dgm:prSet presAssocID="{552E7371-E21B-49FB-96F5-68C9855863ED}" presName="spaceRect" presStyleCnt="0"/>
      <dgm:spPr/>
    </dgm:pt>
    <dgm:pt modelId="{B2944B49-FFFE-41C6-9B44-166AB6D8AABE}" type="pres">
      <dgm:prSet presAssocID="{552E7371-E21B-49FB-96F5-68C9855863ED}" presName="parTx" presStyleLbl="revTx" presStyleIdx="0" presStyleCnt="4">
        <dgm:presLayoutVars>
          <dgm:chMax val="0"/>
          <dgm:chPref val="0"/>
        </dgm:presLayoutVars>
      </dgm:prSet>
      <dgm:spPr/>
    </dgm:pt>
    <dgm:pt modelId="{4E85B640-D98A-4E10-B986-4882B80D0AF2}" type="pres">
      <dgm:prSet presAssocID="{3157B659-BF2F-460E-9EED-601BC75EF1FC}" presName="sibTrans" presStyleCnt="0"/>
      <dgm:spPr/>
    </dgm:pt>
    <dgm:pt modelId="{6834B862-7593-4A2D-8B29-7568C7CDB98C}" type="pres">
      <dgm:prSet presAssocID="{36E7C100-0E87-4C73-8799-97206F2E66B4}" presName="compNode" presStyleCnt="0"/>
      <dgm:spPr/>
    </dgm:pt>
    <dgm:pt modelId="{B94B46CC-B5B7-416D-AC2F-8A97CAE43C06}" type="pres">
      <dgm:prSet presAssocID="{36E7C100-0E87-4C73-8799-97206F2E66B4}" presName="bgRect" presStyleLbl="bgShp" presStyleIdx="1" presStyleCnt="4"/>
      <dgm:spPr/>
    </dgm:pt>
    <dgm:pt modelId="{7118F734-AC63-4A5E-8233-99179EA6E222}" type="pres">
      <dgm:prSet presAssocID="{36E7C100-0E87-4C73-8799-97206F2E66B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Sharpened color pencil tips"/>
        </a:ext>
      </dgm:extLst>
    </dgm:pt>
    <dgm:pt modelId="{5C616A6D-3B87-4796-AD7C-A37F00ABEA51}" type="pres">
      <dgm:prSet presAssocID="{36E7C100-0E87-4C73-8799-97206F2E66B4}" presName="spaceRect" presStyleCnt="0"/>
      <dgm:spPr/>
    </dgm:pt>
    <dgm:pt modelId="{E72E0300-1499-4447-9547-F16BA3C8A415}" type="pres">
      <dgm:prSet presAssocID="{36E7C100-0E87-4C73-8799-97206F2E66B4}" presName="parTx" presStyleLbl="revTx" presStyleIdx="1" presStyleCnt="4">
        <dgm:presLayoutVars>
          <dgm:chMax val="0"/>
          <dgm:chPref val="0"/>
        </dgm:presLayoutVars>
      </dgm:prSet>
      <dgm:spPr/>
    </dgm:pt>
    <dgm:pt modelId="{527364DA-6D8A-4E36-B60E-F957EA7DFED3}" type="pres">
      <dgm:prSet presAssocID="{DDF5661B-8612-4A54-B9A4-5032BF11C0B0}" presName="sibTrans" presStyleCnt="0"/>
      <dgm:spPr/>
    </dgm:pt>
    <dgm:pt modelId="{1581F154-F9E0-4B84-97F9-89D0CA105AEC}" type="pres">
      <dgm:prSet presAssocID="{77977474-39DB-4436-BE30-BDEEF38B4CED}" presName="compNode" presStyleCnt="0"/>
      <dgm:spPr/>
    </dgm:pt>
    <dgm:pt modelId="{645722E6-6EC7-48D4-8B75-A49480530635}" type="pres">
      <dgm:prSet presAssocID="{77977474-39DB-4436-BE30-BDEEF38B4CED}" presName="bgRect" presStyleLbl="bgShp" presStyleIdx="2" presStyleCnt="4"/>
      <dgm:spPr/>
    </dgm:pt>
    <dgm:pt modelId="{98D489F1-2212-4C87-B64B-D8ED66DA6672}" type="pres">
      <dgm:prSet presAssocID="{77977474-39DB-4436-BE30-BDEEF38B4CED}"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heckmark"/>
        </a:ext>
      </dgm:extLst>
    </dgm:pt>
    <dgm:pt modelId="{229B7CA4-704F-48CE-A3EC-907317DCB53A}" type="pres">
      <dgm:prSet presAssocID="{77977474-39DB-4436-BE30-BDEEF38B4CED}" presName="spaceRect" presStyleCnt="0"/>
      <dgm:spPr/>
    </dgm:pt>
    <dgm:pt modelId="{51681CAA-C20B-417C-973D-1AA8B98A51F2}" type="pres">
      <dgm:prSet presAssocID="{77977474-39DB-4436-BE30-BDEEF38B4CED}" presName="parTx" presStyleLbl="revTx" presStyleIdx="2" presStyleCnt="4">
        <dgm:presLayoutVars>
          <dgm:chMax val="0"/>
          <dgm:chPref val="0"/>
        </dgm:presLayoutVars>
      </dgm:prSet>
      <dgm:spPr/>
    </dgm:pt>
    <dgm:pt modelId="{4D3D1A62-7D6A-4EBD-AB93-B690F01E124F}" type="pres">
      <dgm:prSet presAssocID="{F985AD5C-B20E-4B58-A059-57D485B3CE88}" presName="sibTrans" presStyleCnt="0"/>
      <dgm:spPr/>
    </dgm:pt>
    <dgm:pt modelId="{6AF3D6E3-7D0D-44B3-BAB0-5A3ADC7B3D61}" type="pres">
      <dgm:prSet presAssocID="{41FF5DDF-44F9-4B93-9415-78014584EC5C}" presName="compNode" presStyleCnt="0"/>
      <dgm:spPr/>
    </dgm:pt>
    <dgm:pt modelId="{2EE680CC-5BF9-4FE5-8AD9-9AF44A941A8B}" type="pres">
      <dgm:prSet presAssocID="{41FF5DDF-44F9-4B93-9415-78014584EC5C}" presName="bgRect" presStyleLbl="bgShp" presStyleIdx="3" presStyleCnt="4"/>
      <dgm:spPr/>
    </dgm:pt>
    <dgm:pt modelId="{AEDDFDDB-AA07-4D62-944F-3D8CE0500A7D}" type="pres">
      <dgm:prSet presAssocID="{41FF5DDF-44F9-4B93-9415-78014584EC5C}"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Classroom"/>
        </a:ext>
      </dgm:extLst>
    </dgm:pt>
    <dgm:pt modelId="{2B5A714D-9308-49F1-A94C-539DFF9B3F95}" type="pres">
      <dgm:prSet presAssocID="{41FF5DDF-44F9-4B93-9415-78014584EC5C}" presName="spaceRect" presStyleCnt="0"/>
      <dgm:spPr/>
    </dgm:pt>
    <dgm:pt modelId="{5184CE7A-EB48-4D8F-9624-E5CF1C41AEA4}" type="pres">
      <dgm:prSet presAssocID="{41FF5DDF-44F9-4B93-9415-78014584EC5C}" presName="parTx" presStyleLbl="revTx" presStyleIdx="3" presStyleCnt="4">
        <dgm:presLayoutVars>
          <dgm:chMax val="0"/>
          <dgm:chPref val="0"/>
        </dgm:presLayoutVars>
      </dgm:prSet>
      <dgm:spPr/>
    </dgm:pt>
  </dgm:ptLst>
  <dgm:cxnLst>
    <dgm:cxn modelId="{6D000B03-7826-4335-B470-23BACF628EF3}" type="presOf" srcId="{77977474-39DB-4436-BE30-BDEEF38B4CED}" destId="{51681CAA-C20B-417C-973D-1AA8B98A51F2}" srcOrd="0" destOrd="0" presId="urn:microsoft.com/office/officeart/2018/2/layout/IconVerticalSolidList"/>
    <dgm:cxn modelId="{58C63E2B-70C4-4C48-8C13-E8823DFA9468}" type="presOf" srcId="{35F357CD-9230-4D02-B549-B81147BEEAB2}" destId="{9B40F247-256F-4DBF-A851-256A0A4437D4}" srcOrd="0" destOrd="0" presId="urn:microsoft.com/office/officeart/2018/2/layout/IconVerticalSolidList"/>
    <dgm:cxn modelId="{D1B0DD44-92E2-4DA0-96A6-923D3E72C270}" srcId="{35F357CD-9230-4D02-B549-B81147BEEAB2}" destId="{36E7C100-0E87-4C73-8799-97206F2E66B4}" srcOrd="1" destOrd="0" parTransId="{52F4FB47-1A06-4EAE-89C4-833A1BA00BD6}" sibTransId="{DDF5661B-8612-4A54-B9A4-5032BF11C0B0}"/>
    <dgm:cxn modelId="{6DB66675-E655-4C78-8D17-0AC977F7F3EF}" type="presOf" srcId="{552E7371-E21B-49FB-96F5-68C9855863ED}" destId="{B2944B49-FFFE-41C6-9B44-166AB6D8AABE}" srcOrd="0" destOrd="0" presId="urn:microsoft.com/office/officeart/2018/2/layout/IconVerticalSolidList"/>
    <dgm:cxn modelId="{4AAD937E-7BA5-4DB1-9B01-56007BF0F996}" type="presOf" srcId="{36E7C100-0E87-4C73-8799-97206F2E66B4}" destId="{E72E0300-1499-4447-9547-F16BA3C8A415}" srcOrd="0" destOrd="0" presId="urn:microsoft.com/office/officeart/2018/2/layout/IconVerticalSolidList"/>
    <dgm:cxn modelId="{BDA2A38A-C4C1-4B62-9FCA-E7BE77CC98EB}" srcId="{35F357CD-9230-4D02-B549-B81147BEEAB2}" destId="{77977474-39DB-4436-BE30-BDEEF38B4CED}" srcOrd="2" destOrd="0" parTransId="{EB0EE885-2540-42B9-9247-BAB939BB4ECA}" sibTransId="{F985AD5C-B20E-4B58-A059-57D485B3CE88}"/>
    <dgm:cxn modelId="{0A539DD6-8235-4FCA-8ACE-D4390DA471B1}" srcId="{35F357CD-9230-4D02-B549-B81147BEEAB2}" destId="{552E7371-E21B-49FB-96F5-68C9855863ED}" srcOrd="0" destOrd="0" parTransId="{80C534AB-8D3F-4B7E-A4BA-BEB5007B1C0C}" sibTransId="{3157B659-BF2F-460E-9EED-601BC75EF1FC}"/>
    <dgm:cxn modelId="{1E90E6F0-AE15-4E4C-8188-6867F1378C4F}" type="presOf" srcId="{41FF5DDF-44F9-4B93-9415-78014584EC5C}" destId="{5184CE7A-EB48-4D8F-9624-E5CF1C41AEA4}" srcOrd="0" destOrd="0" presId="urn:microsoft.com/office/officeart/2018/2/layout/IconVerticalSolidList"/>
    <dgm:cxn modelId="{774043F8-70E8-41CD-ADC6-6D59844DAAC0}" srcId="{35F357CD-9230-4D02-B549-B81147BEEAB2}" destId="{41FF5DDF-44F9-4B93-9415-78014584EC5C}" srcOrd="3" destOrd="0" parTransId="{4B1DB04D-9887-4985-9657-5AF03BBD05D8}" sibTransId="{3F0E7726-273C-4E35-96B5-94F1D8E2154A}"/>
    <dgm:cxn modelId="{0A5A806C-DD4B-406B-BC20-0584D3988752}" type="presParOf" srcId="{9B40F247-256F-4DBF-A851-256A0A4437D4}" destId="{08993155-E933-4BB2-9377-865FE1BA6589}" srcOrd="0" destOrd="0" presId="urn:microsoft.com/office/officeart/2018/2/layout/IconVerticalSolidList"/>
    <dgm:cxn modelId="{115BB269-21D5-4C28-931E-1812D1B1A8EE}" type="presParOf" srcId="{08993155-E933-4BB2-9377-865FE1BA6589}" destId="{ABF2A336-E99C-4D96-9D16-D9605EE112AE}" srcOrd="0" destOrd="0" presId="urn:microsoft.com/office/officeart/2018/2/layout/IconVerticalSolidList"/>
    <dgm:cxn modelId="{7E3F4ABA-FBCC-4B9C-AE3E-D8DEA7398E07}" type="presParOf" srcId="{08993155-E933-4BB2-9377-865FE1BA6589}" destId="{9CF0968B-6559-4F18-A92B-37278FAF71A0}" srcOrd="1" destOrd="0" presId="urn:microsoft.com/office/officeart/2018/2/layout/IconVerticalSolidList"/>
    <dgm:cxn modelId="{13CE206B-02BC-4EED-8235-AFD23F357ADB}" type="presParOf" srcId="{08993155-E933-4BB2-9377-865FE1BA6589}" destId="{B82A191A-2BDC-4FC2-872F-3CC2E8EA534E}" srcOrd="2" destOrd="0" presId="urn:microsoft.com/office/officeart/2018/2/layout/IconVerticalSolidList"/>
    <dgm:cxn modelId="{D2D0703A-56A8-4281-9C0A-0982359C8A82}" type="presParOf" srcId="{08993155-E933-4BB2-9377-865FE1BA6589}" destId="{B2944B49-FFFE-41C6-9B44-166AB6D8AABE}" srcOrd="3" destOrd="0" presId="urn:microsoft.com/office/officeart/2018/2/layout/IconVerticalSolidList"/>
    <dgm:cxn modelId="{6D438306-0F58-459A-BA41-5A40405F6A20}" type="presParOf" srcId="{9B40F247-256F-4DBF-A851-256A0A4437D4}" destId="{4E85B640-D98A-4E10-B986-4882B80D0AF2}" srcOrd="1" destOrd="0" presId="urn:microsoft.com/office/officeart/2018/2/layout/IconVerticalSolidList"/>
    <dgm:cxn modelId="{AB28FE4F-6F9A-45AE-8509-0CEBAF22825F}" type="presParOf" srcId="{9B40F247-256F-4DBF-A851-256A0A4437D4}" destId="{6834B862-7593-4A2D-8B29-7568C7CDB98C}" srcOrd="2" destOrd="0" presId="urn:microsoft.com/office/officeart/2018/2/layout/IconVerticalSolidList"/>
    <dgm:cxn modelId="{05608756-C61C-4CBA-BFC5-D217BBC1B310}" type="presParOf" srcId="{6834B862-7593-4A2D-8B29-7568C7CDB98C}" destId="{B94B46CC-B5B7-416D-AC2F-8A97CAE43C06}" srcOrd="0" destOrd="0" presId="urn:microsoft.com/office/officeart/2018/2/layout/IconVerticalSolidList"/>
    <dgm:cxn modelId="{6D35C0BE-A801-429B-AE32-B180E1E60953}" type="presParOf" srcId="{6834B862-7593-4A2D-8B29-7568C7CDB98C}" destId="{7118F734-AC63-4A5E-8233-99179EA6E222}" srcOrd="1" destOrd="0" presId="urn:microsoft.com/office/officeart/2018/2/layout/IconVerticalSolidList"/>
    <dgm:cxn modelId="{C05094A0-04E6-430E-B545-637880EE906C}" type="presParOf" srcId="{6834B862-7593-4A2D-8B29-7568C7CDB98C}" destId="{5C616A6D-3B87-4796-AD7C-A37F00ABEA51}" srcOrd="2" destOrd="0" presId="urn:microsoft.com/office/officeart/2018/2/layout/IconVerticalSolidList"/>
    <dgm:cxn modelId="{7AFB125A-C8B3-4391-8A16-2DC399AF8179}" type="presParOf" srcId="{6834B862-7593-4A2D-8B29-7568C7CDB98C}" destId="{E72E0300-1499-4447-9547-F16BA3C8A415}" srcOrd="3" destOrd="0" presId="urn:microsoft.com/office/officeart/2018/2/layout/IconVerticalSolidList"/>
    <dgm:cxn modelId="{5AB8605D-BFAB-46C9-9CD8-EB33186E2795}" type="presParOf" srcId="{9B40F247-256F-4DBF-A851-256A0A4437D4}" destId="{527364DA-6D8A-4E36-B60E-F957EA7DFED3}" srcOrd="3" destOrd="0" presId="urn:microsoft.com/office/officeart/2018/2/layout/IconVerticalSolidList"/>
    <dgm:cxn modelId="{31166D66-2218-452C-975C-31580B45F6D9}" type="presParOf" srcId="{9B40F247-256F-4DBF-A851-256A0A4437D4}" destId="{1581F154-F9E0-4B84-97F9-89D0CA105AEC}" srcOrd="4" destOrd="0" presId="urn:microsoft.com/office/officeart/2018/2/layout/IconVerticalSolidList"/>
    <dgm:cxn modelId="{1624569B-46D8-4B5A-9DAC-EC31557ACDE6}" type="presParOf" srcId="{1581F154-F9E0-4B84-97F9-89D0CA105AEC}" destId="{645722E6-6EC7-48D4-8B75-A49480530635}" srcOrd="0" destOrd="0" presId="urn:microsoft.com/office/officeart/2018/2/layout/IconVerticalSolidList"/>
    <dgm:cxn modelId="{96A29518-FCA5-4B0B-B109-EB8ACF8221D1}" type="presParOf" srcId="{1581F154-F9E0-4B84-97F9-89D0CA105AEC}" destId="{98D489F1-2212-4C87-B64B-D8ED66DA6672}" srcOrd="1" destOrd="0" presId="urn:microsoft.com/office/officeart/2018/2/layout/IconVerticalSolidList"/>
    <dgm:cxn modelId="{440FD008-D688-43AD-97C3-3EB435885620}" type="presParOf" srcId="{1581F154-F9E0-4B84-97F9-89D0CA105AEC}" destId="{229B7CA4-704F-48CE-A3EC-907317DCB53A}" srcOrd="2" destOrd="0" presId="urn:microsoft.com/office/officeart/2018/2/layout/IconVerticalSolidList"/>
    <dgm:cxn modelId="{B7C76503-C37D-4067-BA87-82A514016791}" type="presParOf" srcId="{1581F154-F9E0-4B84-97F9-89D0CA105AEC}" destId="{51681CAA-C20B-417C-973D-1AA8B98A51F2}" srcOrd="3" destOrd="0" presId="urn:microsoft.com/office/officeart/2018/2/layout/IconVerticalSolidList"/>
    <dgm:cxn modelId="{52BB5A59-3A0E-4B0A-9D37-C7859CDDD5C3}" type="presParOf" srcId="{9B40F247-256F-4DBF-A851-256A0A4437D4}" destId="{4D3D1A62-7D6A-4EBD-AB93-B690F01E124F}" srcOrd="5" destOrd="0" presId="urn:microsoft.com/office/officeart/2018/2/layout/IconVerticalSolidList"/>
    <dgm:cxn modelId="{45AB8DAD-5EC7-4BFA-8736-08667A858D33}" type="presParOf" srcId="{9B40F247-256F-4DBF-A851-256A0A4437D4}" destId="{6AF3D6E3-7D0D-44B3-BAB0-5A3ADC7B3D61}" srcOrd="6" destOrd="0" presId="urn:microsoft.com/office/officeart/2018/2/layout/IconVerticalSolidList"/>
    <dgm:cxn modelId="{AEFBDDDB-59D1-45D8-941A-A878F553E9D3}" type="presParOf" srcId="{6AF3D6E3-7D0D-44B3-BAB0-5A3ADC7B3D61}" destId="{2EE680CC-5BF9-4FE5-8AD9-9AF44A941A8B}" srcOrd="0" destOrd="0" presId="urn:microsoft.com/office/officeart/2018/2/layout/IconVerticalSolidList"/>
    <dgm:cxn modelId="{A98D42D1-1AD0-4C79-93FC-7C92974CD645}" type="presParOf" srcId="{6AF3D6E3-7D0D-44B3-BAB0-5A3ADC7B3D61}" destId="{AEDDFDDB-AA07-4D62-944F-3D8CE0500A7D}" srcOrd="1" destOrd="0" presId="urn:microsoft.com/office/officeart/2018/2/layout/IconVerticalSolidList"/>
    <dgm:cxn modelId="{5B1DC5C1-9091-4D2F-917C-5BDA76E4483D}" type="presParOf" srcId="{6AF3D6E3-7D0D-44B3-BAB0-5A3ADC7B3D61}" destId="{2B5A714D-9308-49F1-A94C-539DFF9B3F95}" srcOrd="2" destOrd="0" presId="urn:microsoft.com/office/officeart/2018/2/layout/IconVerticalSolidList"/>
    <dgm:cxn modelId="{9912B73B-F990-43ED-848B-D625F4946E76}" type="presParOf" srcId="{6AF3D6E3-7D0D-44B3-BAB0-5A3ADC7B3D61}" destId="{5184CE7A-EB48-4D8F-9624-E5CF1C41AEA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2A336-E99C-4D96-9D16-D9605EE112AE}">
      <dsp:nvSpPr>
        <dsp:cNvPr id="0" name=""/>
        <dsp:cNvSpPr/>
      </dsp:nvSpPr>
      <dsp:spPr>
        <a:xfrm>
          <a:off x="0" y="1897"/>
          <a:ext cx="8504238" cy="96172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0968B-6559-4F18-A92B-37278FAF71A0}">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944B49-FFFE-41C6-9B44-166AB6D8AABE}">
      <dsp:nvSpPr>
        <dsp:cNvPr id="0" name=""/>
        <dsp:cNvSpPr/>
      </dsp:nvSpPr>
      <dsp:spPr>
        <a:xfrm>
          <a:off x="1110795" y="1897"/>
          <a:ext cx="739344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rtl="0">
            <a:lnSpc>
              <a:spcPct val="100000"/>
            </a:lnSpc>
            <a:spcBef>
              <a:spcPct val="0"/>
            </a:spcBef>
            <a:spcAft>
              <a:spcPct val="35000"/>
            </a:spcAft>
            <a:buNone/>
          </a:pPr>
          <a:r>
            <a:rPr lang="en-CA" sz="2200" kern="1200">
              <a:solidFill>
                <a:schemeClr val="bg1"/>
              </a:solidFill>
              <a:latin typeface="Corbel" panose="020B0503020204020204"/>
            </a:rPr>
            <a:t>Maximum of 2 courses and must have a form signed</a:t>
          </a:r>
          <a:endParaRPr lang="en-CA" sz="2200" kern="1200">
            <a:solidFill>
              <a:schemeClr val="bg1"/>
            </a:solidFill>
          </a:endParaRPr>
        </a:p>
      </dsp:txBody>
      <dsp:txXfrm>
        <a:off x="1110795" y="1897"/>
        <a:ext cx="7393442" cy="961727"/>
      </dsp:txXfrm>
    </dsp:sp>
    <dsp:sp modelId="{B94B46CC-B5B7-416D-AC2F-8A97CAE43C06}">
      <dsp:nvSpPr>
        <dsp:cNvPr id="0" name=""/>
        <dsp:cNvSpPr/>
      </dsp:nvSpPr>
      <dsp:spPr>
        <a:xfrm>
          <a:off x="0" y="1204056"/>
          <a:ext cx="8504238" cy="96172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18F734-AC63-4A5E-8233-99179EA6E222}">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2E0300-1499-4447-9547-F16BA3C8A415}">
      <dsp:nvSpPr>
        <dsp:cNvPr id="0" name=""/>
        <dsp:cNvSpPr/>
      </dsp:nvSpPr>
      <dsp:spPr>
        <a:xfrm>
          <a:off x="1110795" y="1204056"/>
          <a:ext cx="739344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rtl="0">
            <a:lnSpc>
              <a:spcPct val="100000"/>
            </a:lnSpc>
            <a:spcBef>
              <a:spcPct val="0"/>
            </a:spcBef>
            <a:spcAft>
              <a:spcPct val="35000"/>
            </a:spcAft>
            <a:buNone/>
          </a:pPr>
          <a:r>
            <a:rPr lang="en-CA" sz="2200" kern="1200">
              <a:solidFill>
                <a:schemeClr val="bg1"/>
              </a:solidFill>
              <a:latin typeface="Corbel" panose="020B0503020204020204"/>
            </a:rPr>
            <a:t>Grade 10 students will be placed in a tutorial if they choose an online course</a:t>
          </a:r>
        </a:p>
      </dsp:txBody>
      <dsp:txXfrm>
        <a:off x="1110795" y="1204056"/>
        <a:ext cx="7393442" cy="961727"/>
      </dsp:txXfrm>
    </dsp:sp>
    <dsp:sp modelId="{645722E6-6EC7-48D4-8B75-A49480530635}">
      <dsp:nvSpPr>
        <dsp:cNvPr id="0" name=""/>
        <dsp:cNvSpPr/>
      </dsp:nvSpPr>
      <dsp:spPr>
        <a:xfrm>
          <a:off x="0" y="2406215"/>
          <a:ext cx="8504238" cy="96172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D489F1-2212-4C87-B64B-D8ED66DA6672}">
      <dsp:nvSpPr>
        <dsp:cNvPr id="0" name=""/>
        <dsp:cNvSpPr/>
      </dsp:nvSpPr>
      <dsp:spPr>
        <a:xfrm>
          <a:off x="290922" y="2622604"/>
          <a:ext cx="528950" cy="52895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81CAA-C20B-417C-973D-1AA8B98A51F2}">
      <dsp:nvSpPr>
        <dsp:cNvPr id="0" name=""/>
        <dsp:cNvSpPr/>
      </dsp:nvSpPr>
      <dsp:spPr>
        <a:xfrm>
          <a:off x="1110795" y="2406215"/>
          <a:ext cx="739344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bg1"/>
              </a:solidFill>
            </a:rPr>
            <a:t>Student Services will assist you with registering for an online class.</a:t>
          </a:r>
        </a:p>
      </dsp:txBody>
      <dsp:txXfrm>
        <a:off x="1110795" y="2406215"/>
        <a:ext cx="7393442" cy="961727"/>
      </dsp:txXfrm>
    </dsp:sp>
    <dsp:sp modelId="{2EE680CC-5BF9-4FE5-8AD9-9AF44A941A8B}">
      <dsp:nvSpPr>
        <dsp:cNvPr id="0" name=""/>
        <dsp:cNvSpPr/>
      </dsp:nvSpPr>
      <dsp:spPr>
        <a:xfrm>
          <a:off x="0" y="3608375"/>
          <a:ext cx="8504238" cy="96172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DFDDB-AA07-4D62-944F-3D8CE0500A7D}">
      <dsp:nvSpPr>
        <dsp:cNvPr id="0" name=""/>
        <dsp:cNvSpPr/>
      </dsp:nvSpPr>
      <dsp:spPr>
        <a:xfrm>
          <a:off x="290922" y="3824763"/>
          <a:ext cx="528950" cy="52895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84CE7A-EB48-4D8F-9624-E5CF1C41AEA4}">
      <dsp:nvSpPr>
        <dsp:cNvPr id="0" name=""/>
        <dsp:cNvSpPr/>
      </dsp:nvSpPr>
      <dsp:spPr>
        <a:xfrm>
          <a:off x="1110795" y="3608375"/>
          <a:ext cx="739344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bg1"/>
              </a:solidFill>
            </a:rPr>
            <a:t>School administration has to give final </a:t>
          </a:r>
          <a:r>
            <a:rPr lang="en-US" sz="2200" kern="1200">
              <a:solidFill>
                <a:schemeClr val="bg1"/>
              </a:solidFill>
              <a:latin typeface="Corbel" panose="020B0503020204020204"/>
            </a:rPr>
            <a:t>permission before enrolled</a:t>
          </a:r>
          <a:endParaRPr lang="en-US" sz="2200" kern="1200">
            <a:solidFill>
              <a:schemeClr val="bg1"/>
            </a:solidFill>
          </a:endParaRPr>
        </a:p>
      </dsp:txBody>
      <dsp:txXfrm>
        <a:off x="1110795" y="3608375"/>
        <a:ext cx="7393442" cy="961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E2AD6F-3DC3-4A45-828B-B2EA105EFA8E}" type="datetimeFigureOut">
              <a:rPr lang="en-US" smtClean="0"/>
              <a:t>3/6/2026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061B15-F8B1-4255-B9CB-4365ED255297}" type="slidenum">
              <a:rPr lang="en-US" smtClean="0"/>
              <a:t>‹#›</a:t>
            </a:fld>
            <a:endParaRPr lang="en-US"/>
          </a:p>
        </p:txBody>
      </p:sp>
    </p:spTree>
    <p:extLst>
      <p:ext uri="{BB962C8B-B14F-4D97-AF65-F5344CB8AC3E}">
        <p14:creationId xmlns:p14="http://schemas.microsoft.com/office/powerpoint/2010/main" val="225940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1</a:t>
            </a:fld>
            <a:endParaRPr lang="en-US"/>
          </a:p>
        </p:txBody>
      </p:sp>
    </p:spTree>
    <p:extLst>
      <p:ext uri="{BB962C8B-B14F-4D97-AF65-F5344CB8AC3E}">
        <p14:creationId xmlns:p14="http://schemas.microsoft.com/office/powerpoint/2010/main" val="180705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6</a:t>
            </a:fld>
            <a:endParaRPr lang="en-US"/>
          </a:p>
        </p:txBody>
      </p:sp>
    </p:spTree>
    <p:extLst>
      <p:ext uri="{BB962C8B-B14F-4D97-AF65-F5344CB8AC3E}">
        <p14:creationId xmlns:p14="http://schemas.microsoft.com/office/powerpoint/2010/main" val="360934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20</a:t>
            </a:fld>
            <a:endParaRPr lang="en-US"/>
          </a:p>
        </p:txBody>
      </p:sp>
    </p:spTree>
    <p:extLst>
      <p:ext uri="{BB962C8B-B14F-4D97-AF65-F5344CB8AC3E}">
        <p14:creationId xmlns:p14="http://schemas.microsoft.com/office/powerpoint/2010/main" val="390630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32</a:t>
            </a:fld>
            <a:endParaRPr lang="en-US"/>
          </a:p>
        </p:txBody>
      </p:sp>
    </p:spTree>
    <p:extLst>
      <p:ext uri="{BB962C8B-B14F-4D97-AF65-F5344CB8AC3E}">
        <p14:creationId xmlns:p14="http://schemas.microsoft.com/office/powerpoint/2010/main" val="159031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39</a:t>
            </a:fld>
            <a:endParaRPr lang="en-US"/>
          </a:p>
        </p:txBody>
      </p:sp>
    </p:spTree>
    <p:extLst>
      <p:ext uri="{BB962C8B-B14F-4D97-AF65-F5344CB8AC3E}">
        <p14:creationId xmlns:p14="http://schemas.microsoft.com/office/powerpoint/2010/main" val="1789616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8EC0BC3-6BC4-4208-8985-A4DCB3779F34}"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384879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C0BC3-6BC4-4208-8985-A4DCB3779F34}"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9231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C8EC0BC3-6BC4-4208-8985-A4DCB3779F34}" type="datetimeFigureOut">
              <a:rPr lang="en-US" smtClean="0"/>
              <a:t>3/6/2026</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3210073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lumMod val="6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A64A3F-633B-4B26-93BD-DBD290686919}"/>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72720" y="223520"/>
            <a:ext cx="1544320" cy="1473835"/>
          </a:xfrm>
          <a:prstGeom prst="rect">
            <a:avLst/>
          </a:prstGeom>
        </p:spPr>
      </p:pic>
      <p:pic>
        <p:nvPicPr>
          <p:cNvPr id="9" name="Picture 8">
            <a:extLst>
              <a:ext uri="{FF2B5EF4-FFF2-40B4-BE49-F238E27FC236}">
                <a16:creationId xmlns:a16="http://schemas.microsoft.com/office/drawing/2014/main" id="{8730DC55-48AC-4B13-9D95-D6BFDDC29A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1664" y="223520"/>
            <a:ext cx="2180336" cy="1529750"/>
          </a:xfrm>
          <a:prstGeom prst="rect">
            <a:avLst/>
          </a:prstGeom>
        </p:spPr>
      </p:pic>
    </p:spTree>
    <p:extLst>
      <p:ext uri="{BB962C8B-B14F-4D97-AF65-F5344CB8AC3E}">
        <p14:creationId xmlns:p14="http://schemas.microsoft.com/office/powerpoint/2010/main" val="397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C0BC3-6BC4-4208-8985-A4DCB3779F34}"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295403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8EC0BC3-6BC4-4208-8985-A4DCB3779F34}" type="datetimeFigureOut">
              <a:rPr lang="en-US" smtClean="0"/>
              <a:t>3/6/2026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004BA74-C99E-4820-B278-9897B751227F}" type="slidenum">
              <a:rPr lang="en-US" smtClean="0"/>
              <a:t>‹#›</a:t>
            </a:fld>
            <a:endParaRPr lang="en-US"/>
          </a:p>
        </p:txBody>
      </p:sp>
    </p:spTree>
    <p:extLst>
      <p:ext uri="{BB962C8B-B14F-4D97-AF65-F5344CB8AC3E}">
        <p14:creationId xmlns:p14="http://schemas.microsoft.com/office/powerpoint/2010/main" val="41488236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EC0BC3-6BC4-4208-8985-A4DCB3779F34}"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334658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EC0BC3-6BC4-4208-8985-A4DCB3779F34}" type="datetimeFigureOut">
              <a:rPr lang="en-US" smtClean="0"/>
              <a:t>3/6/2026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200605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EC0BC3-6BC4-4208-8985-A4DCB3779F34}" type="datetimeFigureOut">
              <a:rPr lang="en-US" smtClean="0"/>
              <a:t>3/6/2026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183473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C0BC3-6BC4-4208-8985-A4DCB3779F34}" type="datetimeFigureOut">
              <a:rPr lang="en-US" smtClean="0"/>
              <a:t>3/6/2026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192120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EC0BC3-6BC4-4208-8985-A4DCB3779F34}"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321078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EC0BC3-6BC4-4208-8985-A4DCB3779F34}"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380977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8EC0BC3-6BC4-4208-8985-A4DCB3779F34}" type="datetimeFigureOut">
              <a:rPr lang="en-US" smtClean="0"/>
              <a:t>3/6/2026</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F004BA74-C99E-4820-B278-9897B751227F}" type="slidenum">
              <a:rPr lang="en-US" smtClean="0"/>
              <a:t>‹#›</a:t>
            </a:fld>
            <a:endParaRPr lang="en-US"/>
          </a:p>
        </p:txBody>
      </p:sp>
    </p:spTree>
    <p:extLst>
      <p:ext uri="{BB962C8B-B14F-4D97-AF65-F5344CB8AC3E}">
        <p14:creationId xmlns:p14="http://schemas.microsoft.com/office/powerpoint/2010/main" val="19077055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dougberger.net/archive/tag/conservative"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freepngimg.com/png/72547-thinking-photography-question-mark-man-stock" TargetMode="Externa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cid:7DDA2F60-4D28-4E8F-8A08-2634B6D7D4C9" TargetMode="External"/><Relationship Id="rId5" Type="http://schemas.openxmlformats.org/officeDocument/2006/relationships/image" Target="../media/image9.png"/><Relationship Id="rId4" Type="http://schemas.openxmlformats.org/officeDocument/2006/relationships/hyperlink" Target="https://creativecommons.org/licenses/by-nc/3.0/" TargetMode="External"/></Relationships>
</file>

<file path=ppt/slides/_rels/slide20.xml.rels><?xml version="1.0" encoding="UTF-8" standalone="yes"?>
<Relationships xmlns="http://schemas.openxmlformats.org/package/2006/relationships"><Relationship Id="rId3" Type="http://schemas.microsoft.com/office/2018/10/relationships/comments" Target="../comments/modernComment_16F_B3945BBB.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0E_2A38957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0F_DD1BC0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pensandlens.wordpress.com/2011/05/09/continuous-stripes/apple-macbook-pro-13-3-inch-2-4-ghz" TargetMode="External"/><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hyperlink" Target="https://miller.rcsd.ca/documents/86f44474-f98f-406c-a41a-af6604244d48/Course%20Description%20Booklet%202025-2026.pdf" TargetMode="External"/><Relationship Id="rId2" Type="http://schemas.microsoft.com/office/2018/10/relationships/comments" Target="../comments/modernComment_112_A8452617.xml"/><Relationship Id="rId1" Type="http://schemas.openxmlformats.org/officeDocument/2006/relationships/slideLayout" Target="../slideLayouts/slideLayout1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5.sv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5.sv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5.sv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35.sv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5.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12509E-AF6B-43B3-BFDC-8E0AB7ACFEBB}"/>
              </a:ext>
            </a:extLst>
          </p:cNvPr>
          <p:cNvSpPr txBox="1"/>
          <p:nvPr/>
        </p:nvSpPr>
        <p:spPr>
          <a:xfrm>
            <a:off x="1920168" y="643398"/>
            <a:ext cx="8158480" cy="1077218"/>
          </a:xfrm>
          <a:prstGeom prst="rect">
            <a:avLst/>
          </a:prstGeom>
          <a:noFill/>
        </p:spPr>
        <p:txBody>
          <a:bodyPr wrap="square" rtlCol="0">
            <a:spAutoFit/>
          </a:bodyPr>
          <a:lstStyle/>
          <a:p>
            <a:pPr algn="ct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Miller Comprehensive High School </a:t>
            </a:r>
            <a:b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b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Course Selection 2025-2026</a:t>
            </a:r>
          </a:p>
        </p:txBody>
      </p:sp>
      <p:sp>
        <p:nvSpPr>
          <p:cNvPr id="15" name="TextBox 14">
            <a:extLst>
              <a:ext uri="{FF2B5EF4-FFF2-40B4-BE49-F238E27FC236}">
                <a16:creationId xmlns:a16="http://schemas.microsoft.com/office/drawing/2014/main" id="{690802F7-389B-438C-AA50-58DD060F0146}"/>
              </a:ext>
            </a:extLst>
          </p:cNvPr>
          <p:cNvSpPr txBox="1"/>
          <p:nvPr/>
        </p:nvSpPr>
        <p:spPr>
          <a:xfrm>
            <a:off x="1961469" y="2048270"/>
            <a:ext cx="8158480" cy="769441"/>
          </a:xfrm>
          <a:prstGeom prst="rect">
            <a:avLst/>
          </a:prstGeom>
          <a:noFill/>
        </p:spPr>
        <p:txBody>
          <a:bodyPr wrap="square" lIns="91440" tIns="45720" rIns="91440" bIns="45720" rtlCol="0" anchor="t">
            <a:spAutoFit/>
          </a:bodyPr>
          <a:lstStyle/>
          <a:p>
            <a:pPr algn="ctr"/>
            <a:r>
              <a:rPr lang="en-US" sz="4400" b="1">
                <a:solidFill>
                  <a:srgbClr val="002060"/>
                </a:solidFill>
                <a:latin typeface="Palatino Linotype"/>
              </a:rPr>
              <a:t>Welcome!!!!</a:t>
            </a:r>
            <a:endParaRPr lang="en-US" sz="4400" b="1">
              <a:solidFill>
                <a:srgbClr val="002060"/>
              </a:solidFill>
              <a:latin typeface="Palatino Linotype" panose="02040502050505030304" pitchFamily="18" charset="0"/>
            </a:endParaRPr>
          </a:p>
        </p:txBody>
      </p:sp>
      <p:sp>
        <p:nvSpPr>
          <p:cNvPr id="6" name="TextBox 5">
            <a:extLst>
              <a:ext uri="{FF2B5EF4-FFF2-40B4-BE49-F238E27FC236}">
                <a16:creationId xmlns:a16="http://schemas.microsoft.com/office/drawing/2014/main" id="{745C1767-5FD0-4529-8DCF-E4A2DE7A0600}"/>
              </a:ext>
            </a:extLst>
          </p:cNvPr>
          <p:cNvSpPr txBox="1"/>
          <p:nvPr/>
        </p:nvSpPr>
        <p:spPr>
          <a:xfrm>
            <a:off x="327840" y="5885073"/>
            <a:ext cx="6888664" cy="1354217"/>
          </a:xfrm>
          <a:prstGeom prst="rect">
            <a:avLst/>
          </a:prstGeom>
          <a:noFill/>
        </p:spPr>
        <p:txBody>
          <a:bodyPr wrap="square">
            <a:spAutoFit/>
          </a:bodyPr>
          <a:lstStyle/>
          <a:p>
            <a:pPr marL="0" marR="0">
              <a:spcBef>
                <a:spcPts val="0"/>
              </a:spcBef>
              <a:spcAft>
                <a:spcPts val="0"/>
              </a:spcAft>
            </a:pPr>
            <a:r>
              <a:rPr lang="en-US" sz="1800" i="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Respectfully acknowledging that we are blessed to live on Treaty 4 Territory, traditional lands of the </a:t>
            </a:r>
            <a:r>
              <a:rPr lang="en-US" sz="1800" i="1" err="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Nêhiyawak</a:t>
            </a:r>
            <a:r>
              <a:rPr lang="en-US" sz="1800" i="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 </a:t>
            </a:r>
            <a:r>
              <a:rPr lang="en-US" sz="1800" i="1" err="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Nahkawé</a:t>
            </a:r>
            <a:r>
              <a:rPr lang="en-US" sz="1800" i="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 </a:t>
            </a:r>
            <a:r>
              <a:rPr lang="en-US" sz="1800" i="1" err="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Nakota</a:t>
            </a:r>
            <a:r>
              <a:rPr lang="en-US" sz="1800" i="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 and homeland of the Métis, Lakota, and Dakota.</a:t>
            </a:r>
            <a:endParaRPr lang="en-US" sz="2800">
              <a:solidFill>
                <a:srgbClr val="CC0000"/>
              </a:solidFill>
              <a:effectLst/>
              <a:latin typeface="Questrial" panose="02000000000000000000" pitchFamily="2" charset="0"/>
              <a:ea typeface="Calibri" panose="020F0502020204030204" pitchFamily="34" charset="0"/>
              <a:cs typeface="Angsana New" panose="020B0502040204020203" pitchFamily="18" charset="-34"/>
            </a:endParaRPr>
          </a:p>
          <a:p>
            <a:pPr marL="0" marR="0">
              <a:spcBef>
                <a:spcPts val="0"/>
              </a:spcBef>
              <a:spcAft>
                <a:spcPts val="0"/>
              </a:spcAft>
            </a:pPr>
            <a:r>
              <a:rPr lang="en-US" sz="2800">
                <a:effectLst/>
                <a:latin typeface="Calibri" panose="020F0502020204030204" pitchFamily="34" charset="0"/>
                <a:ea typeface="Calibri" panose="020F0502020204030204" pitchFamily="34" charset="0"/>
              </a:rPr>
              <a:t> </a:t>
            </a:r>
          </a:p>
        </p:txBody>
      </p:sp>
      <p:sp>
        <p:nvSpPr>
          <p:cNvPr id="7" name="TextBox 6">
            <a:extLst>
              <a:ext uri="{FF2B5EF4-FFF2-40B4-BE49-F238E27FC236}">
                <a16:creationId xmlns:a16="http://schemas.microsoft.com/office/drawing/2014/main" id="{D5C15F9F-82A9-4853-8758-EDC34C5879DD}"/>
              </a:ext>
            </a:extLst>
          </p:cNvPr>
          <p:cNvSpPr txBox="1"/>
          <p:nvPr/>
        </p:nvSpPr>
        <p:spPr>
          <a:xfrm>
            <a:off x="607546" y="3115173"/>
            <a:ext cx="11603772" cy="2308324"/>
          </a:xfrm>
          <a:prstGeom prst="rect">
            <a:avLst/>
          </a:prstGeom>
          <a:noFill/>
        </p:spPr>
        <p:txBody>
          <a:bodyPr wrap="square" lIns="91440" tIns="45720" rIns="91440" bIns="45720" anchor="t">
            <a:spAutoFit/>
          </a:bodyPr>
          <a:lstStyle/>
          <a:p>
            <a:pPr eaLnBrk="1" hangingPunct="1">
              <a:defRPr/>
            </a:pPr>
            <a:r>
              <a:rPr lang="en-CA" sz="2400">
                <a:solidFill>
                  <a:srgbClr val="002060"/>
                </a:solidFill>
                <a:latin typeface="Palatino Linotype"/>
                <a:ea typeface="Segoe UI Symbol"/>
              </a:rPr>
              <a:t>Meet the Student Services Team: </a:t>
            </a:r>
          </a:p>
          <a:p>
            <a:pPr eaLnBrk="1" hangingPunct="1">
              <a:defRPr/>
            </a:pPr>
            <a:endParaRPr lang="en-CA" sz="2400">
              <a:solidFill>
                <a:srgbClr val="002060"/>
              </a:solidFill>
              <a:latin typeface="Palatino Linotype" panose="02040502050505030304" pitchFamily="18" charset="0"/>
              <a:ea typeface="Segoe UI Symbol" pitchFamily="34" charset="0"/>
            </a:endParaRPr>
          </a:p>
          <a:p>
            <a:pPr marL="285750" indent="-285750" eaLnBrk="1" hangingPunct="1">
              <a:buFont typeface="Arial" panose="020B0604020202020204" pitchFamily="34" charset="0"/>
              <a:buChar char="•"/>
              <a:defRPr/>
            </a:pPr>
            <a:r>
              <a:rPr lang="en-CA" sz="2400">
                <a:solidFill>
                  <a:srgbClr val="002060"/>
                </a:solidFill>
                <a:latin typeface="Palatino Linotype"/>
                <a:ea typeface="Segoe UI Symbol"/>
              </a:rPr>
              <a:t>Jodi Baragar </a:t>
            </a:r>
          </a:p>
          <a:p>
            <a:pPr marL="285750" indent="-285750">
              <a:buFont typeface="Arial" panose="020B0604020202020204" pitchFamily="34" charset="0"/>
              <a:buChar char="•"/>
              <a:defRPr/>
            </a:pPr>
            <a:r>
              <a:rPr lang="en-CA" sz="2400">
                <a:solidFill>
                  <a:srgbClr val="002060"/>
                </a:solidFill>
                <a:latin typeface="Palatino Linotype"/>
                <a:ea typeface="Segoe UI Symbol"/>
              </a:rPr>
              <a:t>Mindy Harbus</a:t>
            </a:r>
            <a:endParaRPr lang="en-CA" sz="2400">
              <a:solidFill>
                <a:srgbClr val="002060"/>
              </a:solidFill>
              <a:latin typeface="Palatino Linotype" panose="02040502050505030304" pitchFamily="18" charset="0"/>
              <a:ea typeface="Segoe UI Symbol" pitchFamily="34" charset="0"/>
            </a:endParaRPr>
          </a:p>
          <a:p>
            <a:pPr marL="285750" indent="-285750" eaLnBrk="1" hangingPunct="1">
              <a:buFont typeface="Arial" panose="020B0604020202020204" pitchFamily="34" charset="0"/>
              <a:buChar char="•"/>
              <a:defRPr/>
            </a:pPr>
            <a:r>
              <a:rPr lang="en-CA" sz="2400">
                <a:solidFill>
                  <a:srgbClr val="002060"/>
                </a:solidFill>
                <a:latin typeface="Palatino Linotype"/>
                <a:ea typeface="Segoe UI Symbol"/>
              </a:rPr>
              <a:t>Navanga Burke</a:t>
            </a:r>
          </a:p>
          <a:p>
            <a:pPr marL="285750" indent="-285750" eaLnBrk="1" hangingPunct="1">
              <a:buFont typeface="Arial" panose="020B0604020202020204" pitchFamily="34" charset="0"/>
              <a:buChar char="•"/>
              <a:defRPr/>
            </a:pPr>
            <a:r>
              <a:rPr lang="en-CA" sz="2400">
                <a:solidFill>
                  <a:srgbClr val="002060"/>
                </a:solidFill>
                <a:latin typeface="Palatino Linotype"/>
                <a:ea typeface="Segoe UI Symbol"/>
              </a:rPr>
              <a:t>Laura Gaboury</a:t>
            </a:r>
          </a:p>
        </p:txBody>
      </p:sp>
      <p:pic>
        <p:nvPicPr>
          <p:cNvPr id="4" name="Picture 3" descr="A picture containing text, vector graphics&#10;&#10;Description automatically generated">
            <a:extLst>
              <a:ext uri="{FF2B5EF4-FFF2-40B4-BE49-F238E27FC236}">
                <a16:creationId xmlns:a16="http://schemas.microsoft.com/office/drawing/2014/main" id="{D4F55C9D-204A-4D33-AE0D-7B3BA2E01CB6}"/>
              </a:ext>
            </a:extLst>
          </p:cNvPr>
          <p:cNvPicPr>
            <a:picLocks noChangeAspect="1"/>
          </p:cNvPicPr>
          <p:nvPr/>
        </p:nvPicPr>
        <p:blipFill rotWithShape="1">
          <a:blip r:embed="rId3">
            <a:extLst>
              <a:ext uri="{28A0092B-C50C-407E-A947-70E740481C1C}">
                <a14:useLocalDpi xmlns:a14="http://schemas.microsoft.com/office/drawing/2010/main" val="0"/>
              </a:ext>
            </a:extLst>
          </a:blip>
          <a:srcRect l="-3657" t="10070" r="7962" b="-6813"/>
          <a:stretch/>
        </p:blipFill>
        <p:spPr>
          <a:xfrm>
            <a:off x="8682836" y="4758121"/>
            <a:ext cx="1999346" cy="2253903"/>
          </a:xfrm>
          <a:prstGeom prst="rect">
            <a:avLst/>
          </a:prstGeom>
        </p:spPr>
      </p:pic>
      <p:pic>
        <p:nvPicPr>
          <p:cNvPr id="1027" name="Picture 3">
            <a:extLst>
              <a:ext uri="{FF2B5EF4-FFF2-40B4-BE49-F238E27FC236}">
                <a16:creationId xmlns:a16="http://schemas.microsoft.com/office/drawing/2014/main" id="{7FDD9377-B362-4EC9-87BD-35A2D87857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0" t="57749" r="55919" b="1677"/>
          <a:stretch/>
        </p:blipFill>
        <p:spPr bwMode="auto">
          <a:xfrm>
            <a:off x="10355605" y="4889449"/>
            <a:ext cx="1778746" cy="196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8ED35C25-4C44-45E5-87AC-53A58250D5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9745143" y="2817711"/>
            <a:ext cx="2459890" cy="20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artoon a cartoon of a person waving&#10;&#10;AI-generated content may be incorrect.">
            <a:extLst>
              <a:ext uri="{FF2B5EF4-FFF2-40B4-BE49-F238E27FC236}">
                <a16:creationId xmlns:a16="http://schemas.microsoft.com/office/drawing/2014/main" id="{1BE5F1B8-B3E5-C653-5912-37DE9B2583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4115" y="4532534"/>
            <a:ext cx="2325466" cy="2325466"/>
          </a:xfrm>
          <a:prstGeom prst="rect">
            <a:avLst/>
          </a:prstGeom>
        </p:spPr>
      </p:pic>
    </p:spTree>
    <p:extLst>
      <p:ext uri="{BB962C8B-B14F-4D97-AF65-F5344CB8AC3E}">
        <p14:creationId xmlns:p14="http://schemas.microsoft.com/office/powerpoint/2010/main" val="9559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142240" y="1997839"/>
            <a:ext cx="11948160" cy="2246769"/>
          </a:xfrm>
          <a:prstGeom prst="rect">
            <a:avLst/>
          </a:prstGeom>
          <a:noFill/>
        </p:spPr>
        <p:txBody>
          <a:bodyPr wrap="square" lIns="91440" tIns="45720" rIns="91440" bIns="45720" anchor="t">
            <a:spAutoFit/>
          </a:bodyPr>
          <a:lstStyle/>
          <a:p>
            <a:pPr marL="1657350" lvl="3" indent="-285750">
              <a:buFont typeface="Wingdings" pitchFamily="2" charset="2"/>
              <a:buChar char="ü"/>
              <a:defRPr/>
            </a:pPr>
            <a:r>
              <a:rPr lang="en-CA" sz="2800">
                <a:solidFill>
                  <a:srgbClr val="002060"/>
                </a:solidFill>
                <a:latin typeface="Palatino Linotype"/>
                <a:cs typeface="Arial"/>
              </a:rPr>
              <a:t>Études </a:t>
            </a:r>
            <a:r>
              <a:rPr lang="en-CA" sz="2800" err="1">
                <a:solidFill>
                  <a:srgbClr val="002060"/>
                </a:solidFill>
                <a:latin typeface="Palatino Linotype"/>
                <a:cs typeface="Arial"/>
              </a:rPr>
              <a:t>Catholiques</a:t>
            </a:r>
            <a:r>
              <a:rPr lang="en-CA" sz="2800">
                <a:solidFill>
                  <a:srgbClr val="002060"/>
                </a:solidFill>
                <a:latin typeface="Palatino Linotype"/>
                <a:cs typeface="Arial"/>
              </a:rPr>
              <a:t> 30</a:t>
            </a:r>
          </a:p>
          <a:p>
            <a:pPr marL="1657350" lvl="3" indent="-285750">
              <a:buFont typeface="Wingdings" pitchFamily="2" charset="2"/>
              <a:buChar char="ü"/>
              <a:defRPr/>
            </a:pPr>
            <a:r>
              <a:rPr lang="en-CA" sz="2800">
                <a:solidFill>
                  <a:srgbClr val="002060"/>
                </a:solidFill>
                <a:latin typeface="Palatino Linotype"/>
                <a:cs typeface="Arial"/>
              </a:rPr>
              <a:t>Français 30</a:t>
            </a:r>
          </a:p>
          <a:p>
            <a:pPr marL="1657350" lvl="3" indent="-285750">
              <a:buFont typeface="Wingdings" pitchFamily="2" charset="2"/>
              <a:buChar char="ü"/>
              <a:defRPr/>
            </a:pPr>
            <a:r>
              <a:rPr lang="en-CA" sz="2800">
                <a:solidFill>
                  <a:srgbClr val="002060"/>
                </a:solidFill>
                <a:latin typeface="Palatino Linotype"/>
                <a:cs typeface="Arial"/>
              </a:rPr>
              <a:t>ELA 30</a:t>
            </a:r>
            <a:endParaRPr lang="en-CA" sz="2800">
              <a:solidFill>
                <a:srgbClr val="002060"/>
              </a:solidFill>
              <a:latin typeface="Palatino Linotype" panose="02040502050505030304" pitchFamily="18" charset="0"/>
              <a:cs typeface="Arial" panose="020B0604020202020204" pitchFamily="34" charset="0"/>
            </a:endParaRPr>
          </a:p>
          <a:p>
            <a:pPr marL="1657350" lvl="3" indent="-285750">
              <a:buFont typeface="Wingdings" pitchFamily="2" charset="2"/>
              <a:buChar char="ü"/>
              <a:defRPr/>
            </a:pPr>
            <a:r>
              <a:rPr lang="en-CA" sz="2800">
                <a:solidFill>
                  <a:srgbClr val="002060"/>
                </a:solidFill>
                <a:latin typeface="Palatino Linotype"/>
                <a:cs typeface="Arial"/>
              </a:rPr>
              <a:t>Sciences </a:t>
            </a:r>
            <a:r>
              <a:rPr lang="en-CA" sz="2800" err="1">
                <a:solidFill>
                  <a:srgbClr val="002060"/>
                </a:solidFill>
                <a:latin typeface="Palatino Linotype"/>
                <a:cs typeface="Arial"/>
              </a:rPr>
              <a:t>Sociales</a:t>
            </a:r>
            <a:r>
              <a:rPr lang="en-CA" sz="2800">
                <a:solidFill>
                  <a:srgbClr val="002060"/>
                </a:solidFill>
                <a:latin typeface="Palatino Linotype"/>
                <a:cs typeface="Arial"/>
              </a:rPr>
              <a:t> 30</a:t>
            </a:r>
          </a:p>
          <a:p>
            <a:pPr marL="1657350" lvl="3" indent="-285750">
              <a:buFont typeface="Wingdings" pitchFamily="2" charset="2"/>
              <a:buChar char="ü"/>
              <a:defRPr/>
            </a:pPr>
            <a:r>
              <a:rPr lang="en-CA" sz="2800">
                <a:solidFill>
                  <a:srgbClr val="002060"/>
                </a:solidFill>
                <a:latin typeface="Palatino Linotype"/>
                <a:cs typeface="Arial"/>
              </a:rPr>
              <a:t>5 Electives</a:t>
            </a:r>
          </a:p>
        </p:txBody>
      </p:sp>
      <p:sp>
        <p:nvSpPr>
          <p:cNvPr id="9" name="TextBox 8">
            <a:extLst>
              <a:ext uri="{FF2B5EF4-FFF2-40B4-BE49-F238E27FC236}">
                <a16:creationId xmlns:a16="http://schemas.microsoft.com/office/drawing/2014/main" id="{8F8F0757-BF87-4EC6-B28B-A471EFA5CFAE}"/>
              </a:ext>
            </a:extLst>
          </p:cNvPr>
          <p:cNvSpPr txBox="1"/>
          <p:nvPr/>
        </p:nvSpPr>
        <p:spPr>
          <a:xfrm>
            <a:off x="2270166" y="507818"/>
            <a:ext cx="7315200" cy="1077218"/>
          </a:xfrm>
          <a:prstGeom prst="rect">
            <a:avLst/>
          </a:prstGeom>
          <a:noFill/>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French Immersion Grade 12 Course Requirements</a:t>
            </a:r>
          </a:p>
        </p:txBody>
      </p:sp>
    </p:spTree>
    <p:extLst>
      <p:ext uri="{BB962C8B-B14F-4D97-AF65-F5344CB8AC3E}">
        <p14:creationId xmlns:p14="http://schemas.microsoft.com/office/powerpoint/2010/main" val="277844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EFCE9-882A-4A66-899C-63C428DF08B5}"/>
              </a:ext>
            </a:extLst>
          </p:cNvPr>
          <p:cNvSpPr/>
          <p:nvPr/>
        </p:nvSpPr>
        <p:spPr>
          <a:xfrm>
            <a:off x="1674482" y="692233"/>
            <a:ext cx="8486775" cy="646331"/>
          </a:xfrm>
          <a:prstGeom prst="rect">
            <a:avLst/>
          </a:prstGeom>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So, Which Math Class Should I Take?</a:t>
            </a:r>
          </a:p>
        </p:txBody>
      </p:sp>
      <p:sp>
        <p:nvSpPr>
          <p:cNvPr id="3" name="TextBox 2">
            <a:extLst>
              <a:ext uri="{FF2B5EF4-FFF2-40B4-BE49-F238E27FC236}">
                <a16:creationId xmlns:a16="http://schemas.microsoft.com/office/drawing/2014/main" id="{A465F94E-0567-48DF-9EEF-385B33FF38BC}"/>
              </a:ext>
            </a:extLst>
          </p:cNvPr>
          <p:cNvSpPr txBox="1"/>
          <p:nvPr/>
        </p:nvSpPr>
        <p:spPr>
          <a:xfrm>
            <a:off x="1331534" y="2884320"/>
            <a:ext cx="8829723" cy="3416320"/>
          </a:xfrm>
          <a:prstGeom prst="rect">
            <a:avLst/>
          </a:prstGeom>
          <a:noFill/>
        </p:spPr>
        <p:txBody>
          <a:bodyPr wrap="square" lIns="91440" tIns="45720" rIns="91440" bIns="45720" anchor="t">
            <a:spAutoFit/>
          </a:bodyPr>
          <a:lstStyle/>
          <a:p>
            <a:pPr defTabSz="914400" fontAlgn="base">
              <a:spcBef>
                <a:spcPct val="0"/>
              </a:spcBef>
              <a:spcAft>
                <a:spcPct val="0"/>
              </a:spcAft>
              <a:defRPr/>
            </a:pPr>
            <a:r>
              <a:rPr lang="en-CA" sz="3200">
                <a:solidFill>
                  <a:srgbClr val="002060"/>
                </a:solidFill>
                <a:latin typeface="Palatino Linotype"/>
              </a:rPr>
              <a:t>The answer depends:</a:t>
            </a:r>
          </a:p>
          <a:p>
            <a:pPr defTabSz="914400" fontAlgn="base">
              <a:spcBef>
                <a:spcPct val="0"/>
              </a:spcBef>
              <a:spcAft>
                <a:spcPct val="0"/>
              </a:spcAft>
              <a:defRPr/>
            </a:pPr>
            <a:endParaRPr lang="en-CA" sz="3200">
              <a:solidFill>
                <a:srgbClr val="002060"/>
              </a:solidFill>
              <a:latin typeface="Palatino Linotype" panose="02040502050505030304" pitchFamily="18" charset="0"/>
            </a:endParaRPr>
          </a:p>
          <a:p>
            <a:pPr marL="1200150" lvl="2" indent="-285750" defTabSz="914400" fontAlgn="base">
              <a:spcBef>
                <a:spcPct val="0"/>
              </a:spcBef>
              <a:spcAft>
                <a:spcPct val="0"/>
              </a:spcAft>
              <a:buFont typeface="Arial" panose="020B0604020202020204" pitchFamily="34" charset="0"/>
              <a:buChar char="•"/>
              <a:defRPr/>
            </a:pPr>
            <a:r>
              <a:rPr lang="en-CA" sz="3200">
                <a:solidFill>
                  <a:srgbClr val="002060"/>
                </a:solidFill>
                <a:latin typeface="Palatino Linotype"/>
              </a:rPr>
              <a:t>Post-secondary plans</a:t>
            </a:r>
          </a:p>
          <a:p>
            <a:pPr marL="1200150" lvl="2" indent="-285750" defTabSz="914400" fontAlgn="base">
              <a:spcBef>
                <a:spcPct val="0"/>
              </a:spcBef>
              <a:spcAft>
                <a:spcPct val="0"/>
              </a:spcAft>
              <a:buFont typeface="Arial" panose="020B0604020202020204" pitchFamily="34" charset="0"/>
              <a:buChar char="•"/>
              <a:defRPr/>
            </a:pPr>
            <a:r>
              <a:rPr lang="en-CA" sz="3200">
                <a:solidFill>
                  <a:srgbClr val="002060"/>
                </a:solidFill>
                <a:latin typeface="Palatino Linotype"/>
              </a:rPr>
              <a:t>Math strengths</a:t>
            </a:r>
          </a:p>
          <a:p>
            <a:pPr marL="1200150" lvl="2" indent="-285750" defTabSz="914400" fontAlgn="base">
              <a:spcBef>
                <a:spcPct val="0"/>
              </a:spcBef>
              <a:spcAft>
                <a:spcPct val="0"/>
              </a:spcAft>
              <a:buFont typeface="Arial" panose="020B0604020202020204" pitchFamily="34" charset="0"/>
              <a:buChar char="•"/>
              <a:defRPr/>
            </a:pPr>
            <a:r>
              <a:rPr lang="en-CA" sz="3200">
                <a:solidFill>
                  <a:srgbClr val="002060"/>
                </a:solidFill>
                <a:latin typeface="Palatino Linotype"/>
              </a:rPr>
              <a:t>Recommendation of your math teacher</a:t>
            </a:r>
          </a:p>
          <a:p>
            <a:pPr marL="285750" indent="-285750" defTabSz="914400" fontAlgn="base">
              <a:spcBef>
                <a:spcPct val="0"/>
              </a:spcBef>
              <a:spcAft>
                <a:spcPct val="0"/>
              </a:spcAft>
              <a:buFont typeface="Arial" panose="020B0604020202020204" pitchFamily="34" charset="0"/>
              <a:buChar char="•"/>
              <a:defRPr/>
            </a:pPr>
            <a:endParaRPr lang="en-CA" sz="2800" b="1">
              <a:solidFill>
                <a:srgbClr val="002060"/>
              </a:solidFill>
              <a:latin typeface="Palatino Linotype" panose="02040502050505030304" pitchFamily="18" charset="0"/>
            </a:endParaRPr>
          </a:p>
          <a:p>
            <a:pPr defTabSz="914400" fontAlgn="base">
              <a:spcBef>
                <a:spcPct val="0"/>
              </a:spcBef>
              <a:spcAft>
                <a:spcPct val="0"/>
              </a:spcAft>
              <a:defRPr/>
            </a:pPr>
            <a:r>
              <a:rPr lang="en-CA" sz="2800" b="1">
                <a:solidFill>
                  <a:srgbClr val="002060"/>
                </a:solidFill>
                <a:latin typeface="Palatino Linotype"/>
              </a:rPr>
              <a:t>	</a:t>
            </a:r>
          </a:p>
        </p:txBody>
      </p:sp>
      <p:pic>
        <p:nvPicPr>
          <p:cNvPr id="5" name="Picture 4" descr="A picture containing diagram&#10;&#10;Description automatically generated">
            <a:extLst>
              <a:ext uri="{FF2B5EF4-FFF2-40B4-BE49-F238E27FC236}">
                <a16:creationId xmlns:a16="http://schemas.microsoft.com/office/drawing/2014/main" id="{4FAB41A0-9851-4B3B-8E79-1232AE85AD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00343" y="2007047"/>
            <a:ext cx="1940944" cy="2843905"/>
          </a:xfrm>
          <a:prstGeom prst="rect">
            <a:avLst/>
          </a:prstGeom>
        </p:spPr>
      </p:pic>
      <p:pic>
        <p:nvPicPr>
          <p:cNvPr id="4" name="Picture 3" descr="Cartoon a cartoon of a person waving&#10;&#10;AI-generated content may be incorrect.">
            <a:extLst>
              <a:ext uri="{FF2B5EF4-FFF2-40B4-BE49-F238E27FC236}">
                <a16:creationId xmlns:a16="http://schemas.microsoft.com/office/drawing/2014/main" id="{6AE1B63B-8CCE-C653-9CBC-A474A7922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32534"/>
            <a:ext cx="2325466" cy="2325466"/>
          </a:xfrm>
          <a:prstGeom prst="rect">
            <a:avLst/>
          </a:prstGeom>
        </p:spPr>
      </p:pic>
    </p:spTree>
    <p:extLst>
      <p:ext uri="{BB962C8B-B14F-4D97-AF65-F5344CB8AC3E}">
        <p14:creationId xmlns:p14="http://schemas.microsoft.com/office/powerpoint/2010/main" val="420948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6D2BFB-8AF8-4A08-868F-FA8FC5E4D170}"/>
              </a:ext>
            </a:extLst>
          </p:cNvPr>
          <p:cNvSpPr txBox="1"/>
          <p:nvPr/>
        </p:nvSpPr>
        <p:spPr>
          <a:xfrm>
            <a:off x="1603849" y="691880"/>
            <a:ext cx="8915029" cy="646331"/>
          </a:xfrm>
          <a:prstGeom prst="rect">
            <a:avLst/>
          </a:prstGeom>
          <a:noFill/>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Math Department Recommendations</a:t>
            </a:r>
            <a:r>
              <a:rPr lang="en-US" sz="3200" b="1">
                <a:ln w="10541" cmpd="sng">
                  <a:solidFill>
                    <a:srgbClr val="6076B4">
                      <a:shade val="88000"/>
                      <a:satMod val="110000"/>
                    </a:srgbClr>
                  </a:solidFill>
                  <a:prstDash val="solid"/>
                </a:ln>
                <a:solidFill>
                  <a:srgbClr val="C00000"/>
                </a:solidFill>
                <a:latin typeface="Palatino Linotype"/>
              </a:rPr>
              <a:t> </a:t>
            </a:r>
            <a:endParaRPr lang="en-US" sz="3200" b="1">
              <a:ln w="10541" cmpd="sng">
                <a:solidFill>
                  <a:srgbClr val="6076B4">
                    <a:shade val="88000"/>
                    <a:satMod val="110000"/>
                  </a:srgbClr>
                </a:solidFill>
                <a:prstDash val="solid"/>
              </a:ln>
              <a:solidFill>
                <a:srgbClr val="C00000"/>
              </a:solidFill>
              <a:latin typeface="Palatino Linotype" panose="02040502050505030304" pitchFamily="18" charset="0"/>
            </a:endParaRPr>
          </a:p>
        </p:txBody>
      </p:sp>
      <p:sp>
        <p:nvSpPr>
          <p:cNvPr id="4" name="TextBox 3">
            <a:extLst>
              <a:ext uri="{FF2B5EF4-FFF2-40B4-BE49-F238E27FC236}">
                <a16:creationId xmlns:a16="http://schemas.microsoft.com/office/drawing/2014/main" id="{EAF18954-9B79-4C2D-8712-526DD740BB46}"/>
              </a:ext>
            </a:extLst>
          </p:cNvPr>
          <p:cNvSpPr txBox="1"/>
          <p:nvPr/>
        </p:nvSpPr>
        <p:spPr>
          <a:xfrm>
            <a:off x="228601" y="2178051"/>
            <a:ext cx="11963399" cy="4339650"/>
          </a:xfrm>
          <a:prstGeom prst="rect">
            <a:avLst/>
          </a:prstGeom>
          <a:noFill/>
        </p:spPr>
        <p:txBody>
          <a:bodyPr wrap="square" lIns="91440" tIns="45720" rIns="91440" bIns="45720" anchor="t">
            <a:spAutoFit/>
          </a:bodyPr>
          <a:lstStyle/>
          <a:p>
            <a:pPr defTabSz="914400" fontAlgn="base">
              <a:spcBef>
                <a:spcPct val="0"/>
              </a:spcBef>
              <a:spcAft>
                <a:spcPct val="0"/>
              </a:spcAft>
              <a:defRPr/>
            </a:pPr>
            <a:endParaRPr lang="en-CA" sz="2400">
              <a:solidFill>
                <a:srgbClr val="002060"/>
              </a:solidFill>
              <a:latin typeface="Palatino Linotype" panose="02040502050505030304" pitchFamily="18" charset="0"/>
            </a:endParaRPr>
          </a:p>
          <a:p>
            <a:pPr marL="342900" indent="-342900" defTabSz="914400" fontAlgn="base">
              <a:spcBef>
                <a:spcPct val="0"/>
              </a:spcBef>
              <a:spcAft>
                <a:spcPct val="0"/>
              </a:spcAft>
              <a:buFont typeface="Arial" panose="020B0604020202020204" pitchFamily="34" charset="0"/>
              <a:buChar char="•"/>
              <a:defRPr/>
            </a:pPr>
            <a:r>
              <a:rPr lang="en-CA" sz="2400">
                <a:solidFill>
                  <a:srgbClr val="002060"/>
                </a:solidFill>
                <a:latin typeface="Palatino Linotype"/>
              </a:rPr>
              <a:t>If your mark in Math 9 is under 60% or you are unsure about your career path, you should consider taking </a:t>
            </a:r>
            <a:r>
              <a:rPr lang="en-CA" sz="2400" b="1" u="sng">
                <a:solidFill>
                  <a:srgbClr val="002060"/>
                </a:solidFill>
                <a:latin typeface="Palatino Linotype"/>
              </a:rPr>
              <a:t>both</a:t>
            </a:r>
            <a:r>
              <a:rPr lang="en-CA" sz="2400" b="1">
                <a:solidFill>
                  <a:srgbClr val="002060"/>
                </a:solidFill>
                <a:latin typeface="Palatino Linotype"/>
              </a:rPr>
              <a:t> </a:t>
            </a:r>
            <a:r>
              <a:rPr lang="en-CA" sz="2400">
                <a:solidFill>
                  <a:srgbClr val="002060"/>
                </a:solidFill>
                <a:latin typeface="Palatino Linotype"/>
              </a:rPr>
              <a:t>Workplace &amp; Apprenticeship 10 and Foundations &amp; Pre-Calculus 10.</a:t>
            </a:r>
            <a:endParaRPr lang="en-CA" sz="2400">
              <a:solidFill>
                <a:srgbClr val="000000"/>
              </a:solidFill>
              <a:latin typeface="Palatino Linotype"/>
            </a:endParaRPr>
          </a:p>
          <a:p>
            <a:pPr marL="285750" indent="-285750" defTabSz="914400">
              <a:spcBef>
                <a:spcPct val="0"/>
              </a:spcBef>
              <a:spcAft>
                <a:spcPct val="0"/>
              </a:spcAft>
              <a:buFont typeface="Arial" panose="020B0604020202020204" pitchFamily="34" charset="0"/>
              <a:buChar char="•"/>
              <a:defRPr/>
            </a:pPr>
            <a:endParaRPr lang="en-CA" sz="2400">
              <a:solidFill>
                <a:srgbClr val="002060"/>
              </a:solidFill>
              <a:latin typeface="Palatino Linotype"/>
            </a:endParaRPr>
          </a:p>
          <a:p>
            <a:pPr marL="285750" indent="-285750" defTabSz="914400" fontAlgn="base">
              <a:spcBef>
                <a:spcPct val="0"/>
              </a:spcBef>
              <a:spcAft>
                <a:spcPct val="0"/>
              </a:spcAft>
              <a:buFont typeface="Arial" panose="020B0604020202020204" pitchFamily="34" charset="0"/>
              <a:buChar char="•"/>
            </a:pPr>
            <a:r>
              <a:rPr lang="en-US" altLang="en-US" sz="2400">
                <a:solidFill>
                  <a:srgbClr val="002060"/>
                </a:solidFill>
                <a:latin typeface="Palatino Linotype"/>
              </a:rPr>
              <a:t>If you plan to take Calculus later, you should take Foundations &amp; Pre-Calculus 10 in the first semester and Foundations 20 in the second semester.</a:t>
            </a:r>
          </a:p>
          <a:p>
            <a:pPr defTabSz="914400" fontAlgn="base">
              <a:spcBef>
                <a:spcPct val="0"/>
              </a:spcBef>
              <a:spcAft>
                <a:spcPct val="0"/>
              </a:spcAft>
            </a:pPr>
            <a:endParaRPr lang="en-US" altLang="en-US" sz="2400">
              <a:solidFill>
                <a:srgbClr val="002060"/>
              </a:solidFill>
              <a:latin typeface="Palatino Linotype" panose="02040502050505030304" pitchFamily="18" charset="0"/>
            </a:endParaRPr>
          </a:p>
          <a:p>
            <a:pPr marL="285750" indent="-285750" defTabSz="914400" fontAlgn="base">
              <a:spcBef>
                <a:spcPct val="0"/>
              </a:spcBef>
              <a:spcAft>
                <a:spcPct val="0"/>
              </a:spcAft>
              <a:buFont typeface="Arial" panose="020B0604020202020204" pitchFamily="34" charset="0"/>
              <a:buChar char="•"/>
            </a:pPr>
            <a:r>
              <a:rPr lang="en-US" altLang="en-US" sz="2400">
                <a:solidFill>
                  <a:srgbClr val="002060"/>
                </a:solidFill>
                <a:latin typeface="Palatino Linotype"/>
              </a:rPr>
              <a:t>It is </a:t>
            </a:r>
            <a:r>
              <a:rPr lang="en-US" altLang="en-US" sz="2400" u="sng">
                <a:solidFill>
                  <a:srgbClr val="002060"/>
                </a:solidFill>
                <a:effectLst>
                  <a:outerShdw blurRad="38100" dist="38100" dir="2700000" algn="tl">
                    <a:srgbClr val="000000">
                      <a:alpha val="43137"/>
                    </a:srgbClr>
                  </a:outerShdw>
                </a:effectLst>
                <a:latin typeface="Palatino Linotype"/>
              </a:rPr>
              <a:t>not recommended</a:t>
            </a:r>
            <a:r>
              <a:rPr lang="en-US" altLang="en-US" sz="2400">
                <a:solidFill>
                  <a:srgbClr val="002060"/>
                </a:solidFill>
                <a:effectLst>
                  <a:outerShdw blurRad="38100" dist="38100" dir="2700000" algn="tl">
                    <a:srgbClr val="000000">
                      <a:alpha val="43137"/>
                    </a:srgbClr>
                  </a:outerShdw>
                </a:effectLst>
                <a:latin typeface="Palatino Linotype"/>
              </a:rPr>
              <a:t> </a:t>
            </a:r>
            <a:r>
              <a:rPr lang="en-US" altLang="en-US" sz="2400">
                <a:solidFill>
                  <a:srgbClr val="002060"/>
                </a:solidFill>
                <a:latin typeface="Palatino Linotype"/>
              </a:rPr>
              <a:t>to take Pre-Calculus 20 in grade 10 and it is recommended to complete Foundations 20 before taking Pre-Calculus 20.</a:t>
            </a:r>
            <a:endParaRPr lang="en-US" altLang="en-US" sz="2400">
              <a:solidFill>
                <a:srgbClr val="002060"/>
              </a:solidFill>
              <a:latin typeface="Palatino Linotype" panose="02040502050505030304" pitchFamily="18" charset="0"/>
            </a:endParaRPr>
          </a:p>
          <a:p>
            <a:pPr marL="285750" indent="-285750" defTabSz="914400" fontAlgn="base">
              <a:spcBef>
                <a:spcPct val="0"/>
              </a:spcBef>
              <a:spcAft>
                <a:spcPct val="0"/>
              </a:spcAft>
              <a:buFont typeface="Arial" panose="020B0604020202020204" pitchFamily="34" charset="0"/>
              <a:buChar char="•"/>
              <a:defRPr/>
            </a:pPr>
            <a:endParaRPr lang="en-CA" sz="2400">
              <a:solidFill>
                <a:srgbClr val="002060"/>
              </a:solidFill>
              <a:latin typeface="Palatino Linotype" panose="02040502050505030304" pitchFamily="18" charset="0"/>
            </a:endParaRPr>
          </a:p>
          <a:p>
            <a:pPr defTabSz="914400" fontAlgn="base">
              <a:spcBef>
                <a:spcPct val="0"/>
              </a:spcBef>
              <a:spcAft>
                <a:spcPct val="0"/>
              </a:spcAft>
              <a:defRPr/>
            </a:pPr>
            <a:r>
              <a:rPr lang="en-CA" sz="1200" b="1">
                <a:solidFill>
                  <a:srgbClr val="002060"/>
                </a:solidFill>
                <a:latin typeface="Palatino Linotype"/>
              </a:rPr>
              <a:t>	</a:t>
            </a:r>
          </a:p>
        </p:txBody>
      </p:sp>
      <p:sp>
        <p:nvSpPr>
          <p:cNvPr id="5" name="Rectangle 4">
            <a:extLst>
              <a:ext uri="{FF2B5EF4-FFF2-40B4-BE49-F238E27FC236}">
                <a16:creationId xmlns:a16="http://schemas.microsoft.com/office/drawing/2014/main" id="{7B3084A7-7B32-46BA-9395-59EC34E9E13E}"/>
              </a:ext>
            </a:extLst>
          </p:cNvPr>
          <p:cNvSpPr/>
          <p:nvPr/>
        </p:nvSpPr>
        <p:spPr>
          <a:xfrm>
            <a:off x="142876" y="3429000"/>
            <a:ext cx="12049124" cy="3785652"/>
          </a:xfrm>
          <a:prstGeom prst="rect">
            <a:avLst/>
          </a:prstGeom>
        </p:spPr>
        <p:txBody>
          <a:bodyPr wrap="square" lIns="91440" tIns="45720" rIns="91440" bIns="45720" anchor="t">
            <a:spAutoFit/>
          </a:bodyPr>
          <a:lstStyle/>
          <a:p>
            <a:pPr marL="285750" indent="-285750" defTabSz="914400" fontAlgn="base">
              <a:spcBef>
                <a:spcPct val="0"/>
              </a:spcBef>
              <a:spcAft>
                <a:spcPct val="0"/>
              </a:spcAft>
              <a:buFont typeface="Arial" panose="020B0604020202020204" pitchFamily="34" charset="0"/>
              <a:buChar char="•"/>
              <a:defRPr/>
            </a:pPr>
            <a:endParaRPr lang="en-CA" b="1">
              <a:solidFill>
                <a:srgbClr val="002060"/>
              </a:solidFill>
              <a:latin typeface="Palatino Linotype" panose="02040502050505030304" pitchFamily="18" charset="0"/>
            </a:endParaRPr>
          </a:p>
          <a:p>
            <a:pPr defTabSz="914400" fontAlgn="base">
              <a:spcBef>
                <a:spcPct val="0"/>
              </a:spcBef>
              <a:spcAft>
                <a:spcPct val="0"/>
              </a:spcAft>
              <a:defRPr/>
            </a:pPr>
            <a:endParaRPr lang="en-CA" b="1">
              <a:solidFill>
                <a:srgbClr val="002060"/>
              </a:solidFill>
              <a:latin typeface="Palatino Linotype" panose="02040502050505030304" pitchFamily="18" charset="0"/>
            </a:endParaRPr>
          </a:p>
          <a:p>
            <a:pPr defTabSz="914400" fontAlgn="base">
              <a:spcBef>
                <a:spcPct val="0"/>
              </a:spcBef>
              <a:spcAft>
                <a:spcPct val="0"/>
              </a:spcAft>
              <a:defRPr/>
            </a:pPr>
            <a:endParaRPr lang="en-CA" b="1">
              <a:solidFill>
                <a:srgbClr val="002060"/>
              </a:solidFill>
              <a:latin typeface="Palatino Linotype" panose="02040502050505030304" pitchFamily="18" charset="0"/>
            </a:endParaRPr>
          </a:p>
          <a:p>
            <a:pPr defTabSz="914400" fontAlgn="base">
              <a:spcBef>
                <a:spcPct val="0"/>
              </a:spcBef>
              <a:spcAft>
                <a:spcPct val="0"/>
              </a:spcAft>
              <a:defRPr/>
            </a:pPr>
            <a:r>
              <a:rPr lang="en-US" b="1">
                <a:solidFill>
                  <a:srgbClr val="002060"/>
                </a:solidFill>
                <a:latin typeface="Palatino Linotype"/>
              </a:rPr>
              <a:t>	</a:t>
            </a:r>
            <a:endParaRPr lang="en-CA" b="1">
              <a:solidFill>
                <a:srgbClr val="002060"/>
              </a:solidFill>
              <a:latin typeface="Palatino Linotype"/>
            </a:endParaRPr>
          </a:p>
        </p:txBody>
      </p:sp>
    </p:spTree>
    <p:extLst>
      <p:ext uri="{BB962C8B-B14F-4D97-AF65-F5344CB8AC3E}">
        <p14:creationId xmlns:p14="http://schemas.microsoft.com/office/powerpoint/2010/main" val="35051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142240" y="1997839"/>
            <a:ext cx="11948160" cy="1815882"/>
          </a:xfrm>
          <a:prstGeom prst="rect">
            <a:avLst/>
          </a:prstGeom>
          <a:noFill/>
        </p:spPr>
        <p:txBody>
          <a:bodyPr wrap="square">
            <a:spAutoFit/>
          </a:bodyPr>
          <a:lstStyle/>
          <a:p>
            <a:pPr marL="0" indent="0" eaLnBrk="1" hangingPunct="1">
              <a:buNone/>
              <a:defRPr/>
            </a:pPr>
            <a:endParaRPr lang="en-CA" sz="2800" b="1">
              <a:solidFill>
                <a:srgbClr val="002060"/>
              </a:solidFill>
              <a:latin typeface="Palatino Linotype" panose="02040502050505030304" pitchFamily="18" charset="0"/>
              <a:cs typeface="Arial" panose="020B0604020202020204" pitchFamily="34" charset="0"/>
            </a:endParaRPr>
          </a:p>
          <a:p>
            <a:pPr marL="0" indent="0" eaLnBrk="1" hangingPunct="1">
              <a:buNone/>
              <a:defRPr/>
            </a:pPr>
            <a:endParaRPr lang="en-CA" sz="2800" b="1">
              <a:solidFill>
                <a:srgbClr val="002060"/>
              </a:solidFill>
              <a:latin typeface="Palatino Linotype" panose="02040502050505030304" pitchFamily="18" charset="0"/>
              <a:cs typeface="Arial" panose="020B0604020202020204" pitchFamily="34" charset="0"/>
            </a:endParaRPr>
          </a:p>
          <a:p>
            <a:pPr marL="0" indent="0" eaLnBrk="1" hangingPunct="1">
              <a:buNone/>
              <a:defRPr/>
            </a:pPr>
            <a:endParaRPr lang="en-CA" sz="2800" b="1">
              <a:solidFill>
                <a:srgbClr val="002060"/>
              </a:solidFill>
              <a:latin typeface="Palatino Linotype" panose="02040502050505030304" pitchFamily="18" charset="0"/>
              <a:cs typeface="Arial" panose="020B0604020202020204" pitchFamily="34" charset="0"/>
            </a:endParaRPr>
          </a:p>
          <a:p>
            <a:pPr marL="0" indent="0" eaLnBrk="1" hangingPunct="1">
              <a:buNone/>
              <a:defRPr/>
            </a:pPr>
            <a:endParaRPr lang="en-CA" sz="2800" b="1">
              <a:solidFill>
                <a:srgbClr val="002060"/>
              </a:solidFill>
              <a:latin typeface="Palatino Linotype" panose="02040502050505030304" pitchFamily="18" charset="0"/>
              <a:cs typeface="Arial" panose="020B0604020202020204" pitchFamily="34" charset="0"/>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218575" y="676670"/>
            <a:ext cx="7315200" cy="646331"/>
          </a:xfrm>
          <a:prstGeom prst="rect">
            <a:avLst/>
          </a:prstGeom>
          <a:noFill/>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Math Pathways</a:t>
            </a:r>
          </a:p>
        </p:txBody>
      </p:sp>
      <p:sp>
        <p:nvSpPr>
          <p:cNvPr id="4" name="TextBox 3">
            <a:extLst>
              <a:ext uri="{FF2B5EF4-FFF2-40B4-BE49-F238E27FC236}">
                <a16:creationId xmlns:a16="http://schemas.microsoft.com/office/drawing/2014/main" id="{192381B9-7759-414F-9C8F-19C799A8B083}"/>
              </a:ext>
            </a:extLst>
          </p:cNvPr>
          <p:cNvSpPr txBox="1"/>
          <p:nvPr/>
        </p:nvSpPr>
        <p:spPr>
          <a:xfrm>
            <a:off x="35560" y="1997839"/>
            <a:ext cx="12161520" cy="5693866"/>
          </a:xfrm>
          <a:prstGeom prst="rect">
            <a:avLst/>
          </a:prstGeom>
          <a:noFill/>
        </p:spPr>
        <p:txBody>
          <a:bodyPr wrap="square" lIns="91440" tIns="45720" rIns="91440" bIns="45720" anchor="t">
            <a:spAutoFit/>
          </a:bodyPr>
          <a:lstStyle/>
          <a:p>
            <a:pPr marL="342900" indent="-342900" defTabSz="914400" fontAlgn="base">
              <a:spcBef>
                <a:spcPct val="0"/>
              </a:spcBef>
              <a:spcAft>
                <a:spcPct val="0"/>
              </a:spcAft>
              <a:buFont typeface="+mj-lt"/>
              <a:buAutoNum type="arabicPeriod"/>
              <a:defRPr/>
            </a:pPr>
            <a:r>
              <a:rPr lang="en-CA" sz="2300" b="1">
                <a:solidFill>
                  <a:srgbClr val="002060"/>
                </a:solidFill>
                <a:latin typeface="Palatino Linotype"/>
              </a:rPr>
              <a:t>Workplace and Apprenticeship</a:t>
            </a:r>
          </a:p>
          <a:p>
            <a:pPr marL="285750" indent="-285750" defTabSz="914400" fontAlgn="base">
              <a:spcBef>
                <a:spcPct val="0"/>
              </a:spcBef>
              <a:spcAft>
                <a:spcPct val="0"/>
              </a:spcAft>
              <a:buFont typeface="Arial" panose="020B0604020202020204" pitchFamily="34" charset="0"/>
              <a:buChar char="•"/>
              <a:defRPr/>
            </a:pPr>
            <a:r>
              <a:rPr lang="en-US" sz="2300">
                <a:solidFill>
                  <a:srgbClr val="002060"/>
                </a:solidFill>
                <a:latin typeface="Palatino Linotype"/>
              </a:rPr>
              <a:t>Content in this pathway was chosen to meet the needs of students intending to pursue careers based on post-secondary education at </a:t>
            </a:r>
            <a:r>
              <a:rPr lang="en-US" sz="2300" err="1">
                <a:solidFill>
                  <a:srgbClr val="002060"/>
                </a:solidFill>
                <a:latin typeface="Palatino Linotype"/>
              </a:rPr>
              <a:t>Sask</a:t>
            </a:r>
            <a:r>
              <a:rPr lang="en-US" sz="2300">
                <a:solidFill>
                  <a:srgbClr val="002060"/>
                </a:solidFill>
                <a:latin typeface="Palatino Linotype"/>
              </a:rPr>
              <a:t> Polytech, or non-math oriented faculties at universities</a:t>
            </a:r>
          </a:p>
          <a:p>
            <a:pPr defTabSz="914400" fontAlgn="base">
              <a:spcBef>
                <a:spcPct val="0"/>
              </a:spcBef>
              <a:spcAft>
                <a:spcPct val="0"/>
              </a:spcAft>
              <a:defRPr/>
            </a:pPr>
            <a:endParaRPr lang="en-US" altLang="en-US" sz="2300">
              <a:solidFill>
                <a:srgbClr val="002060"/>
              </a:solidFill>
              <a:latin typeface="Palatino Linotype" panose="02040502050505030304" pitchFamily="18" charset="0"/>
            </a:endParaRPr>
          </a:p>
          <a:p>
            <a:pPr defTabSz="914400" fontAlgn="base">
              <a:spcBef>
                <a:spcPct val="0"/>
              </a:spcBef>
              <a:spcAft>
                <a:spcPct val="0"/>
              </a:spcAft>
              <a:defRPr/>
            </a:pPr>
            <a:r>
              <a:rPr lang="en-US" altLang="en-US" sz="2300">
                <a:solidFill>
                  <a:srgbClr val="002060"/>
                </a:solidFill>
                <a:latin typeface="Palatino Linotype"/>
              </a:rPr>
              <a:t>2.    </a:t>
            </a:r>
            <a:r>
              <a:rPr lang="en-US" altLang="en-US" sz="2300" b="1">
                <a:solidFill>
                  <a:srgbClr val="002060"/>
                </a:solidFill>
                <a:latin typeface="Palatino Linotype"/>
              </a:rPr>
              <a:t>Foundations</a:t>
            </a:r>
          </a:p>
          <a:p>
            <a:pPr marL="285750" indent="-285750" defTabSz="914400" fontAlgn="base">
              <a:spcBef>
                <a:spcPct val="0"/>
              </a:spcBef>
              <a:spcAft>
                <a:spcPct val="0"/>
              </a:spcAft>
              <a:buClrTx/>
              <a:buSzTx/>
              <a:buFont typeface="Arial" panose="020B0604020202020204" pitchFamily="34" charset="0"/>
              <a:buChar char="•"/>
            </a:pPr>
            <a:r>
              <a:rPr lang="en-US" altLang="en-US" sz="2300">
                <a:solidFill>
                  <a:srgbClr val="002060"/>
                </a:solidFill>
                <a:latin typeface="Palatino Linotype"/>
              </a:rPr>
              <a:t>Content in this pathway was chosen to meet the needs of students intending to pursue careers in areas that typically require university, but are not math intensive, such as the humanities, fine arts, social sciences, business and nursing.</a:t>
            </a:r>
          </a:p>
          <a:p>
            <a:pPr defTabSz="914400" fontAlgn="base">
              <a:spcBef>
                <a:spcPct val="0"/>
              </a:spcBef>
              <a:spcAft>
                <a:spcPct val="0"/>
              </a:spcAft>
              <a:defRPr/>
            </a:pPr>
            <a:endParaRPr lang="en-US" sz="2300">
              <a:solidFill>
                <a:srgbClr val="002060"/>
              </a:solidFill>
              <a:latin typeface="Palatino Linotype" panose="02040502050505030304" pitchFamily="18" charset="0"/>
            </a:endParaRPr>
          </a:p>
          <a:p>
            <a:pPr defTabSz="914400" fontAlgn="base">
              <a:spcBef>
                <a:spcPct val="0"/>
              </a:spcBef>
              <a:spcAft>
                <a:spcPct val="0"/>
              </a:spcAft>
              <a:defRPr/>
            </a:pPr>
            <a:r>
              <a:rPr lang="en-CA" sz="2300">
                <a:solidFill>
                  <a:srgbClr val="002060"/>
                </a:solidFill>
                <a:latin typeface="Palatino Linotype"/>
              </a:rPr>
              <a:t>3.    </a:t>
            </a:r>
            <a:r>
              <a:rPr lang="en-CA" sz="2300" b="1">
                <a:solidFill>
                  <a:srgbClr val="002060"/>
                </a:solidFill>
                <a:latin typeface="Palatino Linotype"/>
              </a:rPr>
              <a:t>Pre- Calculus</a:t>
            </a:r>
          </a:p>
          <a:p>
            <a:pPr marL="285750" indent="-285750" defTabSz="914400" fontAlgn="base">
              <a:spcBef>
                <a:spcPct val="0"/>
              </a:spcBef>
              <a:spcAft>
                <a:spcPct val="0"/>
              </a:spcAft>
              <a:buFont typeface="Arial" panose="020B0604020202020204" pitchFamily="34" charset="0"/>
              <a:buChar char="•"/>
              <a:defRPr/>
            </a:pPr>
            <a:r>
              <a:rPr lang="en-US" sz="2300">
                <a:solidFill>
                  <a:srgbClr val="002060"/>
                </a:solidFill>
                <a:latin typeface="Palatino Linotype"/>
              </a:rPr>
              <a:t>Content in this pathway was chosen to meet the needs of students interested in pursuing careers in science-related  or math related areas.</a:t>
            </a:r>
          </a:p>
          <a:p>
            <a:pPr defTabSz="914400" fontAlgn="base">
              <a:spcBef>
                <a:spcPct val="0"/>
              </a:spcBef>
              <a:spcAft>
                <a:spcPct val="0"/>
              </a:spcAft>
              <a:buClrTx/>
              <a:buSzTx/>
            </a:pPr>
            <a:endParaRPr lang="en-US" altLang="en-US" sz="2300">
              <a:solidFill>
                <a:srgbClr val="002060"/>
              </a:solidFill>
              <a:latin typeface="Palatino Linotype" panose="02040502050505030304" pitchFamily="18" charset="0"/>
            </a:endParaRPr>
          </a:p>
          <a:p>
            <a:pPr defTabSz="914400" fontAlgn="base">
              <a:spcBef>
                <a:spcPct val="0"/>
              </a:spcBef>
              <a:spcAft>
                <a:spcPct val="0"/>
              </a:spcAft>
              <a:defRPr/>
            </a:pPr>
            <a:endParaRPr lang="en-CA" sz="1200" b="1">
              <a:solidFill>
                <a:srgbClr val="002060"/>
              </a:solidFill>
              <a:latin typeface="Palatino Linotype" panose="02040502050505030304" pitchFamily="18" charset="0"/>
            </a:endParaRPr>
          </a:p>
          <a:p>
            <a:pPr defTabSz="914400" fontAlgn="base">
              <a:spcBef>
                <a:spcPct val="0"/>
              </a:spcBef>
              <a:spcAft>
                <a:spcPct val="0"/>
              </a:spcAft>
              <a:defRPr/>
            </a:pPr>
            <a:endParaRPr lang="en-CA" b="1">
              <a:solidFill>
                <a:srgbClr val="002060"/>
              </a:solidFill>
              <a:latin typeface="Palatino Linotype" panose="02040502050505030304" pitchFamily="18" charset="0"/>
            </a:endParaRPr>
          </a:p>
          <a:p>
            <a:pPr defTabSz="914400" fontAlgn="base">
              <a:spcBef>
                <a:spcPct val="0"/>
              </a:spcBef>
              <a:spcAft>
                <a:spcPct val="0"/>
              </a:spcAft>
              <a:defRPr/>
            </a:pPr>
            <a:endParaRPr lang="en-CA" sz="1200" b="1">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41323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223B4207-C9D4-43AA-BCDE-24DED0C22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06514" cy="6857999"/>
          </a:xfrm>
          <a:prstGeom prst="rect">
            <a:avLst/>
          </a:prstGeom>
        </p:spPr>
      </p:pic>
      <p:sp>
        <p:nvSpPr>
          <p:cNvPr id="2" name="Rectangle 1">
            <a:extLst>
              <a:ext uri="{FF2B5EF4-FFF2-40B4-BE49-F238E27FC236}">
                <a16:creationId xmlns:a16="http://schemas.microsoft.com/office/drawing/2014/main" id="{227A13F5-839E-32FE-7FF2-FE5A17D22FE0}"/>
              </a:ext>
            </a:extLst>
          </p:cNvPr>
          <p:cNvSpPr/>
          <p:nvPr/>
        </p:nvSpPr>
        <p:spPr>
          <a:xfrm>
            <a:off x="4649722" y="3122554"/>
            <a:ext cx="769462" cy="11389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rrow Down with solid fill">
            <a:extLst>
              <a:ext uri="{FF2B5EF4-FFF2-40B4-BE49-F238E27FC236}">
                <a16:creationId xmlns:a16="http://schemas.microsoft.com/office/drawing/2014/main" id="{E613B368-4CFD-4A30-A9CE-4EFD516DC2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7737" y="2981445"/>
            <a:ext cx="432122" cy="422476"/>
          </a:xfrm>
          <a:prstGeom prst="rect">
            <a:avLst/>
          </a:prstGeom>
        </p:spPr>
      </p:pic>
      <p:pic>
        <p:nvPicPr>
          <p:cNvPr id="7" name="Graphic 6" descr="Arrow Down with solid fill">
            <a:extLst>
              <a:ext uri="{FF2B5EF4-FFF2-40B4-BE49-F238E27FC236}">
                <a16:creationId xmlns:a16="http://schemas.microsoft.com/office/drawing/2014/main" id="{B56388C7-1616-4390-A1C1-DCD6686A50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3078" y="2981444"/>
            <a:ext cx="432122" cy="422476"/>
          </a:xfrm>
          <a:prstGeom prst="rect">
            <a:avLst/>
          </a:prstGeom>
        </p:spPr>
      </p:pic>
    </p:spTree>
    <p:extLst>
      <p:ext uri="{BB962C8B-B14F-4D97-AF65-F5344CB8AC3E}">
        <p14:creationId xmlns:p14="http://schemas.microsoft.com/office/powerpoint/2010/main" val="333882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9A7B7-0E3D-4D2B-B18A-908EF35B93F4}"/>
              </a:ext>
            </a:extLst>
          </p:cNvPr>
          <p:cNvSpPr/>
          <p:nvPr/>
        </p:nvSpPr>
        <p:spPr>
          <a:xfrm>
            <a:off x="1681533" y="483974"/>
            <a:ext cx="8486775" cy="1077218"/>
          </a:xfrm>
          <a:prstGeom prst="rect">
            <a:avLst/>
          </a:prstGeom>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Career Options and Trades with Workplace &amp; Apprenticeship Math</a:t>
            </a:r>
          </a:p>
        </p:txBody>
      </p:sp>
      <p:sp>
        <p:nvSpPr>
          <p:cNvPr id="3" name="TextBox 2">
            <a:extLst>
              <a:ext uri="{FF2B5EF4-FFF2-40B4-BE49-F238E27FC236}">
                <a16:creationId xmlns:a16="http://schemas.microsoft.com/office/drawing/2014/main" id="{335E3FC4-7DFC-459B-804A-EBB4CAB6ECD5}"/>
              </a:ext>
            </a:extLst>
          </p:cNvPr>
          <p:cNvSpPr txBox="1"/>
          <p:nvPr/>
        </p:nvSpPr>
        <p:spPr>
          <a:xfrm>
            <a:off x="663510" y="2065402"/>
            <a:ext cx="3716338" cy="5693866"/>
          </a:xfrm>
          <a:prstGeom prst="rect">
            <a:avLst/>
          </a:prstGeom>
          <a:noFill/>
        </p:spPr>
        <p:txBody>
          <a:bodyPr wrap="square">
            <a:spAutoFit/>
          </a:bodyPr>
          <a:lstStyle/>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Justice Studies diploma</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Correctional Studies</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Photography</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Continuing Care</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Early Childhood Education</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Graphic Communications</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Funeral Services</a:t>
            </a:r>
          </a:p>
          <a:p>
            <a:pPr defTabSz="914400" fontAlgn="base">
              <a:spcBef>
                <a:spcPct val="0"/>
              </a:spcBef>
              <a:spcAft>
                <a:spcPct val="0"/>
              </a:spcAft>
              <a:defRPr/>
            </a:pPr>
            <a:endParaRPr lang="en-CA" sz="2800">
              <a:solidFill>
                <a:srgbClr val="002060"/>
              </a:solidFill>
              <a:latin typeface="Palatino Linotype" panose="02040502050505030304" pitchFamily="18" charset="0"/>
            </a:endParaRPr>
          </a:p>
          <a:p>
            <a:pPr defTabSz="914400" fontAlgn="base">
              <a:spcBef>
                <a:spcPct val="0"/>
              </a:spcBef>
              <a:spcAft>
                <a:spcPct val="0"/>
              </a:spcAft>
              <a:defRPr/>
            </a:pPr>
            <a:r>
              <a:rPr lang="en-CA" sz="2800" b="1">
                <a:solidFill>
                  <a:srgbClr val="002060"/>
                </a:solidFill>
                <a:latin typeface="Palatino Linotype" panose="02040502050505030304" pitchFamily="18" charset="0"/>
              </a:rPr>
              <a:t>	</a:t>
            </a:r>
          </a:p>
        </p:txBody>
      </p:sp>
      <p:sp>
        <p:nvSpPr>
          <p:cNvPr id="4" name="TextBox 3">
            <a:extLst>
              <a:ext uri="{FF2B5EF4-FFF2-40B4-BE49-F238E27FC236}">
                <a16:creationId xmlns:a16="http://schemas.microsoft.com/office/drawing/2014/main" id="{A5F00627-E00C-4367-9FB0-514C1E4A52CB}"/>
              </a:ext>
            </a:extLst>
          </p:cNvPr>
          <p:cNvSpPr txBox="1"/>
          <p:nvPr/>
        </p:nvSpPr>
        <p:spPr>
          <a:xfrm>
            <a:off x="7172325" y="1951594"/>
            <a:ext cx="4718053" cy="5262979"/>
          </a:xfrm>
          <a:prstGeom prst="rect">
            <a:avLst/>
          </a:prstGeom>
          <a:noFill/>
        </p:spPr>
        <p:txBody>
          <a:bodyPr wrap="square">
            <a:spAutoFit/>
          </a:bodyPr>
          <a:lstStyle/>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Heavy Equipment Operator</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Plumbing and Pipefitting</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Machining</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Welding</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Carpentry</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Bricklayer</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Esthetician</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Hairstylist</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Hotel and Restaurant Management</a:t>
            </a:r>
          </a:p>
          <a:p>
            <a:pPr defTabSz="914400" fontAlgn="base">
              <a:spcBef>
                <a:spcPct val="0"/>
              </a:spcBef>
              <a:spcAft>
                <a:spcPct val="0"/>
              </a:spcAft>
              <a:defRPr/>
            </a:pPr>
            <a:r>
              <a:rPr lang="en-CA" sz="2800">
                <a:solidFill>
                  <a:srgbClr val="002060"/>
                </a:solidFill>
                <a:latin typeface="Palatino Linotype" panose="02040502050505030304" pitchFamily="18" charset="0"/>
              </a:rPr>
              <a:t>	</a:t>
            </a:r>
          </a:p>
        </p:txBody>
      </p:sp>
    </p:spTree>
    <p:extLst>
      <p:ext uri="{BB962C8B-B14F-4D97-AF65-F5344CB8AC3E}">
        <p14:creationId xmlns:p14="http://schemas.microsoft.com/office/powerpoint/2010/main" val="312535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987C1-06FB-48C6-BA71-52A3EA56E27B}"/>
              </a:ext>
            </a:extLst>
          </p:cNvPr>
          <p:cNvSpPr/>
          <p:nvPr/>
        </p:nvSpPr>
        <p:spPr>
          <a:xfrm>
            <a:off x="1622156" y="573039"/>
            <a:ext cx="8486775" cy="1077218"/>
          </a:xfrm>
          <a:prstGeom prst="rect">
            <a:avLst/>
          </a:prstGeom>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University of Regina Faculties that accept Workplace and Apprenticeship Math:</a:t>
            </a:r>
          </a:p>
        </p:txBody>
      </p:sp>
      <p:sp>
        <p:nvSpPr>
          <p:cNvPr id="4" name="TextBox 3">
            <a:extLst>
              <a:ext uri="{FF2B5EF4-FFF2-40B4-BE49-F238E27FC236}">
                <a16:creationId xmlns:a16="http://schemas.microsoft.com/office/drawing/2014/main" id="{6DEFE502-B8A9-4780-B25F-DB7CCFBED83C}"/>
              </a:ext>
            </a:extLst>
          </p:cNvPr>
          <p:cNvSpPr txBox="1"/>
          <p:nvPr/>
        </p:nvSpPr>
        <p:spPr>
          <a:xfrm>
            <a:off x="1563279" y="2736502"/>
            <a:ext cx="8604527" cy="2677656"/>
          </a:xfrm>
          <a:prstGeom prst="rect">
            <a:avLst/>
          </a:prstGeom>
          <a:noFill/>
        </p:spPr>
        <p:txBody>
          <a:bodyPr wrap="square" lIns="91440" tIns="45720" rIns="91440" bIns="45720" anchor="t">
            <a:spAutoFit/>
          </a:bodyPr>
          <a:lstStyle/>
          <a:p>
            <a:pPr marL="285750" indent="-285750" defTabSz="914400">
              <a:spcBef>
                <a:spcPct val="0"/>
              </a:spcBef>
              <a:spcAft>
                <a:spcPct val="0"/>
              </a:spcAft>
              <a:buFont typeface="Arial,Sans-Serif" panose="020B0604020202020204" pitchFamily="34" charset="0"/>
              <a:buChar char="•"/>
              <a:defRPr/>
            </a:pPr>
            <a:r>
              <a:rPr lang="en-CA" sz="2800">
                <a:solidFill>
                  <a:srgbClr val="002060"/>
                </a:solidFill>
                <a:latin typeface="Palatino Linotype"/>
              </a:rPr>
              <a:t>Faculty of Arts</a:t>
            </a:r>
            <a:endParaRPr lang="en-CA" sz="2800">
              <a:solidFill>
                <a:srgbClr val="FFFFFF"/>
              </a:solidFill>
              <a:latin typeface="Palatino Linotype"/>
            </a:endParaRPr>
          </a:p>
          <a:p>
            <a:pPr marL="285750" indent="-285750" defTabSz="914400">
              <a:spcBef>
                <a:spcPct val="0"/>
              </a:spcBef>
              <a:spcAft>
                <a:spcPct val="0"/>
              </a:spcAft>
              <a:buFont typeface="Arial,Sans-Serif" panose="020B0604020202020204" pitchFamily="34" charset="0"/>
              <a:buChar char="•"/>
              <a:defRPr/>
            </a:pPr>
            <a:r>
              <a:rPr lang="en-CA" sz="2800">
                <a:solidFill>
                  <a:srgbClr val="002060"/>
                </a:solidFill>
                <a:latin typeface="Palatino Linotype"/>
              </a:rPr>
              <a:t>Education (most programs)</a:t>
            </a:r>
            <a:endParaRPr lang="en-US" sz="2800">
              <a:latin typeface="Palatino Linotype"/>
            </a:endParaRPr>
          </a:p>
          <a:p>
            <a:pPr marL="285750" indent="-285750" defTabSz="914400">
              <a:spcBef>
                <a:spcPct val="0"/>
              </a:spcBef>
              <a:spcAft>
                <a:spcPct val="0"/>
              </a:spcAft>
              <a:buFont typeface="Arial,Sans-Serif" panose="020B0604020202020204" pitchFamily="34" charset="0"/>
              <a:buChar char="•"/>
              <a:defRPr/>
            </a:pPr>
            <a:r>
              <a:rPr lang="en-CA" sz="2800">
                <a:solidFill>
                  <a:srgbClr val="002060"/>
                </a:solidFill>
                <a:latin typeface="Palatino Linotype"/>
              </a:rPr>
              <a:t>Media, Arts &amp; Performance (formerly Fine Arts)</a:t>
            </a:r>
            <a:endParaRPr lang="en-US" sz="2800">
              <a:solidFill>
                <a:srgbClr val="FFFFFF"/>
              </a:solidFill>
              <a:latin typeface="Palatino Linotype"/>
            </a:endParaRPr>
          </a:p>
          <a:p>
            <a:pPr marL="285750" indent="-285750" defTabSz="914400">
              <a:spcBef>
                <a:spcPct val="0"/>
              </a:spcBef>
              <a:spcAft>
                <a:spcPct val="0"/>
              </a:spcAft>
              <a:buFont typeface="Arial,Sans-Serif" panose="020B0604020202020204" pitchFamily="34" charset="0"/>
              <a:buChar char="•"/>
              <a:defRPr/>
            </a:pPr>
            <a:endParaRPr lang="en-CA" sz="2800">
              <a:solidFill>
                <a:srgbClr val="002060"/>
              </a:solidFill>
              <a:latin typeface="Palatino Linotype"/>
            </a:endParaRPr>
          </a:p>
          <a:p>
            <a:pPr defTabSz="914400">
              <a:spcBef>
                <a:spcPct val="0"/>
              </a:spcBef>
              <a:spcAft>
                <a:spcPct val="0"/>
              </a:spcAft>
              <a:defRPr/>
            </a:pPr>
            <a:endParaRPr lang="en-CA" sz="2800">
              <a:solidFill>
                <a:srgbClr val="002060"/>
              </a:solidFill>
              <a:latin typeface="Palatino Linotype"/>
            </a:endParaRPr>
          </a:p>
          <a:p>
            <a:pPr defTabSz="914400" fontAlgn="base">
              <a:spcBef>
                <a:spcPct val="0"/>
              </a:spcBef>
              <a:spcAft>
                <a:spcPct val="0"/>
              </a:spcAft>
              <a:defRPr/>
            </a:pPr>
            <a:endParaRPr lang="en-CA" sz="280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2550022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987C1-06FB-48C6-BA71-52A3EA56E27B}"/>
              </a:ext>
            </a:extLst>
          </p:cNvPr>
          <p:cNvSpPr/>
          <p:nvPr/>
        </p:nvSpPr>
        <p:spPr>
          <a:xfrm>
            <a:off x="1622156" y="523557"/>
            <a:ext cx="8476879" cy="1067322"/>
          </a:xfrm>
          <a:prstGeom prst="rect">
            <a:avLst/>
          </a:prstGeom>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University of Regina Faculties that accept Foundations Math:</a:t>
            </a:r>
          </a:p>
        </p:txBody>
      </p:sp>
      <p:sp>
        <p:nvSpPr>
          <p:cNvPr id="4" name="TextBox 3">
            <a:extLst>
              <a:ext uri="{FF2B5EF4-FFF2-40B4-BE49-F238E27FC236}">
                <a16:creationId xmlns:a16="http://schemas.microsoft.com/office/drawing/2014/main" id="{6DEFE502-B8A9-4780-B25F-DB7CCFBED83C}"/>
              </a:ext>
            </a:extLst>
          </p:cNvPr>
          <p:cNvSpPr txBox="1"/>
          <p:nvPr/>
        </p:nvSpPr>
        <p:spPr>
          <a:xfrm>
            <a:off x="1852929" y="2580029"/>
            <a:ext cx="8015331" cy="3108543"/>
          </a:xfrm>
          <a:prstGeom prst="rect">
            <a:avLst/>
          </a:prstGeom>
          <a:noFill/>
        </p:spPr>
        <p:txBody>
          <a:bodyPr wrap="square" lIns="91440" tIns="45720" rIns="91440" bIns="45720" anchor="t">
            <a:spAutoFit/>
          </a:bodyPr>
          <a:lstStyle/>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a:rPr>
              <a:t>Faculty of Arts</a:t>
            </a:r>
            <a:endParaRPr lang="en-CA" sz="2800">
              <a:solidFill>
                <a:srgbClr val="002060"/>
              </a:solidFill>
              <a:latin typeface="Palatino Linotype" panose="02040502050505030304" pitchFamily="18" charset="0"/>
            </a:endParaRP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a:rPr>
              <a:t>Education (most programs)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a:rPr>
              <a:t>Media, Arts &amp; Performance (formerly Fine Arts)</a:t>
            </a:r>
          </a:p>
          <a:p>
            <a:pPr marL="285750" indent="-285750" defTabSz="914400">
              <a:spcBef>
                <a:spcPct val="0"/>
              </a:spcBef>
              <a:spcAft>
                <a:spcPct val="0"/>
              </a:spcAft>
              <a:buFont typeface="Arial,Sans-Serif" panose="020B0604020202020204" pitchFamily="34" charset="0"/>
              <a:buChar char="•"/>
              <a:defRPr/>
            </a:pPr>
            <a:r>
              <a:rPr lang="en-CA" sz="2800">
                <a:solidFill>
                  <a:srgbClr val="002060"/>
                </a:solidFill>
                <a:latin typeface="Palatino Linotype"/>
              </a:rPr>
              <a:t>Business Administration</a:t>
            </a:r>
            <a:endParaRPr lang="en-US" sz="2800">
              <a:solidFill>
                <a:srgbClr val="FFFFFF"/>
              </a:solidFill>
              <a:latin typeface="Palatino Linotype"/>
            </a:endParaRP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a:rPr>
              <a:t>Nursing</a:t>
            </a:r>
          </a:p>
          <a:p>
            <a:pPr marL="285750" indent="-285750" defTabSz="914400" fontAlgn="base">
              <a:spcBef>
                <a:spcPct val="0"/>
              </a:spcBef>
              <a:spcAft>
                <a:spcPct val="0"/>
              </a:spcAft>
              <a:buFont typeface="Arial" panose="020B0604020202020204" pitchFamily="34" charset="0"/>
              <a:buChar char="•"/>
              <a:defRPr/>
            </a:pPr>
            <a:endParaRPr lang="en-CA" sz="2800">
              <a:solidFill>
                <a:srgbClr val="002060"/>
              </a:solidFill>
              <a:latin typeface="Palatino Linotype"/>
            </a:endParaRPr>
          </a:p>
          <a:p>
            <a:pPr defTabSz="914400" fontAlgn="base">
              <a:spcBef>
                <a:spcPct val="0"/>
              </a:spcBef>
              <a:spcAft>
                <a:spcPct val="0"/>
              </a:spcAft>
              <a:defRPr/>
            </a:pPr>
            <a:endParaRPr lang="en-CA" sz="280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604963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987C1-06FB-48C6-BA71-52A3EA56E27B}"/>
              </a:ext>
            </a:extLst>
          </p:cNvPr>
          <p:cNvSpPr/>
          <p:nvPr/>
        </p:nvSpPr>
        <p:spPr>
          <a:xfrm>
            <a:off x="1671637" y="226675"/>
            <a:ext cx="8486775" cy="1569660"/>
          </a:xfrm>
          <a:prstGeom prst="rect">
            <a:avLst/>
          </a:prstGeom>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University of Regina and Saskatchewan Polytechnic programs that require the Pre-Calculus Math Pathway:</a:t>
            </a:r>
          </a:p>
        </p:txBody>
      </p:sp>
      <p:sp>
        <p:nvSpPr>
          <p:cNvPr id="4" name="TextBox 3">
            <a:extLst>
              <a:ext uri="{FF2B5EF4-FFF2-40B4-BE49-F238E27FC236}">
                <a16:creationId xmlns:a16="http://schemas.microsoft.com/office/drawing/2014/main" id="{6DEFE502-B8A9-4780-B25F-DB7CCFBED83C}"/>
              </a:ext>
            </a:extLst>
          </p:cNvPr>
          <p:cNvSpPr txBox="1"/>
          <p:nvPr/>
        </p:nvSpPr>
        <p:spPr>
          <a:xfrm>
            <a:off x="676728" y="1980629"/>
            <a:ext cx="10842172" cy="4832092"/>
          </a:xfrm>
          <a:prstGeom prst="rect">
            <a:avLst/>
          </a:prstGeom>
          <a:noFill/>
        </p:spPr>
        <p:txBody>
          <a:bodyPr wrap="square" lIns="91440" tIns="45720" rIns="91440" bIns="45720" anchor="t">
            <a:spAutoFit/>
          </a:bodyPr>
          <a:lstStyle/>
          <a:p>
            <a:pPr marL="285750" indent="-285750" defTabSz="914400" fontAlgn="base">
              <a:spcBef>
                <a:spcPct val="0"/>
              </a:spcBef>
              <a:spcAft>
                <a:spcPct val="0"/>
              </a:spcAft>
              <a:buFont typeface="Arial,Sans-Serif" panose="020B0604020202020204" pitchFamily="34" charset="0"/>
              <a:buChar char="•"/>
              <a:defRPr/>
            </a:pPr>
            <a:r>
              <a:rPr lang="en-CA" sz="2800">
                <a:solidFill>
                  <a:srgbClr val="002060"/>
                </a:solidFill>
                <a:latin typeface="Palatino Linotype"/>
              </a:rPr>
              <a:t>Faculty of Arts</a:t>
            </a:r>
            <a:endParaRPr lang="en-CA" sz="2800">
              <a:solidFill>
                <a:srgbClr val="FFFFFF"/>
              </a:solidFill>
              <a:latin typeface="Palatino Linotype"/>
            </a:endParaRPr>
          </a:p>
          <a:p>
            <a:pPr marL="285750" indent="-285750" defTabSz="914400">
              <a:spcBef>
                <a:spcPct val="0"/>
              </a:spcBef>
              <a:spcAft>
                <a:spcPct val="0"/>
              </a:spcAft>
              <a:buFont typeface="Arial,Sans-Serif" panose="020B0604020202020204" pitchFamily="34" charset="0"/>
              <a:buChar char="•"/>
              <a:defRPr/>
            </a:pPr>
            <a:r>
              <a:rPr lang="en-CA" sz="2800">
                <a:solidFill>
                  <a:srgbClr val="002060"/>
                </a:solidFill>
                <a:latin typeface="Palatino Linotype"/>
              </a:rPr>
              <a:t>Education (Teaching math/science at the high school level)</a:t>
            </a:r>
            <a:endParaRPr lang="en-US" sz="2800">
              <a:solidFill>
                <a:srgbClr val="FFFFFF"/>
              </a:solidFill>
              <a:latin typeface="Palatino Linotype"/>
            </a:endParaRPr>
          </a:p>
          <a:p>
            <a:pPr marL="285750" indent="-285750" defTabSz="914400">
              <a:spcBef>
                <a:spcPct val="0"/>
              </a:spcBef>
              <a:spcAft>
                <a:spcPct val="0"/>
              </a:spcAft>
              <a:buFont typeface="Arial,Sans-Serif" panose="020B0604020202020204" pitchFamily="34" charset="0"/>
              <a:buChar char="•"/>
              <a:defRPr/>
            </a:pPr>
            <a:r>
              <a:rPr lang="en-CA" sz="2800">
                <a:solidFill>
                  <a:srgbClr val="002060"/>
                </a:solidFill>
                <a:latin typeface="Palatino Linotype"/>
              </a:rPr>
              <a:t>Media, Arts &amp; Performance (formerly Fine Arts)</a:t>
            </a:r>
            <a:endParaRPr lang="en-US" sz="2800">
              <a:solidFill>
                <a:srgbClr val="FFFFFF"/>
              </a:solidFill>
              <a:latin typeface="Palatino Linotype"/>
            </a:endParaRPr>
          </a:p>
          <a:p>
            <a:pPr marL="285750" indent="-285750" defTabSz="914400">
              <a:spcBef>
                <a:spcPct val="0"/>
              </a:spcBef>
              <a:spcAft>
                <a:spcPct val="0"/>
              </a:spcAft>
              <a:buFont typeface="Arial,Sans-Serif" panose="020B0604020202020204" pitchFamily="34" charset="0"/>
              <a:buChar char="•"/>
              <a:defRPr/>
            </a:pPr>
            <a:r>
              <a:rPr lang="en-CA" sz="2800">
                <a:solidFill>
                  <a:srgbClr val="002060"/>
                </a:solidFill>
                <a:latin typeface="Palatino Linotype"/>
              </a:rPr>
              <a:t>Business Administration</a:t>
            </a:r>
            <a:endParaRPr lang="en-US" sz="2800">
              <a:solidFill>
                <a:srgbClr val="FFFFFF"/>
              </a:solidFill>
              <a:latin typeface="Palatino Linotype"/>
            </a:endParaRPr>
          </a:p>
          <a:p>
            <a:pPr marL="285750" indent="-285750" defTabSz="914400">
              <a:spcBef>
                <a:spcPct val="0"/>
              </a:spcBef>
              <a:spcAft>
                <a:spcPct val="0"/>
              </a:spcAft>
              <a:buFont typeface="Arial,Sans-Serif" panose="020B0604020202020204" pitchFamily="34" charset="0"/>
              <a:buChar char="•"/>
              <a:defRPr/>
            </a:pPr>
            <a:r>
              <a:rPr lang="en-CA" sz="2800">
                <a:solidFill>
                  <a:srgbClr val="002060"/>
                </a:solidFill>
                <a:latin typeface="Palatino Linotype"/>
              </a:rPr>
              <a:t>Nursing</a:t>
            </a:r>
            <a:endParaRPr lang="en-US" sz="2800">
              <a:solidFill>
                <a:srgbClr val="FFFFFF"/>
              </a:solidFill>
              <a:latin typeface="Palatino Linotype"/>
            </a:endParaRPr>
          </a:p>
          <a:p>
            <a:pPr marL="285750" indent="-285750" defTabSz="914400">
              <a:spcBef>
                <a:spcPct val="0"/>
              </a:spcBef>
              <a:spcAft>
                <a:spcPct val="0"/>
              </a:spcAft>
              <a:buFont typeface="Arial" panose="020B0604020202020204" pitchFamily="34" charset="0"/>
              <a:buChar char="•"/>
              <a:defRPr/>
            </a:pPr>
            <a:r>
              <a:rPr lang="en-CA" sz="2800">
                <a:solidFill>
                  <a:srgbClr val="002060"/>
                </a:solidFill>
                <a:latin typeface="Palatino Linotype"/>
              </a:rPr>
              <a:t>Engineering and Engineering Technologies</a:t>
            </a:r>
            <a:endParaRPr lang="en-CA">
              <a:latin typeface="Palatino Linotype"/>
            </a:endParaRP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a:rPr>
              <a:t>Science</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a:rPr>
              <a:t>Pre-professional programs (e.g., pharmacy, medicine, veterinarian medicine, dentistry, optometry, physical therapy)</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a:rPr>
              <a:t>Kinesiology </a:t>
            </a:r>
          </a:p>
          <a:p>
            <a:pPr defTabSz="914400" fontAlgn="base">
              <a:spcBef>
                <a:spcPct val="0"/>
              </a:spcBef>
              <a:spcAft>
                <a:spcPct val="0"/>
              </a:spcAft>
              <a:defRPr/>
            </a:pPr>
            <a:endParaRPr lang="en-CA" sz="280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794875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4C828E-7741-B321-22F8-5A43DC56C7F0}"/>
              </a:ext>
            </a:extLst>
          </p:cNvPr>
          <p:cNvPicPr>
            <a:picLocks noChangeAspect="1"/>
          </p:cNvPicPr>
          <p:nvPr/>
        </p:nvPicPr>
        <p:blipFill rotWithShape="1">
          <a:blip r:embed="rId2">
            <a:extLst>
              <a:ext uri="{28A0092B-C50C-407E-A947-70E740481C1C}">
                <a14:useLocalDpi xmlns:a14="http://schemas.microsoft.com/office/drawing/2010/main" val="0"/>
              </a:ext>
            </a:extLst>
          </a:blip>
          <a:srcRect l="6178" r="-77" b="15584"/>
          <a:stretch>
            <a:fillRect/>
          </a:stretch>
        </p:blipFill>
        <p:spPr>
          <a:xfrm>
            <a:off x="0" y="0"/>
            <a:ext cx="12193630" cy="6849255"/>
          </a:xfrm>
          <a:prstGeom prst="rect">
            <a:avLst/>
          </a:prstGeom>
        </p:spPr>
      </p:pic>
      <p:sp>
        <p:nvSpPr>
          <p:cNvPr id="2" name="Rectangle 1">
            <a:extLst>
              <a:ext uri="{FF2B5EF4-FFF2-40B4-BE49-F238E27FC236}">
                <a16:creationId xmlns:a16="http://schemas.microsoft.com/office/drawing/2014/main" id="{58B74323-A9EF-9430-81BD-B21B2D148136}"/>
              </a:ext>
            </a:extLst>
          </p:cNvPr>
          <p:cNvSpPr/>
          <p:nvPr/>
        </p:nvSpPr>
        <p:spPr>
          <a:xfrm>
            <a:off x="4089132" y="1718434"/>
            <a:ext cx="1976868" cy="110629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Tahoma"/>
                <a:ea typeface="Tahoma"/>
                <a:cs typeface="Tahoma"/>
              </a:rPr>
              <a:t>ELA 10</a:t>
            </a:r>
          </a:p>
        </p:txBody>
      </p:sp>
      <p:sp>
        <p:nvSpPr>
          <p:cNvPr id="4" name="Rectangle 3">
            <a:extLst>
              <a:ext uri="{FF2B5EF4-FFF2-40B4-BE49-F238E27FC236}">
                <a16:creationId xmlns:a16="http://schemas.microsoft.com/office/drawing/2014/main" id="{E211ADD7-CD2B-D67D-DE16-29BA49968672}"/>
              </a:ext>
            </a:extLst>
          </p:cNvPr>
          <p:cNvSpPr/>
          <p:nvPr/>
        </p:nvSpPr>
        <p:spPr>
          <a:xfrm>
            <a:off x="4079106" y="5595226"/>
            <a:ext cx="1976868" cy="7453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Tahoma"/>
                <a:ea typeface="Tahoma"/>
                <a:cs typeface="Tahoma"/>
              </a:rPr>
              <a:t>ELA 11</a:t>
            </a:r>
          </a:p>
        </p:txBody>
      </p:sp>
      <p:sp>
        <p:nvSpPr>
          <p:cNvPr id="8" name="Rectangle 7">
            <a:extLst>
              <a:ext uri="{FF2B5EF4-FFF2-40B4-BE49-F238E27FC236}">
                <a16:creationId xmlns:a16="http://schemas.microsoft.com/office/drawing/2014/main" id="{4B95B30E-ECCB-7CF3-549C-7F4221CCEC8D}"/>
              </a:ext>
            </a:extLst>
          </p:cNvPr>
          <p:cNvSpPr/>
          <p:nvPr/>
        </p:nvSpPr>
        <p:spPr>
          <a:xfrm>
            <a:off x="4087047" y="3812006"/>
            <a:ext cx="1988900" cy="98490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b="1">
                <a:solidFill>
                  <a:schemeClr val="bg1"/>
                </a:solidFill>
                <a:latin typeface="Tahoma"/>
                <a:ea typeface="Tahoma"/>
                <a:cs typeface="Tahoma"/>
              </a:rPr>
              <a:t>  ELA 10 </a:t>
            </a:r>
            <a:br>
              <a:rPr lang="en-US" sz="1500" b="1">
                <a:latin typeface="Tahoma"/>
                <a:ea typeface="Tahoma"/>
                <a:cs typeface="Tahoma"/>
              </a:rPr>
            </a:br>
            <a:r>
              <a:rPr lang="en-US" sz="1500" b="1">
                <a:solidFill>
                  <a:schemeClr val="bg1"/>
                </a:solidFill>
                <a:latin typeface="Tahoma"/>
                <a:ea typeface="Tahoma"/>
                <a:cs typeface="Tahoma"/>
              </a:rPr>
              <a:t>Advanced</a:t>
            </a:r>
          </a:p>
          <a:p>
            <a:pPr algn="ctr"/>
            <a:endParaRPr lang="en-US" sz="1500" b="1">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1000" b="1">
              <a:solidFill>
                <a:schemeClr val="bg1"/>
              </a:solidFill>
              <a:latin typeface="Tahoma"/>
              <a:ea typeface="Tahoma"/>
              <a:cs typeface="Tahoma"/>
            </a:endParaRPr>
          </a:p>
        </p:txBody>
      </p:sp>
      <p:sp>
        <p:nvSpPr>
          <p:cNvPr id="10" name="TextBox 9">
            <a:extLst>
              <a:ext uri="{FF2B5EF4-FFF2-40B4-BE49-F238E27FC236}">
                <a16:creationId xmlns:a16="http://schemas.microsoft.com/office/drawing/2014/main" id="{5C7AD5A2-C07A-69C3-4BAF-C97841BEA96E}"/>
              </a:ext>
            </a:extLst>
          </p:cNvPr>
          <p:cNvSpPr txBox="1"/>
          <p:nvPr/>
        </p:nvSpPr>
        <p:spPr>
          <a:xfrm>
            <a:off x="7157466" y="3932588"/>
            <a:ext cx="1867662" cy="246221"/>
          </a:xfrm>
          <a:prstGeom prst="rect">
            <a:avLst/>
          </a:prstGeom>
          <a:noFill/>
        </p:spPr>
        <p:txBody>
          <a:bodyPr wrap="square">
            <a:spAutoFit/>
          </a:bodyPr>
          <a:lstStyle/>
          <a:p>
            <a:pPr algn="ctr"/>
            <a:r>
              <a:rPr lang="en-US" sz="1000" b="1">
                <a:solidFill>
                  <a:schemeClr val="bg1"/>
                </a:solidFill>
                <a:latin typeface="Tahoma" panose="020B0604030504040204" pitchFamily="34" charset="0"/>
                <a:ea typeface="Tahoma" panose="020B0604030504040204" pitchFamily="34" charset="0"/>
                <a:cs typeface="Tahoma" panose="020B0604030504040204" pitchFamily="34" charset="0"/>
              </a:rPr>
              <a:t>AP Pathway</a:t>
            </a:r>
          </a:p>
        </p:txBody>
      </p:sp>
      <p:sp>
        <p:nvSpPr>
          <p:cNvPr id="3" name="Rectangle 2">
            <a:extLst>
              <a:ext uri="{FF2B5EF4-FFF2-40B4-BE49-F238E27FC236}">
                <a16:creationId xmlns:a16="http://schemas.microsoft.com/office/drawing/2014/main" id="{E116E4CD-58F3-A4D0-D496-A1ED18BF61EA}"/>
              </a:ext>
            </a:extLst>
          </p:cNvPr>
          <p:cNvSpPr/>
          <p:nvPr/>
        </p:nvSpPr>
        <p:spPr>
          <a:xfrm>
            <a:off x="7092656" y="3792333"/>
            <a:ext cx="1993470" cy="9860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b="1">
                <a:solidFill>
                  <a:schemeClr val="bg1"/>
                </a:solidFill>
                <a:latin typeface="Tahoma"/>
                <a:ea typeface="Tahoma"/>
                <a:cs typeface="Tahoma"/>
              </a:rPr>
              <a:t>  ELA 20 </a:t>
            </a:r>
            <a:br>
              <a:rPr lang="en-US" sz="1500" b="1">
                <a:latin typeface="Tahoma"/>
                <a:ea typeface="Tahoma"/>
                <a:cs typeface="Tahoma"/>
              </a:rPr>
            </a:br>
            <a:r>
              <a:rPr lang="en-US" sz="1500" b="1">
                <a:solidFill>
                  <a:schemeClr val="bg1"/>
                </a:solidFill>
                <a:latin typeface="Tahoma"/>
                <a:ea typeface="Tahoma"/>
                <a:cs typeface="Tahoma"/>
              </a:rPr>
              <a:t>Advanced &amp;  Literature Composition 20</a:t>
            </a:r>
          </a:p>
        </p:txBody>
      </p:sp>
      <p:sp>
        <p:nvSpPr>
          <p:cNvPr id="6" name="Rectangle 5">
            <a:extLst>
              <a:ext uri="{FF2B5EF4-FFF2-40B4-BE49-F238E27FC236}">
                <a16:creationId xmlns:a16="http://schemas.microsoft.com/office/drawing/2014/main" id="{AFCCF6F3-D65C-D3D3-EC61-CD46C335AEFC}"/>
              </a:ext>
            </a:extLst>
          </p:cNvPr>
          <p:cNvSpPr/>
          <p:nvPr/>
        </p:nvSpPr>
        <p:spPr>
          <a:xfrm>
            <a:off x="9783770" y="1746457"/>
            <a:ext cx="1993470" cy="108250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Tahoma"/>
                <a:ea typeface="Tahoma"/>
                <a:cs typeface="Tahoma"/>
              </a:rPr>
              <a:t> </a:t>
            </a:r>
            <a:endParaRPr lang="en-US" sz="1500" b="1">
              <a:solidFill>
                <a:schemeClr val="bg1"/>
              </a:solidFill>
              <a:latin typeface="Tahoma"/>
              <a:ea typeface="Tahoma"/>
              <a:cs typeface="Tahoma"/>
            </a:endParaRPr>
          </a:p>
          <a:p>
            <a:pPr algn="ctr"/>
            <a:endParaRPr lang="en-US" b="1">
              <a:solidFill>
                <a:schemeClr val="bg1"/>
              </a:solidFill>
              <a:latin typeface="Tahoma"/>
              <a:ea typeface="Tahoma"/>
              <a:cs typeface="Tahoma"/>
            </a:endParaRPr>
          </a:p>
          <a:p>
            <a:pPr algn="ctr"/>
            <a:r>
              <a:rPr lang="en-US" b="1">
                <a:solidFill>
                  <a:schemeClr val="bg1"/>
                </a:solidFill>
                <a:latin typeface="Tahoma"/>
                <a:ea typeface="Tahoma"/>
                <a:cs typeface="Tahoma"/>
              </a:rPr>
              <a:t> ELA 30</a:t>
            </a:r>
            <a:r>
              <a:rPr lang="en-US" sz="1500" b="1">
                <a:solidFill>
                  <a:schemeClr val="bg1"/>
                </a:solidFill>
                <a:latin typeface="Tahoma"/>
                <a:ea typeface="Tahoma"/>
                <a:cs typeface="Tahoma"/>
              </a:rPr>
              <a:t> </a:t>
            </a:r>
            <a:br>
              <a:rPr lang="en-US" sz="1500" b="1">
                <a:latin typeface="Tahoma"/>
                <a:ea typeface="Tahoma"/>
                <a:cs typeface="Tahoma"/>
              </a:rPr>
            </a:br>
            <a:endParaRPr lang="en-US" sz="1500" b="1">
              <a:solidFill>
                <a:schemeClr val="bg1"/>
              </a:solidFill>
              <a:latin typeface="Tahoma"/>
              <a:ea typeface="Tahoma"/>
              <a:cs typeface="Tahoma"/>
            </a:endParaRPr>
          </a:p>
          <a:p>
            <a:pPr algn="ctr"/>
            <a:endParaRPr lang="en-US" sz="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38160D56-ABA0-20A6-1DC1-5E44A0927DFF}"/>
              </a:ext>
            </a:extLst>
          </p:cNvPr>
          <p:cNvSpPr/>
          <p:nvPr/>
        </p:nvSpPr>
        <p:spPr>
          <a:xfrm>
            <a:off x="9783769" y="3821269"/>
            <a:ext cx="1993470" cy="9860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b="1">
                <a:solidFill>
                  <a:schemeClr val="bg1"/>
                </a:solidFill>
                <a:latin typeface="Tahoma"/>
                <a:ea typeface="Tahoma"/>
                <a:cs typeface="Tahoma"/>
              </a:rPr>
              <a:t>  ELA 30 </a:t>
            </a:r>
            <a:br>
              <a:rPr lang="en-US" sz="1500" b="1">
                <a:latin typeface="Tahoma"/>
                <a:ea typeface="Tahoma"/>
                <a:cs typeface="Tahoma"/>
              </a:rPr>
            </a:br>
            <a:r>
              <a:rPr lang="en-US" sz="1500" b="1">
                <a:solidFill>
                  <a:schemeClr val="bg1"/>
                </a:solidFill>
                <a:latin typeface="Tahoma"/>
                <a:ea typeface="Tahoma"/>
                <a:cs typeface="Tahoma"/>
              </a:rPr>
              <a:t>Advanced &amp; Literature Composition 30</a:t>
            </a:r>
          </a:p>
        </p:txBody>
      </p:sp>
      <p:sp>
        <p:nvSpPr>
          <p:cNvPr id="12" name="Rectangle 11">
            <a:extLst>
              <a:ext uri="{FF2B5EF4-FFF2-40B4-BE49-F238E27FC236}">
                <a16:creationId xmlns:a16="http://schemas.microsoft.com/office/drawing/2014/main" id="{6A6DF674-BE1F-EF64-7C1B-135027C1C5EA}"/>
              </a:ext>
            </a:extLst>
          </p:cNvPr>
          <p:cNvSpPr/>
          <p:nvPr/>
        </p:nvSpPr>
        <p:spPr>
          <a:xfrm>
            <a:off x="7036869" y="5615277"/>
            <a:ext cx="2117237" cy="72529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Tahoma"/>
                <a:ea typeface="Tahoma"/>
                <a:cs typeface="Tahoma"/>
              </a:rPr>
              <a:t>ELA 21</a:t>
            </a:r>
            <a:endParaRPr lang="en-US"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C2C21E40-D4B0-3CC6-BE1E-000F764361BA}"/>
              </a:ext>
            </a:extLst>
          </p:cNvPr>
          <p:cNvSpPr/>
          <p:nvPr/>
        </p:nvSpPr>
        <p:spPr>
          <a:xfrm>
            <a:off x="9794107" y="5605252"/>
            <a:ext cx="1986894" cy="73532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Tahoma"/>
                <a:ea typeface="Tahoma"/>
                <a:cs typeface="Tahoma"/>
              </a:rPr>
              <a:t>ELA 31</a:t>
            </a:r>
            <a:endParaRPr lang="en-US"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811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12509E-AF6B-43B3-BFDC-8E0AB7ACFEBB}"/>
              </a:ext>
            </a:extLst>
          </p:cNvPr>
          <p:cNvSpPr txBox="1"/>
          <p:nvPr/>
        </p:nvSpPr>
        <p:spPr>
          <a:xfrm>
            <a:off x="1920168" y="643398"/>
            <a:ext cx="8158480" cy="1077218"/>
          </a:xfrm>
          <a:prstGeom prst="rect">
            <a:avLst/>
          </a:prstGeom>
          <a:noFill/>
        </p:spPr>
        <p:txBody>
          <a:bodyPr wrap="square" rtlCol="0">
            <a:spAutoFit/>
          </a:bodyPr>
          <a:lstStyle/>
          <a:p>
            <a:pPr algn="ct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Miller Comprehensive High School </a:t>
            </a:r>
            <a:b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b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Course Selection 2025-2026</a:t>
            </a:r>
          </a:p>
        </p:txBody>
      </p:sp>
      <p:sp>
        <p:nvSpPr>
          <p:cNvPr id="15" name="TextBox 14">
            <a:extLst>
              <a:ext uri="{FF2B5EF4-FFF2-40B4-BE49-F238E27FC236}">
                <a16:creationId xmlns:a16="http://schemas.microsoft.com/office/drawing/2014/main" id="{690802F7-389B-438C-AA50-58DD060F0146}"/>
              </a:ext>
            </a:extLst>
          </p:cNvPr>
          <p:cNvSpPr txBox="1"/>
          <p:nvPr/>
        </p:nvSpPr>
        <p:spPr>
          <a:xfrm>
            <a:off x="1465943" y="2043696"/>
            <a:ext cx="9260114" cy="769441"/>
          </a:xfrm>
          <a:prstGeom prst="rect">
            <a:avLst/>
          </a:prstGeom>
          <a:noFill/>
        </p:spPr>
        <p:txBody>
          <a:bodyPr wrap="square" rtlCol="0">
            <a:spAutoFit/>
          </a:bodyPr>
          <a:lstStyle/>
          <a:p>
            <a:r>
              <a:rPr lang="en-US" sz="4400" b="1">
                <a:solidFill>
                  <a:srgbClr val="002060"/>
                </a:solidFill>
                <a:latin typeface="Palatino Linotype" panose="02040502050505030304" pitchFamily="18" charset="0"/>
              </a:rPr>
              <a:t>What Classes Should I Take?</a:t>
            </a:r>
          </a:p>
        </p:txBody>
      </p:sp>
      <p:pic>
        <p:nvPicPr>
          <p:cNvPr id="7" name="Picture 6" descr="Icon&#10;&#10;Description automatically generated">
            <a:extLst>
              <a:ext uri="{FF2B5EF4-FFF2-40B4-BE49-F238E27FC236}">
                <a16:creationId xmlns:a16="http://schemas.microsoft.com/office/drawing/2014/main" id="{AEFE3500-B670-4FD3-B3F8-188D69339E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5033" y="3009014"/>
            <a:ext cx="4703956" cy="3912859"/>
          </a:xfrm>
          <a:prstGeom prst="rect">
            <a:avLst/>
          </a:prstGeom>
        </p:spPr>
      </p:pic>
      <p:sp>
        <p:nvSpPr>
          <p:cNvPr id="9" name="TextBox 8">
            <a:extLst>
              <a:ext uri="{FF2B5EF4-FFF2-40B4-BE49-F238E27FC236}">
                <a16:creationId xmlns:a16="http://schemas.microsoft.com/office/drawing/2014/main" id="{425DC488-CA37-4742-A859-A65BA8F8E872}"/>
              </a:ext>
            </a:extLst>
          </p:cNvPr>
          <p:cNvSpPr txBox="1"/>
          <p:nvPr/>
        </p:nvSpPr>
        <p:spPr>
          <a:xfrm>
            <a:off x="7488044" y="6968348"/>
            <a:ext cx="4703956" cy="230832"/>
          </a:xfrm>
          <a:prstGeom prst="rect">
            <a:avLst/>
          </a:prstGeom>
          <a:noFill/>
        </p:spPr>
        <p:txBody>
          <a:bodyPr wrap="square" rtlCol="0">
            <a:spAutoFit/>
          </a:bodyPr>
          <a:lstStyle/>
          <a:p>
            <a:r>
              <a:rPr lang="en-US" sz="900">
                <a:hlinkClick r:id="rId3" tooltip="https://freepngimg.com/png/72547-thinking-photography-question-mark-man-stock"/>
              </a:rPr>
              <a:t>This Photo</a:t>
            </a:r>
            <a:r>
              <a:rPr lang="en-US" sz="900"/>
              <a:t> by Unknown Author is licensed under </a:t>
            </a:r>
            <a:r>
              <a:rPr lang="en-US" sz="900">
                <a:hlinkClick r:id="rId4" tooltip="https://creativecommons.org/licenses/by-nc/3.0/"/>
              </a:rPr>
              <a:t>CC BY-NC</a:t>
            </a:r>
            <a:endParaRPr lang="en-US" sz="900"/>
          </a:p>
        </p:txBody>
      </p:sp>
      <p:pic>
        <p:nvPicPr>
          <p:cNvPr id="12" name="7DDA2F60-4D28-4E8F-8A08-2634B6D7D4C9">
            <a:extLst>
              <a:ext uri="{FF2B5EF4-FFF2-40B4-BE49-F238E27FC236}">
                <a16:creationId xmlns:a16="http://schemas.microsoft.com/office/drawing/2014/main" id="{F209AB8C-1E39-492F-9A30-47056B005A71}"/>
              </a:ext>
            </a:extLst>
          </p:cNvPr>
          <p:cNvPicPr/>
          <p:nvPr/>
        </p:nvPicPr>
        <p:blipFill rotWithShape="1">
          <a:blip r:embed="rId5" r:link="rId6">
            <a:extLst>
              <a:ext uri="{28A0092B-C50C-407E-A947-70E740481C1C}">
                <a14:useLocalDpi xmlns:a14="http://schemas.microsoft.com/office/drawing/2010/main" val="0"/>
              </a:ext>
            </a:extLst>
          </a:blip>
          <a:srcRect r="5874" b="21558"/>
          <a:stretch>
            <a:fillRect/>
          </a:stretch>
        </p:blipFill>
        <p:spPr bwMode="auto">
          <a:xfrm>
            <a:off x="7242333" y="3371738"/>
            <a:ext cx="3568274" cy="2962043"/>
          </a:xfrm>
          <a:prstGeom prst="rect">
            <a:avLst/>
          </a:prstGeom>
          <a:noFill/>
          <a:ln>
            <a:noFill/>
          </a:ln>
        </p:spPr>
      </p:pic>
    </p:spTree>
    <p:extLst>
      <p:ext uri="{BB962C8B-B14F-4D97-AF65-F5344CB8AC3E}">
        <p14:creationId xmlns:p14="http://schemas.microsoft.com/office/powerpoint/2010/main" val="257302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B40F5020-E65B-4108-80AE-B2D8A3F60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Thought Bubble: Cloud 6">
            <a:extLst>
              <a:ext uri="{FF2B5EF4-FFF2-40B4-BE49-F238E27FC236}">
                <a16:creationId xmlns:a16="http://schemas.microsoft.com/office/drawing/2014/main" id="{483EF148-A823-F71D-3E21-16F90491DCFA}"/>
              </a:ext>
            </a:extLst>
          </p:cNvPr>
          <p:cNvSpPr/>
          <p:nvPr/>
        </p:nvSpPr>
        <p:spPr>
          <a:xfrm>
            <a:off x="2211572" y="0"/>
            <a:ext cx="3072810" cy="1861908"/>
          </a:xfrm>
          <a:prstGeom prst="cloudCallout">
            <a:avLst/>
          </a:prstGeom>
        </p:spPr>
        <p:style>
          <a:lnRef idx="2">
            <a:schemeClr val="accent1">
              <a:shade val="15000"/>
            </a:schemeClr>
          </a:lnRef>
          <a:fillRef idx="1001">
            <a:schemeClr val="lt2"/>
          </a:fillRef>
          <a:effectRef idx="0">
            <a:schemeClr val="accent1"/>
          </a:effectRef>
          <a:fontRef idx="minor">
            <a:schemeClr val="lt1"/>
          </a:fontRef>
        </p:style>
        <p:txBody>
          <a:bodyPr rtlCol="0" anchor="ctr"/>
          <a:lstStyle/>
          <a:p>
            <a:pPr algn="ctr"/>
            <a:endParaRPr lang="en-US" sz="1400" b="1" dirty="0">
              <a:solidFill>
                <a:srgbClr val="333333"/>
              </a:solidFill>
              <a:latin typeface="Chelsea Market" panose="02000000000000000000" pitchFamily="2" charset="0"/>
              <a:ea typeface="Chelsea Market" panose="02000000000000000000" pitchFamily="2" charset="0"/>
              <a:cs typeface="Segoe UI"/>
            </a:endParaRPr>
          </a:p>
          <a:p>
            <a:pPr algn="ctr"/>
            <a:r>
              <a:rPr lang="en-US" sz="1400" b="1" dirty="0">
                <a:solidFill>
                  <a:srgbClr val="FF0000"/>
                </a:solidFill>
                <a:latin typeface="Segoe UI"/>
                <a:ea typeface="Segoe UI"/>
                <a:cs typeface="Segoe UI"/>
              </a:rPr>
              <a:t>Please note the Physical Science 20 is recommended in Grade 11 due to the math content in the course.</a:t>
            </a:r>
            <a:r>
              <a:rPr lang="en-US" sz="1400" dirty="0">
                <a:solidFill>
                  <a:srgbClr val="FF0000"/>
                </a:solidFill>
                <a:latin typeface="Segoe UI"/>
                <a:ea typeface="Segoe UI"/>
                <a:cs typeface="Segoe UI"/>
              </a:rPr>
              <a:t> </a:t>
            </a:r>
            <a:endParaRPr lang="en-US" sz="1400" dirty="0">
              <a:solidFill>
                <a:srgbClr val="FF0000"/>
              </a:solidFill>
            </a:endParaRPr>
          </a:p>
          <a:p>
            <a:pPr algn="ctr"/>
            <a:endParaRPr lang="en-US" dirty="0"/>
          </a:p>
        </p:txBody>
      </p:sp>
    </p:spTree>
    <p:extLst>
      <p:ext uri="{BB962C8B-B14F-4D97-AF65-F5344CB8AC3E}">
        <p14:creationId xmlns:p14="http://schemas.microsoft.com/office/powerpoint/2010/main" val="301284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F03EEB1-5327-4A27-AFF5-440B7623B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7581" cy="6857999"/>
          </a:xfrm>
          <a:prstGeom prst="rect">
            <a:avLst/>
          </a:prstGeom>
        </p:spPr>
      </p:pic>
      <p:sp>
        <p:nvSpPr>
          <p:cNvPr id="6" name="Rectangle 5">
            <a:extLst>
              <a:ext uri="{FF2B5EF4-FFF2-40B4-BE49-F238E27FC236}">
                <a16:creationId xmlns:a16="http://schemas.microsoft.com/office/drawing/2014/main" id="{18CA6558-FC50-2140-BA52-EEA3125C6F67}"/>
              </a:ext>
            </a:extLst>
          </p:cNvPr>
          <p:cNvSpPr/>
          <p:nvPr/>
        </p:nvSpPr>
        <p:spPr>
          <a:xfrm>
            <a:off x="5232515" y="1253832"/>
            <a:ext cx="4002181" cy="56081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solidFill>
                <a:schemeClr val="bg1"/>
              </a:solidFill>
              <a:latin typeface="Tahoma"/>
              <a:ea typeface="Tahoma"/>
              <a:cs typeface="Tahoma"/>
            </a:endParaRPr>
          </a:p>
        </p:txBody>
      </p:sp>
      <p:sp>
        <p:nvSpPr>
          <p:cNvPr id="2" name="Rectangle 1">
            <a:extLst>
              <a:ext uri="{FF2B5EF4-FFF2-40B4-BE49-F238E27FC236}">
                <a16:creationId xmlns:a16="http://schemas.microsoft.com/office/drawing/2014/main" id="{2B202047-62B3-EEC8-607A-42B8DF152066}"/>
              </a:ext>
            </a:extLst>
          </p:cNvPr>
          <p:cNvSpPr/>
          <p:nvPr/>
        </p:nvSpPr>
        <p:spPr>
          <a:xfrm>
            <a:off x="5665998" y="1377298"/>
            <a:ext cx="3140874" cy="46896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B284C09-D451-5408-37A0-85BBEE8EAD45}"/>
              </a:ext>
            </a:extLst>
          </p:cNvPr>
          <p:cNvSpPr/>
          <p:nvPr/>
        </p:nvSpPr>
        <p:spPr>
          <a:xfrm>
            <a:off x="5843738" y="2921592"/>
            <a:ext cx="2778971" cy="10060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bg1"/>
                </a:solidFill>
                <a:latin typeface="Tahoma"/>
                <a:ea typeface="Tahoma"/>
                <a:cs typeface="Tahoma"/>
              </a:rPr>
              <a:t>Social Science 20/30 Level Courses</a:t>
            </a:r>
          </a:p>
          <a:p>
            <a:pPr algn="ctr"/>
            <a:endParaRPr lang="en-US" sz="2000" b="1" dirty="0">
              <a:solidFill>
                <a:schemeClr val="bg1"/>
              </a:solidFill>
              <a:latin typeface="Tahoma"/>
              <a:ea typeface="Tahoma"/>
              <a:cs typeface="Tahoma"/>
            </a:endParaRPr>
          </a:p>
          <a:p>
            <a:pPr algn="ctr"/>
            <a:r>
              <a:rPr lang="en-US" sz="2000" b="1" dirty="0">
                <a:solidFill>
                  <a:schemeClr val="bg1"/>
                </a:solidFill>
                <a:latin typeface="Tahoma"/>
                <a:ea typeface="Tahoma"/>
                <a:cs typeface="Tahoma"/>
              </a:rPr>
              <a:t>History 20</a:t>
            </a:r>
          </a:p>
          <a:p>
            <a:pPr algn="ctr"/>
            <a:r>
              <a:rPr lang="en-US" sz="2000" b="1" dirty="0">
                <a:solidFill>
                  <a:schemeClr val="bg1"/>
                </a:solidFill>
                <a:latin typeface="Tahoma"/>
                <a:ea typeface="Tahoma"/>
                <a:cs typeface="Tahoma"/>
              </a:rPr>
              <a:t>Law 30</a:t>
            </a:r>
            <a:endParaRPr lang="en-US" dirty="0">
              <a:solidFill>
                <a:schemeClr val="bg1"/>
              </a:solidFill>
            </a:endParaRPr>
          </a:p>
          <a:p>
            <a:pPr algn="ctr"/>
            <a:r>
              <a:rPr lang="en-US" sz="2000" b="1" dirty="0">
                <a:solidFill>
                  <a:schemeClr val="bg1"/>
                </a:solidFill>
                <a:latin typeface="Tahoma"/>
                <a:ea typeface="Tahoma"/>
                <a:cs typeface="Tahoma"/>
              </a:rPr>
              <a:t>Native Studies 20 </a:t>
            </a:r>
            <a:br>
              <a:rPr lang="en-US" sz="2000" b="1" dirty="0">
                <a:latin typeface="Tahoma"/>
                <a:ea typeface="Tahoma"/>
                <a:cs typeface="Tahoma"/>
              </a:rPr>
            </a:br>
            <a:r>
              <a:rPr lang="en-US" sz="2000" b="1" dirty="0">
                <a:solidFill>
                  <a:schemeClr val="bg1"/>
                </a:solidFill>
                <a:latin typeface="Tahoma"/>
                <a:ea typeface="Tahoma"/>
                <a:cs typeface="Tahoma"/>
              </a:rPr>
              <a:t>Psychology 20</a:t>
            </a:r>
          </a:p>
          <a:p>
            <a:pPr algn="ctr"/>
            <a:r>
              <a:rPr lang="en-US" sz="2000" b="1" dirty="0">
                <a:solidFill>
                  <a:schemeClr val="bg1"/>
                </a:solidFill>
                <a:latin typeface="Tahoma"/>
                <a:ea typeface="Tahoma"/>
                <a:cs typeface="Tahoma"/>
              </a:rPr>
              <a:t>Psychology 30</a:t>
            </a:r>
          </a:p>
          <a:p>
            <a:pPr algn="ctr"/>
            <a:endParaRPr lang="en-US" sz="2000" b="1" dirty="0">
              <a:solidFill>
                <a:schemeClr val="bg1"/>
              </a:solidFill>
              <a:latin typeface="Tahoma"/>
              <a:ea typeface="Tahoma"/>
              <a:cs typeface="Tahoma"/>
            </a:endParaRPr>
          </a:p>
          <a:p>
            <a:pPr algn="ctr"/>
            <a:endParaRPr lang="en-US" sz="2000" b="1" dirty="0">
              <a:solidFill>
                <a:schemeClr val="bg1"/>
              </a:solidFill>
              <a:latin typeface="Tahoma"/>
              <a:ea typeface="Tahoma"/>
              <a:cs typeface="Tahoma"/>
            </a:endParaRPr>
          </a:p>
          <a:p>
            <a:pPr algn="ctr"/>
            <a:endParaRPr lang="en-US" sz="2000" b="1" dirty="0">
              <a:solidFill>
                <a:schemeClr val="bg1"/>
              </a:solidFill>
              <a:latin typeface="Tahoma"/>
              <a:ea typeface="Tahoma"/>
              <a:cs typeface="Tahoma"/>
            </a:endParaRPr>
          </a:p>
        </p:txBody>
      </p:sp>
      <p:sp>
        <p:nvSpPr>
          <p:cNvPr id="3" name="Thought Bubble: Cloud 2">
            <a:extLst>
              <a:ext uri="{FF2B5EF4-FFF2-40B4-BE49-F238E27FC236}">
                <a16:creationId xmlns:a16="http://schemas.microsoft.com/office/drawing/2014/main" id="{5E60E6B8-26BA-D67E-4438-2D874170D5A9}"/>
              </a:ext>
            </a:extLst>
          </p:cNvPr>
          <p:cNvSpPr/>
          <p:nvPr/>
        </p:nvSpPr>
        <p:spPr>
          <a:xfrm>
            <a:off x="5232515" y="4393740"/>
            <a:ext cx="3902875" cy="2068709"/>
          </a:xfrm>
          <a:prstGeom prst="cloudCallout">
            <a:avLst/>
          </a:prstGeom>
        </p:spPr>
        <p:style>
          <a:lnRef idx="2">
            <a:schemeClr val="accent1">
              <a:shade val="15000"/>
            </a:schemeClr>
          </a:lnRef>
          <a:fillRef idx="1001">
            <a:schemeClr val="lt2"/>
          </a:fillRef>
          <a:effectRef idx="0">
            <a:schemeClr val="accent1"/>
          </a:effectRef>
          <a:fontRef idx="minor">
            <a:schemeClr val="lt1"/>
          </a:fontRef>
        </p:style>
        <p:txBody>
          <a:bodyPr rtlCol="0" anchor="ctr"/>
          <a:lstStyle/>
          <a:p>
            <a:pPr algn="ctr"/>
            <a:endParaRPr lang="en-US" sz="1400" b="1" dirty="0">
              <a:solidFill>
                <a:srgbClr val="333333"/>
              </a:solidFill>
              <a:latin typeface="Chelsea Market" panose="02000000000000000000" pitchFamily="2" charset="0"/>
              <a:ea typeface="Chelsea Market" panose="02000000000000000000" pitchFamily="2" charset="0"/>
              <a:cs typeface="Segoe UI"/>
            </a:endParaRPr>
          </a:p>
          <a:p>
            <a:pPr algn="ctr"/>
            <a:endParaRPr lang="en-US" sz="1400" b="1" dirty="0">
              <a:solidFill>
                <a:srgbClr val="FF0000"/>
              </a:solidFill>
              <a:latin typeface="Chelsea Market" panose="02000000000000000000" pitchFamily="2" charset="0"/>
              <a:ea typeface="Chelsea Market" panose="02000000000000000000" pitchFamily="2" charset="0"/>
              <a:cs typeface="Segoe UI"/>
            </a:endParaRPr>
          </a:p>
          <a:p>
            <a:pPr algn="ctr"/>
            <a:r>
              <a:rPr lang="en-US" sz="1400" b="1" dirty="0">
                <a:solidFill>
                  <a:srgbClr val="FF0000"/>
                </a:solidFill>
                <a:cs typeface="Segoe UI"/>
              </a:rPr>
              <a:t>**NOTE: a Social Science (Histoire 20) is no longer a graduation requirement but may assist with a FI designation and early conditional acceptance for post-secondary.</a:t>
            </a:r>
            <a:endParaRPr lang="en-US" sz="1400" b="1" dirty="0">
              <a:solidFill>
                <a:srgbClr val="FF0000"/>
              </a:solidFill>
            </a:endParaRPr>
          </a:p>
          <a:p>
            <a:pPr algn="ctr"/>
            <a:endParaRPr lang="en-US" dirty="0"/>
          </a:p>
        </p:txBody>
      </p:sp>
    </p:spTree>
    <p:extLst>
      <p:ext uri="{BB962C8B-B14F-4D97-AF65-F5344CB8AC3E}">
        <p14:creationId xmlns:p14="http://schemas.microsoft.com/office/powerpoint/2010/main" val="7083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FBB0DCF-B852-4983-999E-DA9050DA3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30"/>
            <a:ext cx="12192000" cy="6858000"/>
          </a:xfrm>
          <a:prstGeom prst="rect">
            <a:avLst/>
          </a:prstGeom>
        </p:spPr>
      </p:pic>
      <p:sp>
        <p:nvSpPr>
          <p:cNvPr id="6" name="Thought Bubble: Cloud 5">
            <a:extLst>
              <a:ext uri="{FF2B5EF4-FFF2-40B4-BE49-F238E27FC236}">
                <a16:creationId xmlns:a16="http://schemas.microsoft.com/office/drawing/2014/main" id="{2C4EE76D-97DB-37EA-CF9F-6A083025054F}"/>
              </a:ext>
            </a:extLst>
          </p:cNvPr>
          <p:cNvSpPr/>
          <p:nvPr/>
        </p:nvSpPr>
        <p:spPr>
          <a:xfrm>
            <a:off x="8622710" y="499730"/>
            <a:ext cx="3275124" cy="2929270"/>
          </a:xfrm>
          <a:prstGeom prst="cloudCallout">
            <a:avLst/>
          </a:prstGeom>
        </p:spPr>
        <p:style>
          <a:lnRef idx="2">
            <a:schemeClr val="accent1">
              <a:shade val="15000"/>
            </a:schemeClr>
          </a:lnRef>
          <a:fillRef idx="1001">
            <a:schemeClr val="lt2"/>
          </a:fillRef>
          <a:effectRef idx="0">
            <a:schemeClr val="accent1"/>
          </a:effectRef>
          <a:fontRef idx="minor">
            <a:schemeClr val="lt1"/>
          </a:fontRef>
        </p:style>
        <p:txBody>
          <a:bodyPr rtlCol="0" anchor="ctr"/>
          <a:lstStyle/>
          <a:p>
            <a:pPr algn="ctr"/>
            <a:endParaRPr lang="en-US" sz="1400" b="1" dirty="0">
              <a:solidFill>
                <a:srgbClr val="333333"/>
              </a:solidFill>
              <a:latin typeface="Chelsea Market" panose="02000000000000000000" pitchFamily="2" charset="0"/>
              <a:ea typeface="Chelsea Market" panose="02000000000000000000" pitchFamily="2" charset="0"/>
              <a:cs typeface="Segoe UI"/>
            </a:endParaRPr>
          </a:p>
          <a:p>
            <a:pPr algn="ctr"/>
            <a:endParaRPr lang="en-US" sz="1400" b="1" dirty="0">
              <a:solidFill>
                <a:srgbClr val="FF0000"/>
              </a:solidFill>
              <a:latin typeface="Chelsea Market" panose="02000000000000000000" pitchFamily="2" charset="0"/>
              <a:ea typeface="Chelsea Market" panose="02000000000000000000" pitchFamily="2" charset="0"/>
              <a:cs typeface="Segoe UI"/>
            </a:endParaRPr>
          </a:p>
          <a:p>
            <a:pPr algn="ctr"/>
            <a:r>
              <a:rPr lang="en-US" sz="1400" b="1" dirty="0">
                <a:solidFill>
                  <a:srgbClr val="FF0000"/>
                </a:solidFill>
                <a:latin typeface="Segoe UI"/>
                <a:ea typeface="Segoe UI"/>
                <a:cs typeface="Segoe UI"/>
              </a:rPr>
              <a:t>One Phys. Ed. at the 10, 20 or 30 level is compulsory in order to graduate. Please note that Wellness 10 does not have a fee associated with the class, but Phys. Ed. 20 and 30 have fees. </a:t>
            </a:r>
            <a:r>
              <a:rPr lang="en-US" sz="1400" dirty="0">
                <a:solidFill>
                  <a:srgbClr val="FF0000"/>
                </a:solidFill>
                <a:latin typeface="Segoe UI"/>
                <a:ea typeface="Segoe UI"/>
                <a:cs typeface="Segoe UI"/>
              </a:rPr>
              <a:t> </a:t>
            </a:r>
            <a:endParaRPr lang="en-US" sz="1400" dirty="0">
              <a:solidFill>
                <a:srgbClr val="FF0000"/>
              </a:solidFill>
            </a:endParaRPr>
          </a:p>
          <a:p>
            <a:pPr algn="ctr"/>
            <a:endParaRPr lang="en-US" dirty="0"/>
          </a:p>
        </p:txBody>
      </p:sp>
      <p:sp>
        <p:nvSpPr>
          <p:cNvPr id="5" name="Speech Bubble: Rectangle 4">
            <a:extLst>
              <a:ext uri="{FF2B5EF4-FFF2-40B4-BE49-F238E27FC236}">
                <a16:creationId xmlns:a16="http://schemas.microsoft.com/office/drawing/2014/main" id="{EC376C5E-A6D2-FDF0-3F79-F555D7E2DFFE}"/>
              </a:ext>
            </a:extLst>
          </p:cNvPr>
          <p:cNvSpPr/>
          <p:nvPr/>
        </p:nvSpPr>
        <p:spPr>
          <a:xfrm>
            <a:off x="1190847" y="3923414"/>
            <a:ext cx="1967023" cy="404037"/>
          </a:xfrm>
          <a:prstGeom prst="wedgeRectCallou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184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B26F68-2D35-45D4-8EA6-C40D065B9FD0}"/>
              </a:ext>
            </a:extLst>
          </p:cNvPr>
          <p:cNvSpPr/>
          <p:nvPr/>
        </p:nvSpPr>
        <p:spPr>
          <a:xfrm>
            <a:off x="1758471" y="678146"/>
            <a:ext cx="8546407" cy="646331"/>
          </a:xfrm>
          <a:prstGeom prst="rect">
            <a:avLst/>
          </a:prstGeom>
        </p:spPr>
        <p:txBody>
          <a:bodyPr wrap="square" lIns="91440" tIns="45720" rIns="91440" bIns="45720" anchor="t">
            <a:spAutoFit/>
          </a:bodyPr>
          <a:lstStyle/>
          <a:p>
            <a:pPr algn="ctr">
              <a:defRPr/>
            </a:pPr>
            <a:r>
              <a:rPr lang="en-US" sz="3600" b="1">
                <a:ln w="10541" cmpd="sng">
                  <a:solidFill>
                    <a:srgbClr val="6076B4">
                      <a:shade val="88000"/>
                      <a:satMod val="110000"/>
                    </a:srgbClr>
                  </a:solidFill>
                  <a:prstDash val="solid"/>
                </a:ln>
                <a:solidFill>
                  <a:srgbClr val="C00000"/>
                </a:solidFill>
              </a:rPr>
              <a:t>ADVANCED PLACEMENT (AP)</a:t>
            </a:r>
          </a:p>
        </p:txBody>
      </p:sp>
      <p:sp>
        <p:nvSpPr>
          <p:cNvPr id="4" name="TextBox 3">
            <a:extLst>
              <a:ext uri="{FF2B5EF4-FFF2-40B4-BE49-F238E27FC236}">
                <a16:creationId xmlns:a16="http://schemas.microsoft.com/office/drawing/2014/main" id="{D591EE88-E834-4A25-91ED-93408BC82840}"/>
              </a:ext>
            </a:extLst>
          </p:cNvPr>
          <p:cNvSpPr txBox="1"/>
          <p:nvPr/>
        </p:nvSpPr>
        <p:spPr>
          <a:xfrm>
            <a:off x="553424" y="2575409"/>
            <a:ext cx="11085152" cy="2246769"/>
          </a:xfrm>
          <a:prstGeom prst="rect">
            <a:avLst/>
          </a:prstGeom>
          <a:noFill/>
        </p:spPr>
        <p:txBody>
          <a:bodyPr wrap="square">
            <a:spAutoFit/>
          </a:bodyPr>
          <a:lstStyle/>
          <a:p>
            <a:pPr marL="285750" indent="-285750" eaLnBrk="1" hangingPunct="1">
              <a:buFont typeface="Arial" panose="020B0604020202020204" pitchFamily="34" charset="0"/>
              <a:buChar char="•"/>
              <a:defRPr/>
            </a:pPr>
            <a:r>
              <a:rPr lang="en-CA" sz="2800">
                <a:solidFill>
                  <a:srgbClr val="002060"/>
                </a:solidFill>
                <a:latin typeface="Palatino Linotype" panose="02040502050505030304" pitchFamily="18" charset="0"/>
              </a:rPr>
              <a:t>Students can challenge themselves academically</a:t>
            </a:r>
            <a:endParaRPr lang="en-US" sz="2800" kern="0">
              <a:solidFill>
                <a:srgbClr val="002060"/>
              </a:solidFill>
              <a:latin typeface="Palatino Linotype" panose="02040502050505030304" pitchFamily="18" charset="0"/>
            </a:endParaRPr>
          </a:p>
          <a:p>
            <a:pPr marL="285750" indent="-285750" eaLnBrk="1" hangingPunct="1">
              <a:buFont typeface="Arial" panose="020B0604020202020204" pitchFamily="34" charset="0"/>
              <a:buChar char="•"/>
              <a:defRPr/>
            </a:pPr>
            <a:r>
              <a:rPr lang="en-US" sz="2800" kern="0">
                <a:solidFill>
                  <a:srgbClr val="002060"/>
                </a:solidFill>
                <a:latin typeface="Palatino Linotype" panose="02040502050505030304" pitchFamily="18" charset="0"/>
              </a:rPr>
              <a:t>Provide challenges for higher level thinking and more in-depth application of knowledge and skills</a:t>
            </a:r>
          </a:p>
          <a:p>
            <a:pPr marL="285750" indent="-285750" eaLnBrk="1" hangingPunct="1">
              <a:buFont typeface="Arial" panose="020B0604020202020204" pitchFamily="34" charset="0"/>
              <a:buChar char="•"/>
              <a:defRPr/>
            </a:pPr>
            <a:r>
              <a:rPr lang="en-CA" sz="2800">
                <a:solidFill>
                  <a:srgbClr val="002060"/>
                </a:solidFill>
                <a:latin typeface="Palatino Linotype" panose="02040502050505030304" pitchFamily="18" charset="0"/>
              </a:rPr>
              <a:t>Scoring a 4 or 5 on an AP exam will help students gain a university credit (save time and money)</a:t>
            </a:r>
          </a:p>
        </p:txBody>
      </p:sp>
      <p:pic>
        <p:nvPicPr>
          <p:cNvPr id="4098" name="Picture 2">
            <a:extLst>
              <a:ext uri="{FF2B5EF4-FFF2-40B4-BE49-F238E27FC236}">
                <a16:creationId xmlns:a16="http://schemas.microsoft.com/office/drawing/2014/main" id="{63425866-8CBA-4AA5-9FB6-DC5613CA2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9757" y="4047893"/>
            <a:ext cx="2992244" cy="281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89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C8B7-369B-465F-9019-F071D5C0BD19}"/>
              </a:ext>
            </a:extLst>
          </p:cNvPr>
          <p:cNvSpPr txBox="1"/>
          <p:nvPr/>
        </p:nvSpPr>
        <p:spPr>
          <a:xfrm>
            <a:off x="2879766" y="635721"/>
            <a:ext cx="6096000" cy="646331"/>
          </a:xfrm>
          <a:prstGeom prst="rect">
            <a:avLst/>
          </a:prstGeom>
          <a:noFill/>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AP Mathematics Track</a:t>
            </a:r>
          </a:p>
        </p:txBody>
      </p:sp>
      <p:graphicFrame>
        <p:nvGraphicFramePr>
          <p:cNvPr id="6" name="Table 5">
            <a:extLst>
              <a:ext uri="{FF2B5EF4-FFF2-40B4-BE49-F238E27FC236}">
                <a16:creationId xmlns:a16="http://schemas.microsoft.com/office/drawing/2014/main" id="{2ADEC42F-C80E-407C-82AB-EC046CEFDCC4}"/>
              </a:ext>
            </a:extLst>
          </p:cNvPr>
          <p:cNvGraphicFramePr>
            <a:graphicFrameLocks noGrp="1"/>
          </p:cNvGraphicFramePr>
          <p:nvPr>
            <p:extLst>
              <p:ext uri="{D42A27DB-BD31-4B8C-83A1-F6EECF244321}">
                <p14:modId xmlns:p14="http://schemas.microsoft.com/office/powerpoint/2010/main" val="38405701"/>
              </p:ext>
            </p:extLst>
          </p:nvPr>
        </p:nvGraphicFramePr>
        <p:xfrm>
          <a:off x="1365662" y="2038597"/>
          <a:ext cx="9665775" cy="4430899"/>
        </p:xfrm>
        <a:graphic>
          <a:graphicData uri="http://schemas.openxmlformats.org/drawingml/2006/table">
            <a:tbl>
              <a:tblPr firstRow="1" bandRow="1">
                <a:tableStyleId>{5C22544A-7EE6-4342-B048-85BDC9FD1C3A}</a:tableStyleId>
              </a:tblPr>
              <a:tblGrid>
                <a:gridCol w="2529161">
                  <a:extLst>
                    <a:ext uri="{9D8B030D-6E8A-4147-A177-3AD203B41FA5}">
                      <a16:colId xmlns:a16="http://schemas.microsoft.com/office/drawing/2014/main" val="20000"/>
                    </a:ext>
                  </a:extLst>
                </a:gridCol>
                <a:gridCol w="3937327">
                  <a:extLst>
                    <a:ext uri="{9D8B030D-6E8A-4147-A177-3AD203B41FA5}">
                      <a16:colId xmlns:a16="http://schemas.microsoft.com/office/drawing/2014/main" val="20001"/>
                    </a:ext>
                  </a:extLst>
                </a:gridCol>
                <a:gridCol w="3199287">
                  <a:extLst>
                    <a:ext uri="{9D8B030D-6E8A-4147-A177-3AD203B41FA5}">
                      <a16:colId xmlns:a16="http://schemas.microsoft.com/office/drawing/2014/main" val="20002"/>
                    </a:ext>
                  </a:extLst>
                </a:gridCol>
              </a:tblGrid>
              <a:tr h="1506345">
                <a:tc>
                  <a:txBody>
                    <a:bodyPr/>
                    <a:lstStyle/>
                    <a:p>
                      <a:endParaRPr lang="en-US"/>
                    </a:p>
                  </a:txBody>
                  <a:tcPr>
                    <a:solidFill>
                      <a:srgbClr val="002060"/>
                    </a:solidFill>
                  </a:tcPr>
                </a:tc>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rgbClr val="FF0000"/>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Semester</a:t>
                      </a:r>
                      <a:r>
                        <a:rPr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 </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One</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txBody>
                  <a:tcPr>
                    <a:solidFill>
                      <a:srgbClr val="002060"/>
                    </a:solidFill>
                  </a:tcPr>
                </a:tc>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rgbClr val="FF0000"/>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Semester</a:t>
                      </a:r>
                      <a:r>
                        <a:rPr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 </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Two</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txBody>
                  <a:tcPr>
                    <a:solidFill>
                      <a:srgbClr val="002060"/>
                    </a:solidFill>
                  </a:tcPr>
                </a:tc>
                <a:extLst>
                  <a:ext uri="{0D108BD9-81ED-4DB2-BD59-A6C34878D82A}">
                    <a16:rowId xmlns:a16="http://schemas.microsoft.com/office/drawing/2014/main" val="10000"/>
                  </a:ext>
                </a:extLst>
              </a:tr>
              <a:tr h="1028977">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E4E9EF">
                              <a:satMod val="155000"/>
                            </a:srgbClr>
                          </a:solidFill>
                          <a:prstDash val="solid"/>
                        </a:ln>
                        <a:solidFill>
                          <a:srgbClr val="FFFF99"/>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Grade 10</a:t>
                      </a: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endParaRPr lang="en-CA" sz="1400" b="1">
                        <a:solidFill>
                          <a:schemeClr val="tx1"/>
                        </a:solidFill>
                        <a:latin typeface="Palatino Linotype" panose="02040502050505030304" pitchFamily="18" charset="0"/>
                      </a:endParaRPr>
                    </a:p>
                    <a:p>
                      <a:pPr lvl="0" algn="ctr">
                        <a:buNone/>
                      </a:pPr>
                      <a:r>
                        <a:rPr lang="en-CA" sz="2000" b="1">
                          <a:solidFill>
                            <a:schemeClr val="tx1"/>
                          </a:solidFill>
                          <a:latin typeface="Palatino Linotype" panose="02040502050505030304" pitchFamily="18" charset="0"/>
                        </a:rPr>
                        <a:t>Math Foundations 10 Advanced</a:t>
                      </a:r>
                      <a:r>
                        <a:rPr lang="en-CA" sz="1800" b="1">
                          <a:solidFill>
                            <a:schemeClr val="tx1"/>
                          </a:solidFill>
                          <a:latin typeface="Palatino Linotype" panose="02040502050505030304" pitchFamily="18" charset="0"/>
                        </a:rPr>
                        <a:t> </a:t>
                      </a:r>
                      <a:endParaRPr lang="en-US" sz="1800" b="1">
                        <a:solidFill>
                          <a:schemeClr val="tx1"/>
                        </a:solidFill>
                        <a:latin typeface="Palatino Linotype" panose="02040502050505030304" pitchFamily="18" charset="0"/>
                      </a:endParaRP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endParaRPr lang="en-CA" sz="1400" b="1">
                        <a:solidFill>
                          <a:schemeClr val="tx1"/>
                        </a:solidFill>
                        <a:latin typeface="Palatino Linotype" panose="02040502050505030304" pitchFamily="18" charset="0"/>
                      </a:endParaRPr>
                    </a:p>
                    <a:p>
                      <a:pPr lvl="0" algn="ctr">
                        <a:buNone/>
                      </a:pPr>
                      <a:r>
                        <a:rPr lang="en-CA" sz="2000" b="1">
                          <a:solidFill>
                            <a:schemeClr val="tx1"/>
                          </a:solidFill>
                          <a:latin typeface="Palatino Linotype" panose="02040502050505030304" pitchFamily="18" charset="0"/>
                        </a:rPr>
                        <a:t>Math</a:t>
                      </a:r>
                      <a:r>
                        <a:rPr lang="en-CA" sz="2000" b="1" baseline="0">
                          <a:solidFill>
                            <a:schemeClr val="tx1"/>
                          </a:solidFill>
                          <a:latin typeface="Palatino Linotype" panose="02040502050505030304" pitchFamily="18" charset="0"/>
                        </a:rPr>
                        <a:t> </a:t>
                      </a:r>
                      <a:r>
                        <a:rPr lang="en-CA" sz="2000" b="1">
                          <a:solidFill>
                            <a:schemeClr val="tx1"/>
                          </a:solidFill>
                          <a:latin typeface="Palatino Linotype" panose="02040502050505030304" pitchFamily="18" charset="0"/>
                        </a:rPr>
                        <a:t>Foundations</a:t>
                      </a:r>
                      <a:r>
                        <a:rPr lang="en-CA" sz="2000" b="1" baseline="0">
                          <a:solidFill>
                            <a:schemeClr val="tx1"/>
                          </a:solidFill>
                          <a:latin typeface="Palatino Linotype" panose="02040502050505030304" pitchFamily="18" charset="0"/>
                        </a:rPr>
                        <a:t> 20</a:t>
                      </a:r>
                      <a:r>
                        <a:rPr lang="en-CA" sz="1400" b="1">
                          <a:solidFill>
                            <a:schemeClr val="tx1"/>
                          </a:solidFill>
                          <a:latin typeface="Palatino Linotype" panose="02040502050505030304" pitchFamily="18" charset="0"/>
                        </a:rPr>
                        <a:t> </a:t>
                      </a:r>
                      <a:endParaRPr lang="en-US" sz="1400" b="1">
                        <a:solidFill>
                          <a:schemeClr val="tx1"/>
                        </a:solidFill>
                        <a:latin typeface="Palatino Linotype" panose="02040502050505030304" pitchFamily="18" charset="0"/>
                      </a:endParaRPr>
                    </a:p>
                    <a:p>
                      <a:pPr algn="ctr"/>
                      <a:endParaRPr lang="en-CA" sz="1400" b="1">
                        <a:solidFill>
                          <a:schemeClr val="tx1"/>
                        </a:solidFill>
                        <a:latin typeface="Palatino Linotype" panose="02040502050505030304" pitchFamily="18" charset="0"/>
                      </a:endParaRPr>
                    </a:p>
                  </a:txBody>
                  <a:tcPr>
                    <a:solidFill>
                      <a:srgbClr val="CC0000"/>
                    </a:solidFill>
                  </a:tcPr>
                </a:tc>
                <a:extLst>
                  <a:ext uri="{0D108BD9-81ED-4DB2-BD59-A6C34878D82A}">
                    <a16:rowId xmlns:a16="http://schemas.microsoft.com/office/drawing/2014/main" val="10001"/>
                  </a:ext>
                </a:extLst>
              </a:tr>
              <a:tr h="944117">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Grade 11</a:t>
                      </a:r>
                    </a:p>
                  </a:txBody>
                  <a:tcPr>
                    <a:solidFill>
                      <a:srgbClr val="CC0000"/>
                    </a:solidFill>
                  </a:tcPr>
                </a:tc>
                <a:tc>
                  <a:txBody>
                    <a:bodyPr/>
                    <a:lstStyle/>
                    <a:p>
                      <a:pPr algn="ctr"/>
                      <a:endParaRPr lang="en-CA" sz="1400" b="1" baseline="0">
                        <a:solidFill>
                          <a:schemeClr val="tx1"/>
                        </a:solidFill>
                        <a:latin typeface="Palatino Linotype" panose="02040502050505030304" pitchFamily="18" charset="0"/>
                      </a:endParaRPr>
                    </a:p>
                    <a:p>
                      <a:pPr lvl="0" algn="ctr">
                        <a:buNone/>
                      </a:pPr>
                      <a:r>
                        <a:rPr lang="en-CA" sz="2000" b="1" baseline="0">
                          <a:solidFill>
                            <a:schemeClr val="tx1"/>
                          </a:solidFill>
                          <a:latin typeface="Palatino Linotype" panose="02040502050505030304" pitchFamily="18" charset="0"/>
                        </a:rPr>
                        <a:t>Pre-Calculus 20 Advanced</a:t>
                      </a:r>
                      <a:endParaRPr lang="en-CA" sz="2000">
                        <a:solidFill>
                          <a:schemeClr val="tx1"/>
                        </a:solidFill>
                        <a:latin typeface="Palatino Linotype" panose="02040502050505030304" pitchFamily="18" charset="0"/>
                      </a:endParaRPr>
                    </a:p>
                  </a:txBody>
                  <a:tcPr>
                    <a:solidFill>
                      <a:srgbClr val="CC0000"/>
                    </a:solidFill>
                  </a:tcPr>
                </a:tc>
                <a:tc>
                  <a:txBody>
                    <a:bodyPr/>
                    <a:lstStyle/>
                    <a:p>
                      <a:pPr algn="ctr"/>
                      <a:endParaRPr lang="en-CA" sz="1400" b="1" baseline="0">
                        <a:solidFill>
                          <a:schemeClr val="tx1"/>
                        </a:solidFill>
                        <a:latin typeface="Palatino Linotype" panose="02040502050505030304" pitchFamily="18" charset="0"/>
                      </a:endParaRPr>
                    </a:p>
                    <a:p>
                      <a:pPr lvl="0" algn="ctr">
                        <a:buNone/>
                      </a:pPr>
                      <a:r>
                        <a:rPr lang="en-CA" sz="2000" b="1" baseline="0">
                          <a:solidFill>
                            <a:schemeClr val="tx1"/>
                          </a:solidFill>
                          <a:latin typeface="Palatino Linotype" panose="02040502050505030304" pitchFamily="18" charset="0"/>
                        </a:rPr>
                        <a:t>Pre-Calculus 30 Advanced</a:t>
                      </a:r>
                    </a:p>
                  </a:txBody>
                  <a:tcPr>
                    <a:solidFill>
                      <a:srgbClr val="CC0000"/>
                    </a:solidFill>
                  </a:tcPr>
                </a:tc>
                <a:extLst>
                  <a:ext uri="{0D108BD9-81ED-4DB2-BD59-A6C34878D82A}">
                    <a16:rowId xmlns:a16="http://schemas.microsoft.com/office/drawing/2014/main" val="10002"/>
                  </a:ext>
                </a:extLst>
              </a:tr>
              <a:tr h="944117">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Grade 12</a:t>
                      </a: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r>
                        <a:rPr lang="en-CA" sz="2000" b="1">
                          <a:solidFill>
                            <a:schemeClr val="tx1"/>
                          </a:solidFill>
                          <a:latin typeface="Palatino Linotype" panose="02040502050505030304" pitchFamily="18" charset="0"/>
                        </a:rPr>
                        <a:t>AP Calculus/</a:t>
                      </a:r>
                      <a:r>
                        <a:rPr lang="en-CA" sz="2000" b="1" baseline="0">
                          <a:solidFill>
                            <a:schemeClr val="tx1"/>
                          </a:solidFill>
                          <a:latin typeface="Palatino Linotype" panose="02040502050505030304" pitchFamily="18" charset="0"/>
                        </a:rPr>
                        <a:t> Integral Calculus</a:t>
                      </a:r>
                      <a:endParaRPr lang="en-US" sz="2000" b="1">
                        <a:solidFill>
                          <a:schemeClr val="tx1"/>
                        </a:solidFill>
                        <a:latin typeface="Palatino Linotype" panose="02040502050505030304" pitchFamily="18" charset="0"/>
                      </a:endParaRP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r>
                        <a:rPr lang="en-CA" sz="2000" b="1">
                          <a:solidFill>
                            <a:schemeClr val="tx1"/>
                          </a:solidFill>
                          <a:latin typeface="Palatino Linotype" panose="02040502050505030304" pitchFamily="18" charset="0"/>
                        </a:rPr>
                        <a:t>AP</a:t>
                      </a:r>
                      <a:r>
                        <a:rPr lang="en-CA" sz="2000" b="1" baseline="0">
                          <a:solidFill>
                            <a:schemeClr val="tx1"/>
                          </a:solidFill>
                          <a:latin typeface="Palatino Linotype" panose="02040502050505030304" pitchFamily="18" charset="0"/>
                        </a:rPr>
                        <a:t> Calculus (Exam in May)</a:t>
                      </a:r>
                      <a:endParaRPr lang="en-US" sz="2000" b="1">
                        <a:solidFill>
                          <a:schemeClr val="tx1"/>
                        </a:solidFill>
                        <a:latin typeface="Palatino Linotype" panose="02040502050505030304" pitchFamily="18" charset="0"/>
                      </a:endParaRPr>
                    </a:p>
                  </a:txBody>
                  <a:tcPr>
                    <a:solidFill>
                      <a:srgbClr val="CC0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774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AC295-63CE-487B-A9B6-4057820B08FB}"/>
              </a:ext>
            </a:extLst>
          </p:cNvPr>
          <p:cNvSpPr/>
          <p:nvPr/>
        </p:nvSpPr>
        <p:spPr>
          <a:xfrm>
            <a:off x="1726936" y="636890"/>
            <a:ext cx="8281720" cy="646331"/>
          </a:xfrm>
          <a:prstGeom prst="rect">
            <a:avLst/>
          </a:prstGeom>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Other AP course offerings</a:t>
            </a:r>
          </a:p>
        </p:txBody>
      </p:sp>
      <p:graphicFrame>
        <p:nvGraphicFramePr>
          <p:cNvPr id="17" name="Table 16">
            <a:extLst>
              <a:ext uri="{FF2B5EF4-FFF2-40B4-BE49-F238E27FC236}">
                <a16:creationId xmlns:a16="http://schemas.microsoft.com/office/drawing/2014/main" id="{EB316BEC-54C7-4FD5-AE09-8C9718A466A0}"/>
              </a:ext>
            </a:extLst>
          </p:cNvPr>
          <p:cNvGraphicFramePr/>
          <p:nvPr>
            <p:extLst>
              <p:ext uri="{D42A27DB-BD31-4B8C-83A1-F6EECF244321}">
                <p14:modId xmlns:p14="http://schemas.microsoft.com/office/powerpoint/2010/main" val="2264262821"/>
              </p:ext>
            </p:extLst>
          </p:nvPr>
        </p:nvGraphicFramePr>
        <p:xfrm>
          <a:off x="1343671" y="2044557"/>
          <a:ext cx="9664700" cy="3965001"/>
        </p:xfrm>
        <a:graphic>
          <a:graphicData uri="http://schemas.openxmlformats.org/drawingml/2006/table">
            <a:tbl>
              <a:tblPr firstRow="1" bandRow="1">
                <a:tableStyleId>{5C22544A-7EE6-4342-B048-85BDC9FD1C3A}</a:tableStyleId>
              </a:tblPr>
              <a:tblGrid>
                <a:gridCol w="2527300">
                  <a:extLst>
                    <a:ext uri="{9D8B030D-6E8A-4147-A177-3AD203B41FA5}">
                      <a16:colId xmlns:a16="http://schemas.microsoft.com/office/drawing/2014/main" val="213857228"/>
                    </a:ext>
                  </a:extLst>
                </a:gridCol>
                <a:gridCol w="3937000">
                  <a:extLst>
                    <a:ext uri="{9D8B030D-6E8A-4147-A177-3AD203B41FA5}">
                      <a16:colId xmlns:a16="http://schemas.microsoft.com/office/drawing/2014/main" val="2286671070"/>
                    </a:ext>
                  </a:extLst>
                </a:gridCol>
                <a:gridCol w="3200400">
                  <a:extLst>
                    <a:ext uri="{9D8B030D-6E8A-4147-A177-3AD203B41FA5}">
                      <a16:colId xmlns:a16="http://schemas.microsoft.com/office/drawing/2014/main" val="3977973856"/>
                    </a:ext>
                  </a:extLst>
                </a:gridCol>
              </a:tblGrid>
              <a:tr h="1770441">
                <a:tc>
                  <a:txBody>
                    <a:bodyPr/>
                    <a:lstStyle/>
                    <a:p>
                      <a:pPr algn="l" fontAlgn="t">
                        <a:spcBef>
                          <a:spcPts val="0"/>
                        </a:spcBef>
                        <a:spcAft>
                          <a:spcPts val="0"/>
                        </a:spcAft>
                      </a:pPr>
                      <a:endParaRPr lang="en-US" sz="1800" b="0" i="0" u="none" strike="noStrike">
                        <a:effectLst/>
                        <a:latin typeface="Palatino Linotype" panose="02040502050505030304" pitchFamily="18" charset="0"/>
                      </a:endParaRPr>
                    </a:p>
                  </a:txBody>
                  <a:tcPr>
                    <a:solidFill>
                      <a:srgbClr val="002060"/>
                    </a:solidFill>
                  </a:tcPr>
                </a:tc>
                <a:tc>
                  <a:txBody>
                    <a:bodyPr/>
                    <a:lstStyle/>
                    <a:p>
                      <a:pPr marL="0" marR="0" indent="0" algn="ctr" rtl="0" eaLnBrk="1" fontAlgn="base" latinLnBrk="0" hangingPunct="1">
                        <a:spcBef>
                          <a:spcPts val="0"/>
                        </a:spcBef>
                        <a:spcAft>
                          <a:spcPts val="0"/>
                        </a:spcAft>
                      </a:pPr>
                      <a:endParaRPr lang="en-US" sz="1800" u="none" strike="noStrike">
                        <a:effectLst/>
                        <a:latin typeface="Palatino Linotype" panose="02040502050505030304" pitchFamily="18" charset="0"/>
                      </a:endParaRPr>
                    </a:p>
                    <a:p>
                      <a:pPr marL="0" marR="0" indent="0" algn="ctr" fontAlgn="t">
                        <a:spcBef>
                          <a:spcPts val="0"/>
                        </a:spcBef>
                        <a:spcAft>
                          <a:spcPts val="0"/>
                        </a:spcAft>
                      </a:pPr>
                      <a:r>
                        <a:rPr lang="en-US" sz="2400" u="none" strike="noStrike" kern="1200" spc="0" baseline="0">
                          <a:ln w="12700" cap="flat" cmpd="sng" algn="ctr">
                            <a:solidFill>
                              <a:srgbClr val="E1E9F2"/>
                            </a:solidFill>
                            <a:prstDash val="solid"/>
                            <a:round/>
                          </a:ln>
                          <a:effectLst>
                            <a:outerShdw blurRad="41275" dist="20320" dir="1800000" algn="tl" rotWithShape="0">
                              <a:srgbClr val="000000">
                                <a:alpha val="40000"/>
                              </a:srgbClr>
                            </a:outerShdw>
                          </a:effectLst>
                          <a:latin typeface="Palatino Linotype" panose="02040502050505030304" pitchFamily="18" charset="0"/>
                        </a:rPr>
                        <a:t>Semester </a:t>
                      </a:r>
                      <a:endParaRPr lang="en-US" sz="1800" u="none" strike="noStrike">
                        <a:effectLst/>
                        <a:latin typeface="Palatino Linotype" panose="02040502050505030304" pitchFamily="18" charset="0"/>
                      </a:endParaRPr>
                    </a:p>
                    <a:p>
                      <a:pPr marL="0" marR="0" indent="0" algn="ctr" rtl="0" eaLnBrk="1" fontAlgn="base" latinLnBrk="0" hangingPunct="1">
                        <a:spcBef>
                          <a:spcPts val="0"/>
                        </a:spcBef>
                        <a:spcAft>
                          <a:spcPts val="0"/>
                        </a:spcAft>
                      </a:pPr>
                      <a:r>
                        <a:rPr lang="en-US" sz="2400" u="none" strike="noStrike" kern="1200" spc="0" baseline="0">
                          <a:ln w="12700" cap="flat" cmpd="sng" algn="ctr">
                            <a:solidFill>
                              <a:srgbClr val="E1E9F2"/>
                            </a:solidFill>
                            <a:prstDash val="solid"/>
                            <a:round/>
                          </a:ln>
                          <a:effectLst>
                            <a:outerShdw blurRad="41275" dist="20320" dir="1800000" algn="tl" rotWithShape="0">
                              <a:srgbClr val="000000">
                                <a:alpha val="40000"/>
                              </a:srgbClr>
                            </a:outerShdw>
                          </a:effectLst>
                          <a:latin typeface="Palatino Linotype" panose="02040502050505030304" pitchFamily="18" charset="0"/>
                        </a:rPr>
                        <a:t>One</a:t>
                      </a:r>
                      <a:endParaRPr lang="en-US" sz="1800" b="0" i="0" u="none" strike="noStrike">
                        <a:effectLst/>
                        <a:latin typeface="Palatino Linotype" panose="02040502050505030304" pitchFamily="18" charset="0"/>
                      </a:endParaRPr>
                    </a:p>
                  </a:txBody>
                  <a:tcPr>
                    <a:solidFill>
                      <a:srgbClr val="002060"/>
                    </a:solidFill>
                  </a:tcPr>
                </a:tc>
                <a:tc>
                  <a:txBody>
                    <a:bodyPr/>
                    <a:lstStyle/>
                    <a:p>
                      <a:pPr marL="0" marR="0" indent="0" algn="ctr" rtl="0" eaLnBrk="1" fontAlgn="base" latinLnBrk="0" hangingPunct="1">
                        <a:spcBef>
                          <a:spcPts val="0"/>
                        </a:spcBef>
                        <a:spcAft>
                          <a:spcPts val="0"/>
                        </a:spcAft>
                      </a:pPr>
                      <a:endParaRPr lang="en-US" sz="1800" u="none" strike="noStrike">
                        <a:effectLst/>
                        <a:latin typeface="Palatino Linotype" panose="02040502050505030304" pitchFamily="18" charset="0"/>
                      </a:endParaRPr>
                    </a:p>
                    <a:p>
                      <a:pPr marL="0" marR="0" indent="0" algn="ctr" fontAlgn="t">
                        <a:spcBef>
                          <a:spcPts val="0"/>
                        </a:spcBef>
                        <a:spcAft>
                          <a:spcPts val="0"/>
                        </a:spcAft>
                      </a:pPr>
                      <a:r>
                        <a:rPr lang="en-US" sz="2400" u="none" strike="noStrike" kern="1200" spc="0" baseline="0">
                          <a:ln w="12700" cap="flat" cmpd="sng" algn="ctr">
                            <a:solidFill>
                              <a:srgbClr val="E1E9F2"/>
                            </a:solidFill>
                            <a:prstDash val="solid"/>
                            <a:round/>
                          </a:ln>
                          <a:effectLst>
                            <a:outerShdw blurRad="41275" dist="20320" dir="1800000" algn="tl" rotWithShape="0">
                              <a:srgbClr val="000000">
                                <a:alpha val="40000"/>
                              </a:srgbClr>
                            </a:outerShdw>
                          </a:effectLst>
                          <a:latin typeface="Palatino Linotype" panose="02040502050505030304" pitchFamily="18" charset="0"/>
                        </a:rPr>
                        <a:t>Semester </a:t>
                      </a:r>
                      <a:endParaRPr lang="en-US" sz="1800" u="none" strike="noStrike">
                        <a:effectLst/>
                        <a:latin typeface="Palatino Linotype" panose="02040502050505030304" pitchFamily="18" charset="0"/>
                      </a:endParaRPr>
                    </a:p>
                    <a:p>
                      <a:pPr marL="0" marR="0" indent="0" algn="ctr" rtl="0" eaLnBrk="1" fontAlgn="base" latinLnBrk="0" hangingPunct="1">
                        <a:spcBef>
                          <a:spcPts val="0"/>
                        </a:spcBef>
                        <a:spcAft>
                          <a:spcPts val="0"/>
                        </a:spcAft>
                      </a:pPr>
                      <a:r>
                        <a:rPr lang="en-US" sz="2400" u="none" strike="noStrike" kern="1200" spc="0" baseline="0">
                          <a:ln w="12700" cap="flat" cmpd="sng" algn="ctr">
                            <a:solidFill>
                              <a:srgbClr val="E1E9F2"/>
                            </a:solidFill>
                            <a:prstDash val="solid"/>
                            <a:round/>
                          </a:ln>
                          <a:effectLst>
                            <a:outerShdw blurRad="41275" dist="20320" dir="1800000" algn="tl" rotWithShape="0">
                              <a:srgbClr val="000000">
                                <a:alpha val="40000"/>
                              </a:srgbClr>
                            </a:outerShdw>
                          </a:effectLst>
                          <a:latin typeface="Palatino Linotype" panose="02040502050505030304" pitchFamily="18" charset="0"/>
                        </a:rPr>
                        <a:t>Two</a:t>
                      </a:r>
                      <a:endParaRPr lang="en-US" sz="1800" b="0" i="0" u="none" strike="noStrike">
                        <a:effectLst/>
                        <a:latin typeface="Palatino Linotype" panose="02040502050505030304" pitchFamily="18" charset="0"/>
                      </a:endParaRPr>
                    </a:p>
                  </a:txBody>
                  <a:tcPr>
                    <a:solidFill>
                      <a:srgbClr val="002060"/>
                    </a:solidFill>
                  </a:tcPr>
                </a:tc>
                <a:extLst>
                  <a:ext uri="{0D108BD9-81ED-4DB2-BD59-A6C34878D82A}">
                    <a16:rowId xmlns:a16="http://schemas.microsoft.com/office/drawing/2014/main" val="2585333155"/>
                  </a:ext>
                </a:extLst>
              </a:tr>
              <a:tr h="1743321">
                <a:tc>
                  <a:txBody>
                    <a:bodyPr/>
                    <a:lstStyle/>
                    <a:p>
                      <a:pPr marL="0" marR="0" indent="0" algn="ctr" rtl="0" eaLnBrk="1" fontAlgn="base" latinLnBrk="0" hangingPunct="1">
                        <a:spcBef>
                          <a:spcPts val="0"/>
                        </a:spcBef>
                        <a:spcAft>
                          <a:spcPts val="0"/>
                        </a:spcAft>
                      </a:pPr>
                      <a:endParaRPr lang="en-US" sz="1800" b="0" i="0" u="none" strike="noStrike">
                        <a:effectLst/>
                        <a:latin typeface="Palatino Linotype" panose="02040502050505030304" pitchFamily="18" charset="0"/>
                      </a:endParaRPr>
                    </a:p>
                    <a:p>
                      <a:pPr marL="0" marR="0" indent="0" algn="ctr" fontAlgn="t">
                        <a:spcBef>
                          <a:spcPts val="0"/>
                        </a:spcBef>
                        <a:spcAft>
                          <a:spcPts val="0"/>
                        </a:spcAft>
                      </a:pPr>
                      <a:r>
                        <a:rPr lang="en-US" sz="2400" b="1" i="0" u="none" strike="noStrike" kern="1200" spc="0" baseline="0">
                          <a:ln w="12700" cap="flat" cmpd="sng" algn="ctr">
                            <a:solidFill>
                              <a:srgbClr val="E1E9F2"/>
                            </a:solidFill>
                            <a:prstDash val="solid"/>
                            <a:round/>
                          </a:ln>
                          <a:solidFill>
                            <a:schemeClr val="tx1"/>
                          </a:solidFill>
                          <a:effectLst>
                            <a:outerShdw blurRad="41275" dist="20320" dir="1800000" algn="tl" rotWithShape="0">
                              <a:srgbClr val="000000">
                                <a:alpha val="40000"/>
                              </a:srgbClr>
                            </a:outerShdw>
                          </a:effectLst>
                          <a:latin typeface="Palatino Linotype" panose="02040502050505030304" pitchFamily="18" charset="0"/>
                          <a:ea typeface="+mn-ea"/>
                          <a:cs typeface="+mn-cs"/>
                        </a:rPr>
                        <a:t>Grade 11</a:t>
                      </a:r>
                    </a:p>
                    <a:p>
                      <a:pPr marL="0" marR="0" indent="0" algn="ctr" fontAlgn="t">
                        <a:spcBef>
                          <a:spcPts val="0"/>
                        </a:spcBef>
                        <a:spcAft>
                          <a:spcPts val="0"/>
                        </a:spcAft>
                      </a:pPr>
                      <a:r>
                        <a:rPr lang="en-US" sz="2400" b="1" i="0" u="none" strike="noStrike" kern="1200" spc="0" baseline="0">
                          <a:ln w="12700" cap="flat" cmpd="sng" algn="ctr">
                            <a:solidFill>
                              <a:srgbClr val="E1E9F2"/>
                            </a:solidFill>
                            <a:prstDash val="solid"/>
                            <a:round/>
                          </a:ln>
                          <a:solidFill>
                            <a:schemeClr val="tx1"/>
                          </a:solidFill>
                          <a:effectLst>
                            <a:outerShdw blurRad="41275" dist="20320" dir="1800000" algn="tl" rotWithShape="0">
                              <a:srgbClr val="000000">
                                <a:alpha val="40000"/>
                              </a:srgbClr>
                            </a:outerShdw>
                          </a:effectLst>
                          <a:latin typeface="Palatino Linotype" panose="02040502050505030304" pitchFamily="18" charset="0"/>
                          <a:ea typeface="+mn-ea"/>
                          <a:cs typeface="+mn-cs"/>
                        </a:rPr>
                        <a:t>Or </a:t>
                      </a:r>
                    </a:p>
                    <a:p>
                      <a:pPr marL="0" marR="0" indent="0" algn="ctr" fontAlgn="t">
                        <a:spcBef>
                          <a:spcPts val="0"/>
                        </a:spcBef>
                        <a:spcAft>
                          <a:spcPts val="0"/>
                        </a:spcAft>
                      </a:pPr>
                      <a:r>
                        <a:rPr lang="en-US" sz="2400" b="1" i="0" u="none" strike="noStrike" kern="1200" spc="0" baseline="0">
                          <a:ln w="12700" cap="flat" cmpd="sng" algn="ctr">
                            <a:solidFill>
                              <a:srgbClr val="E1E9F2"/>
                            </a:solidFill>
                            <a:prstDash val="solid"/>
                            <a:round/>
                          </a:ln>
                          <a:solidFill>
                            <a:schemeClr val="tx1"/>
                          </a:solidFill>
                          <a:effectLst>
                            <a:outerShdw blurRad="41275" dist="20320" dir="1800000" algn="tl" rotWithShape="0">
                              <a:srgbClr val="000000">
                                <a:alpha val="40000"/>
                              </a:srgbClr>
                            </a:outerShdw>
                          </a:effectLst>
                          <a:latin typeface="Palatino Linotype" panose="02040502050505030304" pitchFamily="18" charset="0"/>
                          <a:ea typeface="+mn-ea"/>
                          <a:cs typeface="+mn-cs"/>
                        </a:rPr>
                        <a:t>Grade 12</a:t>
                      </a:r>
                      <a:endParaRPr lang="en-US" sz="1800" b="0" i="0" u="none" strike="noStrike">
                        <a:effectLst/>
                        <a:latin typeface="Palatino Linotype" panose="02040502050505030304" pitchFamily="18" charset="0"/>
                      </a:endParaRPr>
                    </a:p>
                  </a:txBody>
                  <a:tcPr>
                    <a:solidFill>
                      <a:srgbClr val="CC0000"/>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endParaRPr lang="en-CA">
                        <a:solidFill>
                          <a:schemeClr val="tx1"/>
                        </a:solidFill>
                        <a:latin typeface="Palatino Linotype" panose="02040502050505030304" pitchFamily="18" charset="0"/>
                      </a:endParaRPr>
                    </a:p>
                    <a:p>
                      <a:pPr algn="ctr"/>
                      <a:r>
                        <a:rPr lang="en-CA" sz="2400">
                          <a:solidFill>
                            <a:schemeClr val="tx1"/>
                          </a:solidFill>
                          <a:latin typeface="Palatino Linotype" panose="02040502050505030304" pitchFamily="18" charset="0"/>
                        </a:rPr>
                        <a:t>Psychology 20</a:t>
                      </a:r>
                    </a:p>
                    <a:p>
                      <a:pPr algn="ctr"/>
                      <a:r>
                        <a:rPr lang="en-CA" sz="2400">
                          <a:solidFill>
                            <a:schemeClr val="tx1"/>
                          </a:solidFill>
                          <a:latin typeface="Palatino Linotype" panose="02040502050505030304" pitchFamily="18" charset="0"/>
                        </a:rPr>
                        <a:t> Computer</a:t>
                      </a:r>
                      <a:r>
                        <a:rPr lang="en-CA" sz="2400" baseline="0">
                          <a:solidFill>
                            <a:schemeClr val="tx1"/>
                          </a:solidFill>
                          <a:latin typeface="Palatino Linotype" panose="02040502050505030304" pitchFamily="18" charset="0"/>
                        </a:rPr>
                        <a:t> </a:t>
                      </a:r>
                      <a:r>
                        <a:rPr lang="en-CA" sz="2400">
                          <a:solidFill>
                            <a:schemeClr val="tx1"/>
                          </a:solidFill>
                          <a:latin typeface="Palatino Linotype" panose="02040502050505030304" pitchFamily="18" charset="0"/>
                        </a:rPr>
                        <a:t>Science 30 </a:t>
                      </a:r>
                    </a:p>
                    <a:p>
                      <a:pPr algn="ctr"/>
                      <a:r>
                        <a:rPr lang="en-CA" sz="2400" baseline="0" err="1">
                          <a:solidFill>
                            <a:schemeClr val="tx1"/>
                          </a:solidFill>
                          <a:latin typeface="Palatino Linotype" panose="02040502050505030304" pitchFamily="18" charset="0"/>
                        </a:rPr>
                        <a:t>Francais</a:t>
                      </a:r>
                      <a:r>
                        <a:rPr lang="en-CA" sz="2400" baseline="0">
                          <a:solidFill>
                            <a:schemeClr val="tx1"/>
                          </a:solidFill>
                          <a:latin typeface="Palatino Linotype" panose="02040502050505030304" pitchFamily="18" charset="0"/>
                        </a:rPr>
                        <a:t> 30</a:t>
                      </a:r>
                    </a:p>
                    <a:p>
                      <a:pPr algn="ctr"/>
                      <a:endParaRPr lang="en-CA" sz="2400">
                        <a:solidFill>
                          <a:schemeClr val="tx1"/>
                        </a:solidFill>
                        <a:latin typeface="Palatino Linotype" panose="02040502050505030304" pitchFamily="18" charset="0"/>
                      </a:endParaRPr>
                    </a:p>
                  </a:txBody>
                  <a:tcPr>
                    <a:solidFill>
                      <a:srgbClr val="CC0000"/>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endParaRPr lang="en-CA">
                        <a:solidFill>
                          <a:schemeClr val="tx1"/>
                        </a:solidFill>
                        <a:latin typeface="Palatino Linotype" panose="0204050205050503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a:solidFill>
                            <a:schemeClr val="tx1"/>
                          </a:solidFill>
                          <a:latin typeface="Palatino Linotype" panose="02040502050505030304" pitchFamily="18" charset="0"/>
                        </a:rPr>
                        <a:t>Psych</a:t>
                      </a:r>
                      <a:r>
                        <a:rPr lang="en-CA" sz="2400" baseline="0">
                          <a:solidFill>
                            <a:schemeClr val="tx1"/>
                          </a:solidFill>
                          <a:latin typeface="Palatino Linotype" panose="02040502050505030304" pitchFamily="18" charset="0"/>
                        </a:rPr>
                        <a:t> 30 AP</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aseline="0">
                          <a:solidFill>
                            <a:schemeClr val="tx1"/>
                          </a:solidFill>
                          <a:latin typeface="Palatino Linotype" panose="02040502050505030304" pitchFamily="18" charset="0"/>
                        </a:rPr>
                        <a:t>AP CS Prep Course </a:t>
                      </a:r>
                    </a:p>
                    <a:p>
                      <a:pPr algn="ctr"/>
                      <a:r>
                        <a:rPr lang="en-CA" sz="2400" baseline="0">
                          <a:solidFill>
                            <a:schemeClr val="tx1"/>
                          </a:solidFill>
                          <a:latin typeface="Palatino Linotype" panose="02040502050505030304" pitchFamily="18" charset="0"/>
                        </a:rPr>
                        <a:t>French Language and Culture Prep Course</a:t>
                      </a:r>
                    </a:p>
                    <a:p>
                      <a:pPr algn="ctr"/>
                      <a:r>
                        <a:rPr lang="en-CA" sz="2400" baseline="0">
                          <a:solidFill>
                            <a:schemeClr val="tx1"/>
                          </a:solidFill>
                          <a:latin typeface="Palatino Linotype" panose="02040502050505030304" pitchFamily="18" charset="0"/>
                        </a:rPr>
                        <a:t>(Exams in May)</a:t>
                      </a:r>
                      <a:endParaRPr lang="en-CA" sz="2400">
                        <a:solidFill>
                          <a:schemeClr val="tx1"/>
                        </a:solidFill>
                        <a:latin typeface="Palatino Linotype" panose="02040502050505030304" pitchFamily="18" charset="0"/>
                      </a:endParaRPr>
                    </a:p>
                  </a:txBody>
                  <a:tcPr>
                    <a:solidFill>
                      <a:srgbClr val="CC0000"/>
                    </a:solidFill>
                  </a:tcPr>
                </a:tc>
                <a:extLst>
                  <a:ext uri="{0D108BD9-81ED-4DB2-BD59-A6C34878D82A}">
                    <a16:rowId xmlns:a16="http://schemas.microsoft.com/office/drawing/2014/main" val="2667609598"/>
                  </a:ext>
                </a:extLst>
              </a:tr>
            </a:tbl>
          </a:graphicData>
        </a:graphic>
      </p:graphicFrame>
    </p:spTree>
    <p:extLst>
      <p:ext uri="{BB962C8B-B14F-4D97-AF65-F5344CB8AC3E}">
        <p14:creationId xmlns:p14="http://schemas.microsoft.com/office/powerpoint/2010/main" val="4035023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1A0B81-70E2-4251-BB95-E26C146CDC7A}"/>
              </a:ext>
            </a:extLst>
          </p:cNvPr>
          <p:cNvSpPr txBox="1"/>
          <p:nvPr/>
        </p:nvSpPr>
        <p:spPr>
          <a:xfrm>
            <a:off x="1645597" y="737651"/>
            <a:ext cx="8285637" cy="646331"/>
          </a:xfrm>
          <a:prstGeom prst="rect">
            <a:avLst/>
          </a:prstGeom>
          <a:noFill/>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AP English Track</a:t>
            </a:r>
          </a:p>
        </p:txBody>
      </p:sp>
      <p:graphicFrame>
        <p:nvGraphicFramePr>
          <p:cNvPr id="2" name="Table 1">
            <a:extLst>
              <a:ext uri="{FF2B5EF4-FFF2-40B4-BE49-F238E27FC236}">
                <a16:creationId xmlns:a16="http://schemas.microsoft.com/office/drawing/2014/main" id="{C91FB7CF-39C4-46C2-8213-8DEEC796CB4F}"/>
              </a:ext>
            </a:extLst>
          </p:cNvPr>
          <p:cNvGraphicFramePr>
            <a:graphicFrameLocks noGrp="1"/>
          </p:cNvGraphicFramePr>
          <p:nvPr>
            <p:extLst>
              <p:ext uri="{D42A27DB-BD31-4B8C-83A1-F6EECF244321}">
                <p14:modId xmlns:p14="http://schemas.microsoft.com/office/powerpoint/2010/main" val="3988602483"/>
              </p:ext>
            </p:extLst>
          </p:nvPr>
        </p:nvGraphicFramePr>
        <p:xfrm>
          <a:off x="1365662" y="1736334"/>
          <a:ext cx="9665775" cy="5039996"/>
        </p:xfrm>
        <a:graphic>
          <a:graphicData uri="http://schemas.openxmlformats.org/drawingml/2006/table">
            <a:tbl>
              <a:tblPr firstRow="1" bandRow="1">
                <a:tableStyleId>{5C22544A-7EE6-4342-B048-85BDC9FD1C3A}</a:tableStyleId>
              </a:tblPr>
              <a:tblGrid>
                <a:gridCol w="2529161">
                  <a:extLst>
                    <a:ext uri="{9D8B030D-6E8A-4147-A177-3AD203B41FA5}">
                      <a16:colId xmlns:a16="http://schemas.microsoft.com/office/drawing/2014/main" val="20000"/>
                    </a:ext>
                  </a:extLst>
                </a:gridCol>
                <a:gridCol w="3975962">
                  <a:extLst>
                    <a:ext uri="{9D8B030D-6E8A-4147-A177-3AD203B41FA5}">
                      <a16:colId xmlns:a16="http://schemas.microsoft.com/office/drawing/2014/main" val="20001"/>
                    </a:ext>
                  </a:extLst>
                </a:gridCol>
                <a:gridCol w="3160652">
                  <a:extLst>
                    <a:ext uri="{9D8B030D-6E8A-4147-A177-3AD203B41FA5}">
                      <a16:colId xmlns:a16="http://schemas.microsoft.com/office/drawing/2014/main" val="20002"/>
                    </a:ext>
                  </a:extLst>
                </a:gridCol>
              </a:tblGrid>
              <a:tr h="1492596">
                <a:tc>
                  <a:txBody>
                    <a:bodyPr/>
                    <a:lstStyle/>
                    <a:p>
                      <a:endParaRPr lang="en-US"/>
                    </a:p>
                  </a:txBody>
                  <a:tcPr>
                    <a:solidFill>
                      <a:srgbClr val="002060"/>
                    </a:solidFill>
                  </a:tcPr>
                </a:tc>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rgbClr val="FF0000"/>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Semester</a:t>
                      </a:r>
                      <a:r>
                        <a:rPr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 </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One</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txBody>
                  <a:tcPr>
                    <a:solidFill>
                      <a:srgbClr val="002060"/>
                    </a:solidFill>
                  </a:tcPr>
                </a:tc>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rgbClr val="FF0000"/>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Semester</a:t>
                      </a:r>
                      <a:r>
                        <a:rPr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 </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Two</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txBody>
                  <a:tcPr>
                    <a:solidFill>
                      <a:srgbClr val="002060"/>
                    </a:solidFill>
                  </a:tcPr>
                </a:tc>
                <a:extLst>
                  <a:ext uri="{0D108BD9-81ED-4DB2-BD59-A6C34878D82A}">
                    <a16:rowId xmlns:a16="http://schemas.microsoft.com/office/drawing/2014/main" val="10000"/>
                  </a:ext>
                </a:extLst>
              </a:tr>
              <a:tr h="1650192">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E4E9EF">
                              <a:satMod val="155000"/>
                            </a:srgbClr>
                          </a:solidFill>
                          <a:prstDash val="solid"/>
                        </a:ln>
                        <a:solidFill>
                          <a:srgbClr val="FFFF99"/>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Grade 10</a:t>
                      </a: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endParaRPr lang="en-CA" sz="1400" b="1">
                        <a:solidFill>
                          <a:schemeClr val="tx1"/>
                        </a:solidFill>
                        <a:latin typeface="Palatino Linotype" panose="02040502050505030304" pitchFamily="18" charset="0"/>
                      </a:endParaRPr>
                    </a:p>
                    <a:p>
                      <a:pPr lvl="0" algn="ctr">
                        <a:buNone/>
                      </a:pPr>
                      <a:r>
                        <a:rPr lang="en-CA" sz="2000" b="1">
                          <a:solidFill>
                            <a:schemeClr val="tx1"/>
                          </a:solidFill>
                          <a:latin typeface="Palatino Linotype"/>
                        </a:rPr>
                        <a:t>Advanced ELA  10  </a:t>
                      </a:r>
                      <a:endParaRPr lang="en-US">
                        <a:solidFill>
                          <a:schemeClr val="tx1"/>
                        </a:solidFill>
                        <a:latin typeface="Palatino Linotype"/>
                      </a:endParaRP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endParaRPr lang="en-CA" sz="1400" b="1">
                        <a:solidFill>
                          <a:schemeClr val="tx1"/>
                        </a:solidFill>
                        <a:latin typeface="Palatino Linotype" panose="02040502050505030304" pitchFamily="18" charset="0"/>
                      </a:endParaRPr>
                    </a:p>
                    <a:p>
                      <a:pPr lvl="0" algn="ctr">
                        <a:buNone/>
                      </a:pPr>
                      <a:r>
                        <a:rPr lang="en-CA" sz="2000" b="0">
                          <a:solidFill>
                            <a:schemeClr val="tx1"/>
                          </a:solidFill>
                          <a:latin typeface="Palatino Linotype"/>
                        </a:rPr>
                        <a:t>Your ELA 10 can be taken in semester 1  or 2</a:t>
                      </a:r>
                      <a:endParaRPr lang="en-CA" sz="2000" b="1">
                        <a:solidFill>
                          <a:schemeClr val="tx1"/>
                        </a:solidFill>
                        <a:latin typeface="Palatino Linotype"/>
                      </a:endParaRPr>
                    </a:p>
                    <a:p>
                      <a:pPr lvl="0" algn="ctr">
                        <a:buNone/>
                      </a:pPr>
                      <a:endParaRPr lang="en-US">
                        <a:solidFill>
                          <a:schemeClr val="tx1"/>
                        </a:solidFill>
                        <a:latin typeface="Palatino Linotype" panose="02040502050505030304" pitchFamily="18" charset="0"/>
                      </a:endParaRPr>
                    </a:p>
                    <a:p>
                      <a:pPr algn="ctr"/>
                      <a:endParaRPr lang="en-CA" sz="1800" b="0">
                        <a:solidFill>
                          <a:schemeClr val="tx1"/>
                        </a:solidFill>
                        <a:latin typeface="Palatino Linotype" panose="02040502050505030304" pitchFamily="18" charset="0"/>
                      </a:endParaRPr>
                    </a:p>
                  </a:txBody>
                  <a:tcPr>
                    <a:solidFill>
                      <a:srgbClr val="CC0000"/>
                    </a:solidFill>
                  </a:tcPr>
                </a:tc>
                <a:extLst>
                  <a:ext uri="{0D108BD9-81ED-4DB2-BD59-A6C34878D82A}">
                    <a16:rowId xmlns:a16="http://schemas.microsoft.com/office/drawing/2014/main" val="10001"/>
                  </a:ext>
                </a:extLst>
              </a:tr>
              <a:tr h="935500">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Grade 11</a:t>
                      </a:r>
                    </a:p>
                  </a:txBody>
                  <a:tcPr>
                    <a:solidFill>
                      <a:srgbClr val="CC0000"/>
                    </a:solidFill>
                  </a:tcPr>
                </a:tc>
                <a:tc>
                  <a:txBody>
                    <a:bodyPr/>
                    <a:lstStyle/>
                    <a:p>
                      <a:pPr algn="ctr"/>
                      <a:endParaRPr lang="en-CA" sz="1400" b="1" baseline="0">
                        <a:solidFill>
                          <a:schemeClr val="tx1"/>
                        </a:solidFill>
                        <a:latin typeface="Palatino Linotype" panose="02040502050505030304" pitchFamily="18" charset="0"/>
                      </a:endParaRPr>
                    </a:p>
                    <a:p>
                      <a:pPr lvl="0" algn="ctr">
                        <a:buNone/>
                      </a:pPr>
                      <a:r>
                        <a:rPr lang="en-CA" sz="2000" b="1" baseline="0">
                          <a:solidFill>
                            <a:schemeClr val="tx1"/>
                          </a:solidFill>
                          <a:latin typeface="Palatino Linotype"/>
                        </a:rPr>
                        <a:t>Advanced ELA 20</a:t>
                      </a:r>
                      <a:endParaRPr lang="en-CA"/>
                    </a:p>
                  </a:txBody>
                  <a:tcPr>
                    <a:solidFill>
                      <a:srgbClr val="CC0000"/>
                    </a:solidFill>
                  </a:tcPr>
                </a:tc>
                <a:tc>
                  <a:txBody>
                    <a:bodyPr/>
                    <a:lstStyle/>
                    <a:p>
                      <a:pPr algn="ctr"/>
                      <a:endParaRPr lang="en-CA" sz="1400" b="1" baseline="0">
                        <a:solidFill>
                          <a:schemeClr val="tx1"/>
                        </a:solidFill>
                        <a:latin typeface="Palatino Linotype" panose="02040502050505030304" pitchFamily="18" charset="0"/>
                      </a:endParaRPr>
                    </a:p>
                    <a:p>
                      <a:pPr lvl="0" algn="ctr">
                        <a:buNone/>
                      </a:pPr>
                      <a:r>
                        <a:rPr lang="en-CA" sz="2000" b="1" baseline="0">
                          <a:solidFill>
                            <a:schemeClr val="tx1"/>
                          </a:solidFill>
                          <a:latin typeface="Palatino Linotype"/>
                        </a:rPr>
                        <a:t>Literature and Composition 20</a:t>
                      </a:r>
                      <a:endParaRPr lang="en-CA"/>
                    </a:p>
                  </a:txBody>
                  <a:tcPr>
                    <a:solidFill>
                      <a:srgbClr val="CC0000"/>
                    </a:solidFill>
                  </a:tcPr>
                </a:tc>
                <a:extLst>
                  <a:ext uri="{0D108BD9-81ED-4DB2-BD59-A6C34878D82A}">
                    <a16:rowId xmlns:a16="http://schemas.microsoft.com/office/drawing/2014/main" val="10002"/>
                  </a:ext>
                </a:extLst>
              </a:tr>
              <a:tr h="935500">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Grade 12</a:t>
                      </a: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lnSpc>
                          <a:spcPct val="100000"/>
                        </a:lnSpc>
                        <a:spcBef>
                          <a:spcPts val="0"/>
                        </a:spcBef>
                        <a:spcAft>
                          <a:spcPts val="0"/>
                        </a:spcAft>
                        <a:buNone/>
                      </a:pPr>
                      <a:r>
                        <a:rPr lang="en-CA" sz="2000" b="1" i="0" u="none" strike="noStrike" baseline="0" noProof="0">
                          <a:solidFill>
                            <a:schemeClr val="tx1"/>
                          </a:solidFill>
                          <a:latin typeface="Palatino Linotype"/>
                        </a:rPr>
                        <a:t>Literature and Composition 30</a:t>
                      </a:r>
                      <a:endParaRPr lang="en-CA" sz="2000" b="0" i="0" u="none" strike="noStrike" baseline="0" noProof="0">
                        <a:solidFill>
                          <a:srgbClr val="2C2C2C"/>
                        </a:solidFill>
                        <a:latin typeface="Palatino Linotype"/>
                      </a:endParaRPr>
                    </a:p>
                    <a:p>
                      <a:pPr lvl="0" algn="ctr">
                        <a:buNone/>
                      </a:pPr>
                      <a:endParaRPr lang="en-CA" sz="2000" b="1" baseline="0">
                        <a:solidFill>
                          <a:schemeClr val="tx1"/>
                        </a:solidFill>
                        <a:latin typeface="Palatino Linotype"/>
                      </a:endParaRP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r>
                        <a:rPr lang="en-CA" sz="2000" b="1">
                          <a:solidFill>
                            <a:schemeClr val="tx1"/>
                          </a:solidFill>
                          <a:latin typeface="Palatino Linotype"/>
                        </a:rPr>
                        <a:t>AP ELA 30</a:t>
                      </a:r>
                    </a:p>
                    <a:p>
                      <a:pPr lvl="0" algn="ctr">
                        <a:buNone/>
                      </a:pPr>
                      <a:r>
                        <a:rPr lang="en-CA" sz="2000" b="1" baseline="0">
                          <a:solidFill>
                            <a:schemeClr val="tx1"/>
                          </a:solidFill>
                          <a:latin typeface="Palatino Linotype"/>
                        </a:rPr>
                        <a:t>(Exam in May)</a:t>
                      </a:r>
                      <a:endParaRPr lang="en-US" sz="2000" b="1">
                        <a:solidFill>
                          <a:schemeClr val="tx1"/>
                        </a:solidFill>
                        <a:latin typeface="Palatino Linotype"/>
                      </a:endParaRPr>
                    </a:p>
                  </a:txBody>
                  <a:tcPr>
                    <a:solidFill>
                      <a:srgbClr val="CC0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7628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9E3B38-0401-4D56-8921-5EA734B798E7}"/>
              </a:ext>
            </a:extLst>
          </p:cNvPr>
          <p:cNvSpPr/>
          <p:nvPr/>
        </p:nvSpPr>
        <p:spPr>
          <a:xfrm>
            <a:off x="1726936" y="636890"/>
            <a:ext cx="8281720" cy="646331"/>
          </a:xfrm>
          <a:prstGeom prst="rect">
            <a:avLst/>
          </a:prstGeom>
        </p:spPr>
        <p:txBody>
          <a:bodyPr wrap="square" lIns="91440" tIns="45720" rIns="91440" bIns="45720" anchor="t">
            <a:spAutoFit/>
          </a:bodyPr>
          <a:lstStyle/>
          <a:p>
            <a:pPr algn="ctr">
              <a:defRPr/>
            </a:pPr>
            <a:r>
              <a:rPr lang="en-US" sz="3600" b="1">
                <a:ln w="10541" cmpd="sng">
                  <a:solidFill>
                    <a:srgbClr val="6076B4">
                      <a:shade val="88000"/>
                      <a:satMod val="110000"/>
                    </a:srgbClr>
                  </a:solidFill>
                  <a:prstDash val="solid"/>
                </a:ln>
                <a:solidFill>
                  <a:srgbClr val="C00000"/>
                </a:solidFill>
              </a:rPr>
              <a:t>Interested in online learning?</a:t>
            </a:r>
          </a:p>
        </p:txBody>
      </p:sp>
      <p:sp>
        <p:nvSpPr>
          <p:cNvPr id="4" name="TextBox 3">
            <a:extLst>
              <a:ext uri="{FF2B5EF4-FFF2-40B4-BE49-F238E27FC236}">
                <a16:creationId xmlns:a16="http://schemas.microsoft.com/office/drawing/2014/main" id="{E4D8DE6B-DEE8-4523-8090-1DCA63BE34C6}"/>
              </a:ext>
            </a:extLst>
          </p:cNvPr>
          <p:cNvSpPr txBox="1"/>
          <p:nvPr/>
        </p:nvSpPr>
        <p:spPr>
          <a:xfrm>
            <a:off x="1650225" y="2305615"/>
            <a:ext cx="8891549" cy="2246769"/>
          </a:xfrm>
          <a:prstGeom prst="rect">
            <a:avLst/>
          </a:prstGeom>
          <a:noFill/>
        </p:spPr>
        <p:txBody>
          <a:bodyPr wrap="square" rtlCol="0">
            <a:spAutoFit/>
          </a:bodyPr>
          <a:lstStyle/>
          <a:p>
            <a:pPr marL="342900" indent="-342900">
              <a:buFont typeface="+mj-lt"/>
              <a:buAutoNum type="arabicParenR"/>
            </a:pPr>
            <a:r>
              <a:rPr lang="en-US" sz="2800">
                <a:solidFill>
                  <a:srgbClr val="002060"/>
                </a:solidFill>
                <a:latin typeface="Palatino Linotype" panose="02040502050505030304" pitchFamily="18" charset="0"/>
              </a:rPr>
              <a:t>Do you have good written communication skills?</a:t>
            </a:r>
          </a:p>
          <a:p>
            <a:pPr marL="342900" indent="-342900">
              <a:buFont typeface="+mj-lt"/>
              <a:buAutoNum type="arabicParenR"/>
            </a:pPr>
            <a:r>
              <a:rPr lang="en-US" sz="2800">
                <a:solidFill>
                  <a:srgbClr val="002060"/>
                </a:solidFill>
                <a:latin typeface="Palatino Linotype" panose="02040502050505030304" pitchFamily="18" charset="0"/>
              </a:rPr>
              <a:t>Are you self-motivated and self-disciplined?</a:t>
            </a:r>
          </a:p>
          <a:p>
            <a:pPr marL="342900" indent="-342900">
              <a:buFont typeface="+mj-lt"/>
              <a:buAutoNum type="arabicParenR"/>
            </a:pPr>
            <a:r>
              <a:rPr lang="en-US" sz="2800">
                <a:solidFill>
                  <a:srgbClr val="002060"/>
                </a:solidFill>
                <a:latin typeface="Palatino Linotype" panose="02040502050505030304" pitchFamily="18" charset="0"/>
              </a:rPr>
              <a:t>Are you willing to contribute &amp; actively participate?</a:t>
            </a:r>
          </a:p>
          <a:p>
            <a:pPr marL="342900" indent="-342900">
              <a:buFont typeface="+mj-lt"/>
              <a:buAutoNum type="arabicParenR"/>
            </a:pPr>
            <a:r>
              <a:rPr lang="en-US" sz="2800">
                <a:solidFill>
                  <a:srgbClr val="002060"/>
                </a:solidFill>
                <a:latin typeface="Palatino Linotype" panose="02040502050505030304" pitchFamily="18" charset="0"/>
              </a:rPr>
              <a:t>Do you have a good knowledge of computer skills?</a:t>
            </a:r>
          </a:p>
          <a:p>
            <a:pPr marL="342900" indent="-342900">
              <a:buFont typeface="+mj-lt"/>
              <a:buAutoNum type="arabicParenR"/>
            </a:pPr>
            <a:r>
              <a:rPr lang="en-US" sz="2800">
                <a:solidFill>
                  <a:srgbClr val="002060"/>
                </a:solidFill>
                <a:latin typeface="Palatino Linotype" panose="02040502050505030304" pitchFamily="18" charset="0"/>
              </a:rPr>
              <a:t>Are you committed?</a:t>
            </a:r>
          </a:p>
        </p:txBody>
      </p:sp>
      <p:pic>
        <p:nvPicPr>
          <p:cNvPr id="12" name="Picture 11" descr="A picture containing text, computer, sitting, electronics&#10;&#10;Description automatically generated">
            <a:extLst>
              <a:ext uri="{FF2B5EF4-FFF2-40B4-BE49-F238E27FC236}">
                <a16:creationId xmlns:a16="http://schemas.microsoft.com/office/drawing/2014/main" id="{2B250B0A-03AE-4E6D-A3FC-3DA78D9D81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00108" y="4518177"/>
            <a:ext cx="3260876" cy="2010229"/>
          </a:xfrm>
          <a:prstGeom prst="rect">
            <a:avLst/>
          </a:prstGeom>
        </p:spPr>
      </p:pic>
    </p:spTree>
    <p:extLst>
      <p:ext uri="{BB962C8B-B14F-4D97-AF65-F5344CB8AC3E}">
        <p14:creationId xmlns:p14="http://schemas.microsoft.com/office/powerpoint/2010/main" val="896100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1E34A9-8FA0-49DA-9E23-9D170422EE02}"/>
              </a:ext>
            </a:extLst>
          </p:cNvPr>
          <p:cNvSpPr/>
          <p:nvPr/>
        </p:nvSpPr>
        <p:spPr>
          <a:xfrm>
            <a:off x="1647767" y="636890"/>
            <a:ext cx="8331200" cy="646331"/>
          </a:xfrm>
          <a:prstGeom prst="rect">
            <a:avLst/>
          </a:prstGeom>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Learning Online</a:t>
            </a:r>
          </a:p>
        </p:txBody>
      </p:sp>
      <p:graphicFrame>
        <p:nvGraphicFramePr>
          <p:cNvPr id="7" name="Content Placeholder 2">
            <a:extLst>
              <a:ext uri="{FF2B5EF4-FFF2-40B4-BE49-F238E27FC236}">
                <a16:creationId xmlns:a16="http://schemas.microsoft.com/office/drawing/2014/main" id="{2E63FAE6-4D95-4C3E-BA08-0AE949541645}"/>
              </a:ext>
            </a:extLst>
          </p:cNvPr>
          <p:cNvGraphicFramePr>
            <a:graphicFrameLocks/>
          </p:cNvGraphicFramePr>
          <p:nvPr>
            <p:extLst>
              <p:ext uri="{D42A27DB-BD31-4B8C-83A1-F6EECF244321}">
                <p14:modId xmlns:p14="http://schemas.microsoft.com/office/powerpoint/2010/main" val="2088510526"/>
              </p:ext>
            </p:extLst>
          </p:nvPr>
        </p:nvGraphicFramePr>
        <p:xfrm>
          <a:off x="2210413" y="1994141"/>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a:extLst>
              <a:ext uri="{FF2B5EF4-FFF2-40B4-BE49-F238E27FC236}">
                <a16:creationId xmlns:a16="http://schemas.microsoft.com/office/drawing/2014/main" id="{9F21FA42-C734-406D-91B4-2F517FDA55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74306"/>
            <a:ext cx="1983694" cy="198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021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F0C724-FBCB-44E7-AC43-34754C145F9F}"/>
              </a:ext>
            </a:extLst>
          </p:cNvPr>
          <p:cNvSpPr txBox="1"/>
          <p:nvPr/>
        </p:nvSpPr>
        <p:spPr>
          <a:xfrm>
            <a:off x="1651722" y="559490"/>
            <a:ext cx="8413543" cy="769441"/>
          </a:xfrm>
          <a:prstGeom prst="rect">
            <a:avLst/>
          </a:prstGeom>
          <a:noFill/>
        </p:spPr>
        <p:txBody>
          <a:bodyPr wrap="square">
            <a:spAutoFit/>
          </a:bodyPr>
          <a:lstStyle/>
          <a:p>
            <a:pPr algn="ctr" eaLnBrk="1" hangingPunct="1">
              <a:defRPr/>
            </a:pPr>
            <a:r>
              <a:rPr lang="en-US" sz="4400" b="1">
                <a:ln w="10541" cmpd="sng">
                  <a:solidFill>
                    <a:srgbClr val="6076B4">
                      <a:shade val="88000"/>
                      <a:satMod val="110000"/>
                    </a:srgbClr>
                  </a:solidFill>
                  <a:prstDash val="solid"/>
                </a:ln>
                <a:solidFill>
                  <a:srgbClr val="C00000"/>
                </a:solidFill>
              </a:rPr>
              <a:t>Electives</a:t>
            </a:r>
          </a:p>
        </p:txBody>
      </p:sp>
      <p:sp>
        <p:nvSpPr>
          <p:cNvPr id="6" name="Content Placeholder 2">
            <a:extLst>
              <a:ext uri="{FF2B5EF4-FFF2-40B4-BE49-F238E27FC236}">
                <a16:creationId xmlns:a16="http://schemas.microsoft.com/office/drawing/2014/main" id="{26EF3ED1-9523-436B-9E01-A05689A3CFD8}"/>
              </a:ext>
            </a:extLst>
          </p:cNvPr>
          <p:cNvSpPr txBox="1">
            <a:spLocks/>
          </p:cNvSpPr>
          <p:nvPr/>
        </p:nvSpPr>
        <p:spPr>
          <a:xfrm>
            <a:off x="0" y="1866497"/>
            <a:ext cx="12192000" cy="4984330"/>
          </a:xfrm>
          <a:prstGeom prst="rect">
            <a:avLst/>
          </a:prstGeom>
        </p:spPr>
        <p:txBody>
          <a:bodyPr lIns="91440" tIns="45720" rIns="91440" bIns="45720" anchor="t"/>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buClr>
                <a:srgbClr val="000099"/>
              </a:buClr>
              <a:buFont typeface="Arial" panose="020B0604020202020204" pitchFamily="34" charset="0"/>
              <a:buChar char="•"/>
            </a:pPr>
            <a:r>
              <a:rPr lang="en-US" altLang="en-US" sz="2000">
                <a:solidFill>
                  <a:srgbClr val="002060"/>
                </a:solidFill>
                <a:latin typeface="Palatino Linotype"/>
              </a:rPr>
              <a:t>Advanced Baking					</a:t>
            </a:r>
          </a:p>
          <a:p>
            <a:pPr>
              <a:buClr>
                <a:srgbClr val="000099"/>
              </a:buClr>
              <a:buFont typeface="Arial" panose="020B0604020202020204" pitchFamily="34" charset="0"/>
              <a:buChar char="•"/>
            </a:pPr>
            <a:r>
              <a:rPr lang="en-US" altLang="en-US" sz="2000">
                <a:solidFill>
                  <a:srgbClr val="002060"/>
                </a:solidFill>
                <a:latin typeface="Palatino Linotype"/>
              </a:rPr>
              <a:t>Accounting			          </a:t>
            </a:r>
            <a:endParaRPr lang="en-US" altLang="en-US" sz="2000">
              <a:solidFill>
                <a:srgbClr val="002060"/>
              </a:solidFill>
              <a:latin typeface="Palatino Linotype" panose="02040502050505030304" pitchFamily="18" charset="0"/>
            </a:endParaRPr>
          </a:p>
          <a:p>
            <a:pPr>
              <a:buClr>
                <a:srgbClr val="000099"/>
              </a:buClr>
              <a:buFont typeface="Arial" panose="020B0604020202020204" pitchFamily="34" charset="0"/>
              <a:buChar char="•"/>
            </a:pPr>
            <a:r>
              <a:rPr lang="en-US" altLang="en-US" sz="2000">
                <a:solidFill>
                  <a:srgbClr val="002060"/>
                </a:solidFill>
                <a:latin typeface="Palatino Linotype"/>
              </a:rPr>
              <a:t>Band and/or Choral/Vocal Jazz	(EB)		</a:t>
            </a:r>
          </a:p>
          <a:p>
            <a:pPr>
              <a:buClr>
                <a:srgbClr val="000099"/>
              </a:buClr>
              <a:buFont typeface="Arial" panose="020B0604020202020204" pitchFamily="34" charset="0"/>
              <a:buChar char="•"/>
            </a:pPr>
            <a:r>
              <a:rPr lang="en-US" altLang="en-US" sz="2000">
                <a:solidFill>
                  <a:srgbClr val="002060"/>
                </a:solidFill>
                <a:latin typeface="Palatino Linotype"/>
              </a:rPr>
              <a:t>Mechanics &amp; Automotive</a:t>
            </a:r>
          </a:p>
          <a:p>
            <a:pPr>
              <a:buClr>
                <a:srgbClr val="000099"/>
              </a:buClr>
              <a:buFont typeface="Arial" panose="020B0604020202020204" pitchFamily="34" charset="0"/>
              <a:buChar char="•"/>
            </a:pPr>
            <a:r>
              <a:rPr lang="en-US" altLang="en-US" sz="2000">
                <a:solidFill>
                  <a:srgbClr val="002060"/>
                </a:solidFill>
                <a:latin typeface="Palatino Linotype"/>
              </a:rPr>
              <a:t>Commercial Cooking		</a:t>
            </a:r>
          </a:p>
          <a:p>
            <a:pPr>
              <a:buClr>
                <a:srgbClr val="000099"/>
              </a:buClr>
              <a:buFont typeface="Arial" panose="020B0604020202020204" pitchFamily="34" charset="0"/>
              <a:buChar char="•"/>
            </a:pPr>
            <a:r>
              <a:rPr lang="en-US" altLang="en-US" sz="2000">
                <a:solidFill>
                  <a:srgbClr val="002060"/>
                </a:solidFill>
                <a:latin typeface="Palatino Linotype"/>
              </a:rPr>
              <a:t>Communication Media		</a:t>
            </a:r>
          </a:p>
          <a:p>
            <a:pPr>
              <a:buClr>
                <a:srgbClr val="000099"/>
              </a:buClr>
              <a:buFont typeface="Arial" panose="020B0604020202020204" pitchFamily="34" charset="0"/>
              <a:buChar char="•"/>
            </a:pPr>
            <a:r>
              <a:rPr lang="en-US" altLang="en-US" sz="2000">
                <a:solidFill>
                  <a:srgbClr val="002060"/>
                </a:solidFill>
                <a:latin typeface="Palatino Linotype"/>
              </a:rPr>
              <a:t>Construction &amp; Carpentry		</a:t>
            </a:r>
          </a:p>
          <a:p>
            <a:pPr>
              <a:buClr>
                <a:srgbClr val="000099"/>
              </a:buClr>
              <a:buFont typeface="Arial" panose="020B0604020202020204" pitchFamily="34" charset="0"/>
              <a:buChar char="•"/>
            </a:pPr>
            <a:r>
              <a:rPr lang="en-US" altLang="en-US" sz="2000">
                <a:solidFill>
                  <a:srgbClr val="002060"/>
                </a:solidFill>
                <a:latin typeface="Palatino Linotype"/>
              </a:rPr>
              <a:t>Creative Writing</a:t>
            </a:r>
          </a:p>
          <a:p>
            <a:pPr>
              <a:buClr>
                <a:srgbClr val="000099"/>
              </a:buClr>
              <a:buFont typeface="Arial" panose="020B0604020202020204" pitchFamily="34" charset="0"/>
              <a:buChar char="•"/>
            </a:pPr>
            <a:r>
              <a:rPr lang="en-US" err="1">
                <a:solidFill>
                  <a:srgbClr val="002060"/>
                </a:solidFill>
                <a:latin typeface="Palatino Linotype" panose="02040502050505030304" pitchFamily="18" charset="0"/>
              </a:rPr>
              <a:t>nêhiyawêwin</a:t>
            </a:r>
            <a:r>
              <a:rPr lang="en-US" altLang="en-US" sz="2000">
                <a:solidFill>
                  <a:srgbClr val="002060"/>
                </a:solidFill>
                <a:latin typeface="Palatino Linotype" panose="02040502050505030304" pitchFamily="18" charset="0"/>
              </a:rPr>
              <a:t> 10 (Cree)</a:t>
            </a:r>
          </a:p>
          <a:p>
            <a:pPr>
              <a:buClr>
                <a:srgbClr val="000099"/>
              </a:buClr>
              <a:buFont typeface="Arial" panose="020B0604020202020204" pitchFamily="34" charset="0"/>
              <a:buChar char="•"/>
            </a:pPr>
            <a:r>
              <a:rPr lang="en-US" altLang="en-US" sz="2000">
                <a:solidFill>
                  <a:srgbClr val="002060"/>
                </a:solidFill>
                <a:latin typeface="Palatino Linotype"/>
              </a:rPr>
              <a:t>Hairstyling and Esthetics</a:t>
            </a:r>
          </a:p>
          <a:p>
            <a:pPr>
              <a:buClr>
                <a:srgbClr val="000099"/>
              </a:buClr>
              <a:buFont typeface="Arial" panose="020B0604020202020204" pitchFamily="34" charset="0"/>
              <a:buChar char="•"/>
            </a:pPr>
            <a:r>
              <a:rPr lang="en-US" altLang="en-US" sz="2000">
                <a:solidFill>
                  <a:srgbClr val="002060"/>
                </a:solidFill>
                <a:latin typeface="Palatino Linotype"/>
              </a:rPr>
              <a:t>Drama</a:t>
            </a:r>
          </a:p>
          <a:p>
            <a:pPr marL="0" indent="0">
              <a:buClr>
                <a:srgbClr val="000099"/>
              </a:buClr>
              <a:buNone/>
            </a:pPr>
            <a:r>
              <a:rPr lang="en-US" altLang="en-US" sz="2000">
                <a:solidFill>
                  <a:srgbClr val="002060"/>
                </a:solidFill>
                <a:latin typeface="Palatino Linotype"/>
              </a:rPr>
              <a:t>			</a:t>
            </a:r>
          </a:p>
          <a:p>
            <a:pPr marL="0" indent="0">
              <a:buNone/>
            </a:pPr>
            <a:r>
              <a:rPr lang="en-US" altLang="en-US" sz="2000"/>
              <a:t>				</a:t>
            </a:r>
          </a:p>
        </p:txBody>
      </p:sp>
      <p:sp>
        <p:nvSpPr>
          <p:cNvPr id="7" name="Content Placeholder 2">
            <a:extLst>
              <a:ext uri="{FF2B5EF4-FFF2-40B4-BE49-F238E27FC236}">
                <a16:creationId xmlns:a16="http://schemas.microsoft.com/office/drawing/2014/main" id="{F42E773E-0543-49BA-ADDE-9CB66FC115ED}"/>
              </a:ext>
            </a:extLst>
          </p:cNvPr>
          <p:cNvSpPr txBox="1">
            <a:spLocks/>
          </p:cNvSpPr>
          <p:nvPr/>
        </p:nvSpPr>
        <p:spPr bwMode="auto">
          <a:xfrm>
            <a:off x="6096000" y="1866499"/>
            <a:ext cx="5620988" cy="540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42900" indent="-342900" defTabSz="914400">
              <a:buClr>
                <a:srgbClr val="000099"/>
              </a:buClr>
              <a:defRPr/>
            </a:pPr>
            <a:r>
              <a:rPr lang="en-US" altLang="en-US" sz="2000">
                <a:solidFill>
                  <a:srgbClr val="002060"/>
                </a:solidFill>
                <a:latin typeface="Palatino Linotype"/>
              </a:rPr>
              <a:t>Media Studies</a:t>
            </a:r>
          </a:p>
          <a:p>
            <a:pPr marL="342900" indent="-342900" defTabSz="914400">
              <a:buClr>
                <a:srgbClr val="000099"/>
              </a:buClr>
              <a:defRPr/>
            </a:pPr>
            <a:r>
              <a:rPr lang="en-US" altLang="en-US" sz="2000">
                <a:solidFill>
                  <a:srgbClr val="002060"/>
                </a:solidFill>
                <a:latin typeface="Palatino Linotype"/>
              </a:rPr>
              <a:t>Financial Literacy</a:t>
            </a:r>
            <a:endParaRPr lang="en-US">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Music</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Physical Education/Wellness</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Psychology</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Sports Medicine			</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Visual Arts</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Entrepreneurship			</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lang="en-US" altLang="en-US" sz="2000">
                <a:solidFill>
                  <a:srgbClr val="002060"/>
                </a:solidFill>
                <a:latin typeface="Palatino Linotype"/>
              </a:rPr>
              <a:t>Photography</a:t>
            </a:r>
            <a:endParaRPr lang="en-US" altLang="en-US" sz="2000" b="0" i="0" u="none" strike="noStrike" kern="1200" cap="none" spc="0" normalizeH="0" baseline="0" noProof="0">
              <a:ln>
                <a:noFill/>
              </a:ln>
              <a:solidFill>
                <a:srgbClr val="002060"/>
              </a:solidFill>
              <a:effectLst/>
              <a:uLnTx/>
              <a:uFillTx/>
              <a:latin typeface="Palatino Linotype"/>
            </a:endParaRPr>
          </a:p>
          <a:p>
            <a:pPr defTabSz="914400">
              <a:buClr>
                <a:srgbClr val="000099"/>
              </a:buClr>
              <a:buFont typeface="Arial" panose="020B0604020202020204" pitchFamily="34" charset="0"/>
              <a:buChar char="•"/>
              <a:defRPr/>
            </a:pPr>
            <a:r>
              <a:rPr lang="en-US" altLang="en-US" sz="2000">
                <a:solidFill>
                  <a:srgbClr val="002060"/>
                </a:solidFill>
                <a:latin typeface="Palatino Linotype"/>
              </a:rPr>
              <a:t>Law </a:t>
            </a:r>
          </a:p>
          <a:p>
            <a:pPr defTabSz="914400">
              <a:buClr>
                <a:srgbClr val="000099"/>
              </a:buClr>
              <a:buFont typeface="Arial" panose="020B0604020202020204" pitchFamily="34" charset="0"/>
              <a:buChar char="•"/>
              <a:defRPr/>
            </a:pPr>
            <a:r>
              <a:rPr lang="en-US" altLang="en-US" sz="2000">
                <a:solidFill>
                  <a:srgbClr val="002060"/>
                </a:solidFill>
                <a:latin typeface="Palatino Linotype"/>
              </a:rPr>
              <a:t>Native Studies 20</a:t>
            </a:r>
          </a:p>
          <a:p>
            <a:pPr defTabSz="914400">
              <a:buClr>
                <a:srgbClr val="000099"/>
              </a:buClr>
              <a:buFont typeface="Arial" panose="020B0604020202020204" pitchFamily="34" charset="0"/>
              <a:buChar char="•"/>
              <a:defRPr/>
            </a:pPr>
            <a:r>
              <a:rPr lang="en-US" altLang="en-US" sz="2000">
                <a:solidFill>
                  <a:srgbClr val="002060"/>
                </a:solidFill>
                <a:latin typeface="Palatino Linotype"/>
              </a:rPr>
              <a:t>History 20</a:t>
            </a: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Welding</a:t>
            </a:r>
            <a:r>
              <a:rPr kumimoji="0" lang="en-US" altLang="en-US" sz="2000" b="0" i="0" u="none" strike="noStrike" kern="1200" cap="none" spc="0" normalizeH="0" baseline="0" noProof="0">
                <a:ln>
                  <a:noFill/>
                </a:ln>
                <a:solidFill>
                  <a:srgbClr val="000099"/>
                </a:solidFill>
                <a:effectLst/>
                <a:uLnTx/>
                <a:uFillTx/>
                <a:latin typeface="Palatino Linotype"/>
              </a:rPr>
              <a:t>		</a:t>
            </a:r>
            <a:r>
              <a:rPr kumimoji="0" lang="en-US" altLang="en-US" sz="2400" b="0" i="0" u="none" strike="noStrike" kern="1200" cap="none" spc="0" normalizeH="0" baseline="0" noProof="0">
                <a:ln>
                  <a:noFill/>
                </a:ln>
                <a:effectLst/>
                <a:uLnTx/>
                <a:uFillTx/>
                <a:latin typeface="Georgia"/>
                <a:ea typeface="+mn-ea"/>
                <a:cs typeface="+mn-cs"/>
              </a:rPr>
              <a:t>		</a:t>
            </a:r>
            <a:endParaRPr lang="en-US" altLang="en-US" sz="2400" b="0" i="0" u="none" strike="noStrike" kern="1200" cap="none" spc="0" normalizeH="0" baseline="0" noProof="0">
              <a:ln>
                <a:noFill/>
              </a:ln>
              <a:effectLst/>
              <a:uLnTx/>
              <a:uFillTx/>
              <a:latin typeface="Georgia"/>
            </a:endParaRPr>
          </a:p>
        </p:txBody>
      </p:sp>
      <p:pic>
        <p:nvPicPr>
          <p:cNvPr id="2" name="Picture 1">
            <a:hlinkClick r:id="rId3"/>
            <a:extLst>
              <a:ext uri="{FF2B5EF4-FFF2-40B4-BE49-F238E27FC236}">
                <a16:creationId xmlns:a16="http://schemas.microsoft.com/office/drawing/2014/main" id="{CAA4C0BD-677C-9854-8B9E-E18D3E59B6F5}"/>
              </a:ext>
            </a:extLst>
          </p:cNvPr>
          <p:cNvPicPr>
            <a:picLocks noChangeAspect="1"/>
          </p:cNvPicPr>
          <p:nvPr/>
        </p:nvPicPr>
        <p:blipFill>
          <a:blip r:embed="rId4"/>
          <a:stretch>
            <a:fillRect/>
          </a:stretch>
        </p:blipFill>
        <p:spPr>
          <a:xfrm>
            <a:off x="10141142" y="4924209"/>
            <a:ext cx="2050858" cy="1926618"/>
          </a:xfrm>
          <a:prstGeom prst="rect">
            <a:avLst/>
          </a:prstGeom>
        </p:spPr>
      </p:pic>
      <p:sp>
        <p:nvSpPr>
          <p:cNvPr id="9" name="Thought Bubble: Cloud 8">
            <a:extLst>
              <a:ext uri="{FF2B5EF4-FFF2-40B4-BE49-F238E27FC236}">
                <a16:creationId xmlns:a16="http://schemas.microsoft.com/office/drawing/2014/main" id="{8B07F09F-26FE-BD07-300F-EED14E4E288C}"/>
              </a:ext>
            </a:extLst>
          </p:cNvPr>
          <p:cNvSpPr/>
          <p:nvPr/>
        </p:nvSpPr>
        <p:spPr>
          <a:xfrm>
            <a:off x="9299448" y="1636775"/>
            <a:ext cx="2892552" cy="2108431"/>
          </a:xfrm>
          <a:prstGeom prst="cloudCallout">
            <a:avLst/>
          </a:prstGeom>
        </p:spPr>
        <p:style>
          <a:lnRef idx="2">
            <a:schemeClr val="accent1">
              <a:shade val="15000"/>
            </a:schemeClr>
          </a:lnRef>
          <a:fillRef idx="1001">
            <a:schemeClr val="lt2"/>
          </a:fillRef>
          <a:effectRef idx="0">
            <a:schemeClr val="accent1"/>
          </a:effectRef>
          <a:fontRef idx="minor">
            <a:schemeClr val="lt1"/>
          </a:fontRef>
        </p:style>
        <p:txBody>
          <a:bodyPr rtlCol="0" anchor="ctr"/>
          <a:lstStyle/>
          <a:p>
            <a:pPr algn="ctr"/>
            <a:endParaRPr lang="en-US" sz="1400" b="1" dirty="0">
              <a:solidFill>
                <a:srgbClr val="333333"/>
              </a:solidFill>
              <a:latin typeface="Chelsea Market" panose="02000000000000000000" pitchFamily="2" charset="0"/>
              <a:ea typeface="Chelsea Market" panose="02000000000000000000" pitchFamily="2" charset="0"/>
              <a:cs typeface="Segoe UI"/>
            </a:endParaRPr>
          </a:p>
          <a:p>
            <a:pPr algn="ctr"/>
            <a:endParaRPr lang="en-US" sz="1400" b="1" dirty="0">
              <a:solidFill>
                <a:srgbClr val="FF0000"/>
              </a:solidFill>
              <a:latin typeface="Chelsea Market" panose="02000000000000000000" pitchFamily="2" charset="0"/>
              <a:ea typeface="Chelsea Market" panose="02000000000000000000" pitchFamily="2" charset="0"/>
              <a:cs typeface="Segoe UI"/>
            </a:endParaRPr>
          </a:p>
          <a:p>
            <a:pPr algn="ctr"/>
            <a:r>
              <a:rPr lang="en-US" sz="1400" b="1" dirty="0">
                <a:solidFill>
                  <a:srgbClr val="FF0000"/>
                </a:solidFill>
                <a:latin typeface="Chelsea Market" panose="02000000000000000000" pitchFamily="2" charset="0"/>
                <a:ea typeface="Chelsea Market" panose="02000000000000000000" pitchFamily="2" charset="0"/>
                <a:cs typeface="Segoe UI"/>
              </a:rPr>
              <a:t>For more Information please our Course Description on the website. Please click the link below:</a:t>
            </a:r>
            <a:endParaRPr lang="en-US" sz="1400" dirty="0">
              <a:solidFill>
                <a:srgbClr val="FF0000"/>
              </a:solidFill>
              <a:latin typeface="Chelsea Market" panose="02000000000000000000" pitchFamily="2" charset="0"/>
              <a:ea typeface="Chelsea Market" panose="02000000000000000000" pitchFamily="2" charset="0"/>
            </a:endParaRPr>
          </a:p>
          <a:p>
            <a:pPr algn="ctr"/>
            <a:endParaRPr lang="en-US" dirty="0"/>
          </a:p>
        </p:txBody>
      </p:sp>
      <p:pic>
        <p:nvPicPr>
          <p:cNvPr id="11" name="Graphic 10" descr="Arrow: Counter-clockwise curve with solid fill">
            <a:extLst>
              <a:ext uri="{FF2B5EF4-FFF2-40B4-BE49-F238E27FC236}">
                <a16:creationId xmlns:a16="http://schemas.microsoft.com/office/drawing/2014/main" id="{D6DAED5F-928B-B7D1-7073-0FA6E5D06E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941477">
            <a:off x="8870841" y="3195289"/>
            <a:ext cx="2021390" cy="2404350"/>
          </a:xfrm>
          <a:prstGeom prst="rect">
            <a:avLst/>
          </a:prstGeom>
        </p:spPr>
      </p:pic>
    </p:spTree>
    <p:extLst>
      <p:ext uri="{BB962C8B-B14F-4D97-AF65-F5344CB8AC3E}">
        <p14:creationId xmlns:p14="http://schemas.microsoft.com/office/powerpoint/2010/main" val="282310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50ADC-34C9-46EF-B21C-F11398B238F9}"/>
              </a:ext>
            </a:extLst>
          </p:cNvPr>
          <p:cNvSpPr txBox="1"/>
          <p:nvPr/>
        </p:nvSpPr>
        <p:spPr>
          <a:xfrm>
            <a:off x="1909947" y="664713"/>
            <a:ext cx="8158480" cy="646331"/>
          </a:xfrm>
          <a:prstGeom prst="rect">
            <a:avLst/>
          </a:prstGeom>
          <a:noFill/>
        </p:spPr>
        <p:txBody>
          <a:bodyPr wrap="square" lIns="91440" tIns="45720" rIns="91440" bIns="45720" rtlCol="0" anchor="t">
            <a:spAutoFit/>
          </a:bodyPr>
          <a:lstStyle/>
          <a:p>
            <a:pPr algn="ctr"/>
            <a:r>
              <a:rPr lang="en-US" sz="3600" b="1">
                <a:ln w="10541" cmpd="sng">
                  <a:solidFill>
                    <a:srgbClr val="6076B4">
                      <a:shade val="88000"/>
                      <a:satMod val="110000"/>
                    </a:srgbClr>
                  </a:solidFill>
                  <a:prstDash val="solid"/>
                </a:ln>
                <a:solidFill>
                  <a:srgbClr val="C00000"/>
                </a:solidFill>
                <a:latin typeface="Palatino Linotype"/>
              </a:rPr>
              <a:t>Students Must Have 24 Credits</a:t>
            </a:r>
          </a:p>
        </p:txBody>
      </p:sp>
      <p:sp>
        <p:nvSpPr>
          <p:cNvPr id="6" name="TextBox 5">
            <a:extLst>
              <a:ext uri="{FF2B5EF4-FFF2-40B4-BE49-F238E27FC236}">
                <a16:creationId xmlns:a16="http://schemas.microsoft.com/office/drawing/2014/main" id="{F47D7C45-3FA3-401A-B5CC-5BD1D9B3D18F}"/>
              </a:ext>
            </a:extLst>
          </p:cNvPr>
          <p:cNvSpPr txBox="1"/>
          <p:nvPr/>
        </p:nvSpPr>
        <p:spPr>
          <a:xfrm>
            <a:off x="0" y="1866011"/>
            <a:ext cx="11685190" cy="3662541"/>
          </a:xfrm>
          <a:prstGeom prst="rect">
            <a:avLst/>
          </a:prstGeom>
          <a:noFill/>
        </p:spPr>
        <p:txBody>
          <a:bodyPr wrap="square">
            <a:spAutoFit/>
          </a:bodyPr>
          <a:lstStyle/>
          <a:p>
            <a:pPr eaLnBrk="1" hangingPunct="1">
              <a:defRPr/>
            </a:pPr>
            <a:endParaRPr lang="en-CA">
              <a:effectLst>
                <a:outerShdw blurRad="38100" dist="38100" dir="2700000" algn="tl">
                  <a:srgbClr val="000000">
                    <a:alpha val="43137"/>
                  </a:srgbClr>
                </a:outerShdw>
              </a:effectLst>
              <a:latin typeface="Palatino Linotype" panose="02040502050505030304" pitchFamily="18" charset="0"/>
            </a:endParaRPr>
          </a:p>
          <a:p>
            <a:pPr eaLnBrk="1" hangingPunct="1">
              <a:defRPr/>
            </a:pPr>
            <a:r>
              <a:rPr lang="en-CA" sz="2800">
                <a:solidFill>
                  <a:srgbClr val="002060"/>
                </a:solidFill>
                <a:latin typeface="Palatino Linotype" panose="02040502050505030304" pitchFamily="18" charset="0"/>
                <a:ea typeface="Segoe UI Symbol" pitchFamily="34" charset="0"/>
              </a:rPr>
              <a:t>A credit is earned when a class is successfully completed. Students must have a minimum of 24 credits to graduate which includes compulsory subjects at each grade level. </a:t>
            </a:r>
          </a:p>
          <a:p>
            <a:pPr eaLnBrk="1" hangingPunct="1">
              <a:defRPr/>
            </a:pPr>
            <a:endParaRPr lang="en-CA" sz="2800">
              <a:solidFill>
                <a:srgbClr val="002060"/>
              </a:solidFill>
              <a:latin typeface="Palatino Linotype" panose="02040502050505030304" pitchFamily="18" charset="0"/>
              <a:ea typeface="Segoe UI Symbol" pitchFamily="34" charset="0"/>
            </a:endParaRPr>
          </a:p>
          <a:p>
            <a:pPr eaLnBrk="1" hangingPunct="1">
              <a:defRPr/>
            </a:pPr>
            <a:r>
              <a:rPr lang="en-CA" sz="2800">
                <a:solidFill>
                  <a:srgbClr val="002060"/>
                </a:solidFill>
                <a:latin typeface="Palatino Linotype" panose="02040502050505030304" pitchFamily="18" charset="0"/>
                <a:ea typeface="Segoe UI Symbol" pitchFamily="34" charset="0"/>
              </a:rPr>
              <a:t>Students in French Immersion also need a minimum of 24 credits. To graduate with a French Immersion designation, students must have at least 12 of their credits from the French Immersion Program. </a:t>
            </a:r>
          </a:p>
          <a:p>
            <a:pPr marL="0" indent="0">
              <a:buFont typeface="Wingdings 2" panose="05020102010507070707" pitchFamily="18" charset="2"/>
              <a:buNone/>
              <a:defRPr/>
            </a:pPr>
            <a:endParaRPr lang="en-US" sz="1800">
              <a:solidFill>
                <a:srgbClr val="002060"/>
              </a:solidFill>
            </a:endParaRPr>
          </a:p>
        </p:txBody>
      </p:sp>
    </p:spTree>
    <p:extLst>
      <p:ext uri="{BB962C8B-B14F-4D97-AF65-F5344CB8AC3E}">
        <p14:creationId xmlns:p14="http://schemas.microsoft.com/office/powerpoint/2010/main" val="3011622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959FBD-0D02-4543-835E-287D169817D3}"/>
              </a:ext>
            </a:extLst>
          </p:cNvPr>
          <p:cNvPicPr>
            <a:picLocks noChangeAspect="1"/>
          </p:cNvPicPr>
          <p:nvPr/>
        </p:nvPicPr>
        <p:blipFill>
          <a:blip r:embed="rId2"/>
          <a:stretch>
            <a:fillRect/>
          </a:stretch>
        </p:blipFill>
        <p:spPr>
          <a:xfrm>
            <a:off x="47946" y="0"/>
            <a:ext cx="12096107" cy="6858000"/>
          </a:xfrm>
          <a:prstGeom prst="rect">
            <a:avLst/>
          </a:prstGeom>
        </p:spPr>
      </p:pic>
    </p:spTree>
    <p:extLst>
      <p:ext uri="{BB962C8B-B14F-4D97-AF65-F5344CB8AC3E}">
        <p14:creationId xmlns:p14="http://schemas.microsoft.com/office/powerpoint/2010/main" val="2578505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57216B-B6D1-429A-BB37-1AB7AC153C2F}"/>
              </a:ext>
            </a:extLst>
          </p:cNvPr>
          <p:cNvPicPr>
            <a:picLocks noChangeAspect="1"/>
          </p:cNvPicPr>
          <p:nvPr/>
        </p:nvPicPr>
        <p:blipFill>
          <a:blip r:embed="rId2"/>
          <a:stretch>
            <a:fillRect/>
          </a:stretch>
        </p:blipFill>
        <p:spPr>
          <a:xfrm>
            <a:off x="0" y="0"/>
            <a:ext cx="12192000" cy="6830194"/>
          </a:xfrm>
          <a:prstGeom prst="rect">
            <a:avLst/>
          </a:prstGeom>
        </p:spPr>
      </p:pic>
    </p:spTree>
    <p:extLst>
      <p:ext uri="{BB962C8B-B14F-4D97-AF65-F5344CB8AC3E}">
        <p14:creationId xmlns:p14="http://schemas.microsoft.com/office/powerpoint/2010/main" val="91794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54E5839-11CD-4E0C-8853-233C389DA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Graphic 16" descr="Back with solid fill">
            <a:extLst>
              <a:ext uri="{FF2B5EF4-FFF2-40B4-BE49-F238E27FC236}">
                <a16:creationId xmlns:a16="http://schemas.microsoft.com/office/drawing/2014/main" id="{D88A0CF2-370D-404F-A677-7FFABF7094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5783" y="307205"/>
            <a:ext cx="3360057" cy="914400"/>
          </a:xfrm>
          <a:prstGeom prst="rect">
            <a:avLst/>
          </a:prstGeom>
        </p:spPr>
      </p:pic>
      <p:sp>
        <p:nvSpPr>
          <p:cNvPr id="2" name="TextBox 1">
            <a:extLst>
              <a:ext uri="{FF2B5EF4-FFF2-40B4-BE49-F238E27FC236}">
                <a16:creationId xmlns:a16="http://schemas.microsoft.com/office/drawing/2014/main" id="{6FB98D44-5DAA-48D6-A5AC-E1876E43ACA7}"/>
              </a:ext>
            </a:extLst>
          </p:cNvPr>
          <p:cNvSpPr txBox="1"/>
          <p:nvPr/>
        </p:nvSpPr>
        <p:spPr>
          <a:xfrm>
            <a:off x="5640512" y="2974368"/>
            <a:ext cx="914400" cy="914400"/>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F9ABCAA9-119A-483F-AC9C-446F7F6C360C}"/>
              </a:ext>
            </a:extLst>
          </p:cNvPr>
          <p:cNvSpPr txBox="1"/>
          <p:nvPr/>
        </p:nvSpPr>
        <p:spPr>
          <a:xfrm>
            <a:off x="4605840" y="235286"/>
            <a:ext cx="3771023" cy="1015663"/>
          </a:xfrm>
          <a:prstGeom prst="rect">
            <a:avLst/>
          </a:prstGeom>
          <a:solidFill>
            <a:srgbClr val="FFFF00"/>
          </a:solidFill>
        </p:spPr>
        <p:txBody>
          <a:bodyPr wrap="square" rtlCol="0">
            <a:spAutoFit/>
          </a:bodyPr>
          <a:lstStyle/>
          <a:p>
            <a:pPr algn="ctr"/>
            <a:r>
              <a:rPr lang="en-US" sz="2000" b="1">
                <a:solidFill>
                  <a:schemeClr val="bg1"/>
                </a:solidFill>
              </a:rPr>
              <a:t>Log into your MSS account and click on My Info</a:t>
            </a:r>
          </a:p>
          <a:p>
            <a:pPr algn="ctr"/>
            <a:endParaRPr lang="en-US" sz="2000" b="1">
              <a:solidFill>
                <a:schemeClr val="bg1"/>
              </a:solidFill>
            </a:endParaRPr>
          </a:p>
        </p:txBody>
      </p:sp>
    </p:spTree>
    <p:extLst>
      <p:ext uri="{BB962C8B-B14F-4D97-AF65-F5344CB8AC3E}">
        <p14:creationId xmlns:p14="http://schemas.microsoft.com/office/powerpoint/2010/main" val="69416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62252E9-6209-416D-A017-053F90682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4" name="Graphic 3" descr="Back with solid fill">
            <a:extLst>
              <a:ext uri="{FF2B5EF4-FFF2-40B4-BE49-F238E27FC236}">
                <a16:creationId xmlns:a16="http://schemas.microsoft.com/office/drawing/2014/main" id="{6D81BE6E-5953-4F29-928B-2D212F6A9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7154" y="4385720"/>
            <a:ext cx="3360057" cy="914400"/>
          </a:xfrm>
          <a:prstGeom prst="rect">
            <a:avLst/>
          </a:prstGeom>
        </p:spPr>
      </p:pic>
      <p:sp>
        <p:nvSpPr>
          <p:cNvPr id="5" name="TextBox 4">
            <a:extLst>
              <a:ext uri="{FF2B5EF4-FFF2-40B4-BE49-F238E27FC236}">
                <a16:creationId xmlns:a16="http://schemas.microsoft.com/office/drawing/2014/main" id="{579E21C3-8857-4DE6-A0CA-7AE333196D05}"/>
              </a:ext>
            </a:extLst>
          </p:cNvPr>
          <p:cNvSpPr txBox="1"/>
          <p:nvPr/>
        </p:nvSpPr>
        <p:spPr>
          <a:xfrm>
            <a:off x="3763358" y="5063396"/>
            <a:ext cx="3771023" cy="1015663"/>
          </a:xfrm>
          <a:prstGeom prst="rect">
            <a:avLst/>
          </a:prstGeom>
          <a:solidFill>
            <a:srgbClr val="FFFF00"/>
          </a:solidFill>
        </p:spPr>
        <p:txBody>
          <a:bodyPr wrap="square" rtlCol="0">
            <a:spAutoFit/>
          </a:bodyPr>
          <a:lstStyle/>
          <a:p>
            <a:pPr algn="ctr"/>
            <a:r>
              <a:rPr lang="en-US" sz="2000" b="1">
                <a:solidFill>
                  <a:schemeClr val="bg1"/>
                </a:solidFill>
              </a:rPr>
              <a:t>Select </a:t>
            </a:r>
            <a:r>
              <a:rPr lang="en-US" sz="2000" b="1" i="1" u="sng">
                <a:solidFill>
                  <a:schemeClr val="bg1"/>
                </a:solidFill>
              </a:rPr>
              <a:t>Requests </a:t>
            </a:r>
          </a:p>
          <a:p>
            <a:pPr algn="ctr"/>
            <a:endParaRPr lang="en-US" sz="2000" b="1" i="1" u="sng">
              <a:solidFill>
                <a:schemeClr val="bg1"/>
              </a:solidFill>
            </a:endParaRPr>
          </a:p>
          <a:p>
            <a:pPr algn="ctr"/>
            <a:endParaRPr lang="en-US" sz="2000" b="1" i="1" u="sng">
              <a:solidFill>
                <a:schemeClr val="bg1"/>
              </a:solidFill>
            </a:endParaRPr>
          </a:p>
        </p:txBody>
      </p:sp>
    </p:spTree>
    <p:extLst>
      <p:ext uri="{BB962C8B-B14F-4D97-AF65-F5344CB8AC3E}">
        <p14:creationId xmlns:p14="http://schemas.microsoft.com/office/powerpoint/2010/main" val="95699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3DBBA7C1-3411-462A-9ADB-14098A6D0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1" y="-799630"/>
            <a:ext cx="12384452" cy="7657630"/>
          </a:xfrm>
          <a:prstGeom prst="rect">
            <a:avLst/>
          </a:prstGeom>
        </p:spPr>
      </p:pic>
      <p:pic>
        <p:nvPicPr>
          <p:cNvPr id="4" name="Graphic 3" descr="Back with solid fill">
            <a:extLst>
              <a:ext uri="{FF2B5EF4-FFF2-40B4-BE49-F238E27FC236}">
                <a16:creationId xmlns:a16="http://schemas.microsoft.com/office/drawing/2014/main" id="{B8367F96-933F-41DD-AF5A-6553871E09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7856" y="3527735"/>
            <a:ext cx="3360057" cy="914400"/>
          </a:xfrm>
          <a:prstGeom prst="rect">
            <a:avLst/>
          </a:prstGeom>
        </p:spPr>
      </p:pic>
      <p:sp>
        <p:nvSpPr>
          <p:cNvPr id="5" name="TextBox 4">
            <a:extLst>
              <a:ext uri="{FF2B5EF4-FFF2-40B4-BE49-F238E27FC236}">
                <a16:creationId xmlns:a16="http://schemas.microsoft.com/office/drawing/2014/main" id="{55D8211B-45F8-43BD-A6AC-7174608E1B66}"/>
              </a:ext>
            </a:extLst>
          </p:cNvPr>
          <p:cNvSpPr txBox="1"/>
          <p:nvPr/>
        </p:nvSpPr>
        <p:spPr>
          <a:xfrm>
            <a:off x="4727913" y="4442135"/>
            <a:ext cx="6120380" cy="2246769"/>
          </a:xfrm>
          <a:prstGeom prst="rect">
            <a:avLst/>
          </a:prstGeom>
          <a:solidFill>
            <a:srgbClr val="FFFF00"/>
          </a:solidFill>
        </p:spPr>
        <p:txBody>
          <a:bodyPr wrap="square" rtlCol="0">
            <a:spAutoFit/>
          </a:bodyPr>
          <a:lstStyle/>
          <a:p>
            <a:pPr algn="ctr"/>
            <a:r>
              <a:rPr lang="en-US" sz="2000" b="1">
                <a:solidFill>
                  <a:schemeClr val="bg1"/>
                </a:solidFill>
              </a:rPr>
              <a:t>In order to pick your classes:</a:t>
            </a:r>
          </a:p>
          <a:p>
            <a:pPr marL="342900" indent="-342900" algn="ctr">
              <a:buFont typeface="Arial" panose="020B0604020202020204" pitchFamily="34" charset="0"/>
              <a:buChar char="•"/>
            </a:pPr>
            <a:r>
              <a:rPr lang="en-US" sz="2000" b="1">
                <a:solidFill>
                  <a:schemeClr val="bg1"/>
                </a:solidFill>
              </a:rPr>
              <a:t>Select the subject area that your desired class is under [Click the left “Select” box].</a:t>
            </a:r>
          </a:p>
          <a:p>
            <a:pPr marL="342900" indent="-342900" algn="ctr">
              <a:buFont typeface="Arial" panose="020B0604020202020204" pitchFamily="34" charset="0"/>
              <a:buChar char="•"/>
            </a:pPr>
            <a:r>
              <a:rPr lang="en-US" sz="2000" b="1">
                <a:solidFill>
                  <a:schemeClr val="bg1"/>
                </a:solidFill>
              </a:rPr>
              <a:t>Example – the arrow is selecting the math subject area…</a:t>
            </a:r>
          </a:p>
          <a:p>
            <a:pPr marL="342900" indent="-342900" algn="ctr">
              <a:buFont typeface="Arial" panose="020B0604020202020204" pitchFamily="34" charset="0"/>
              <a:buChar char="•"/>
            </a:pPr>
            <a:endParaRPr lang="en-US" sz="2000" b="1">
              <a:solidFill>
                <a:schemeClr val="bg1"/>
              </a:solidFill>
            </a:endParaRPr>
          </a:p>
          <a:p>
            <a:pPr marL="342900" indent="-342900" algn="ctr">
              <a:buFont typeface="Arial" panose="020B0604020202020204" pitchFamily="34" charset="0"/>
              <a:buChar char="•"/>
            </a:pPr>
            <a:endParaRPr lang="en-US" sz="2000" b="1">
              <a:solidFill>
                <a:schemeClr val="bg1"/>
              </a:solidFill>
            </a:endParaRPr>
          </a:p>
        </p:txBody>
      </p:sp>
    </p:spTree>
    <p:extLst>
      <p:ext uri="{BB962C8B-B14F-4D97-AF65-F5344CB8AC3E}">
        <p14:creationId xmlns:p14="http://schemas.microsoft.com/office/powerpoint/2010/main" val="20491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9CF6545-B7E2-4D81-843D-5125BC56D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phic 3" descr="Back with solid fill">
            <a:extLst>
              <a:ext uri="{FF2B5EF4-FFF2-40B4-BE49-F238E27FC236}">
                <a16:creationId xmlns:a16="http://schemas.microsoft.com/office/drawing/2014/main" id="{2093D750-F651-4F04-B38A-D34FDEA0A2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080" y="2971800"/>
            <a:ext cx="3360057" cy="914400"/>
          </a:xfrm>
          <a:prstGeom prst="rect">
            <a:avLst/>
          </a:prstGeom>
        </p:spPr>
      </p:pic>
      <p:pic>
        <p:nvPicPr>
          <p:cNvPr id="5" name="Graphic 4" descr="Back with solid fill">
            <a:extLst>
              <a:ext uri="{FF2B5EF4-FFF2-40B4-BE49-F238E27FC236}">
                <a16:creationId xmlns:a16="http://schemas.microsoft.com/office/drawing/2014/main" id="{45E7A80B-2426-4FB8-AE9F-F2B768DCC1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080" y="4417954"/>
            <a:ext cx="3360057" cy="914400"/>
          </a:xfrm>
          <a:prstGeom prst="rect">
            <a:avLst/>
          </a:prstGeom>
        </p:spPr>
      </p:pic>
      <p:sp>
        <p:nvSpPr>
          <p:cNvPr id="6" name="TextBox 5">
            <a:extLst>
              <a:ext uri="{FF2B5EF4-FFF2-40B4-BE49-F238E27FC236}">
                <a16:creationId xmlns:a16="http://schemas.microsoft.com/office/drawing/2014/main" id="{3833F7CB-72C2-4AD4-824E-7AED20B9E70F}"/>
              </a:ext>
            </a:extLst>
          </p:cNvPr>
          <p:cNvSpPr txBox="1"/>
          <p:nvPr/>
        </p:nvSpPr>
        <p:spPr>
          <a:xfrm>
            <a:off x="5759879" y="4414565"/>
            <a:ext cx="3771023" cy="1631216"/>
          </a:xfrm>
          <a:prstGeom prst="rect">
            <a:avLst/>
          </a:prstGeom>
          <a:solidFill>
            <a:srgbClr val="FFFF00"/>
          </a:solidFill>
        </p:spPr>
        <p:txBody>
          <a:bodyPr wrap="square" rtlCol="0">
            <a:spAutoFit/>
          </a:bodyPr>
          <a:lstStyle/>
          <a:p>
            <a:pPr algn="ctr"/>
            <a:r>
              <a:rPr lang="en-US" sz="2000" b="1">
                <a:solidFill>
                  <a:schemeClr val="bg1"/>
                </a:solidFill>
              </a:rPr>
              <a:t>A listing of all classes in the subject category will appear.</a:t>
            </a:r>
          </a:p>
          <a:p>
            <a:pPr algn="ctr"/>
            <a:endParaRPr lang="en-US" sz="2000" b="1">
              <a:solidFill>
                <a:schemeClr val="bg1"/>
              </a:solidFill>
            </a:endParaRPr>
          </a:p>
          <a:p>
            <a:pPr algn="ctr"/>
            <a:r>
              <a:rPr lang="en-US" sz="2000" b="1">
                <a:solidFill>
                  <a:schemeClr val="bg1"/>
                </a:solidFill>
              </a:rPr>
              <a:t>Select the class(es) that you need and click OK </a:t>
            </a:r>
          </a:p>
        </p:txBody>
      </p:sp>
      <p:cxnSp>
        <p:nvCxnSpPr>
          <p:cNvPr id="10" name="Connector: Elbow 9">
            <a:extLst>
              <a:ext uri="{FF2B5EF4-FFF2-40B4-BE49-F238E27FC236}">
                <a16:creationId xmlns:a16="http://schemas.microsoft.com/office/drawing/2014/main" id="{8FB04282-8C56-4C29-B030-03BE2D72F6ED}"/>
              </a:ext>
            </a:extLst>
          </p:cNvPr>
          <p:cNvCxnSpPr>
            <a:cxnSpLocks/>
          </p:cNvCxnSpPr>
          <p:nvPr/>
        </p:nvCxnSpPr>
        <p:spPr>
          <a:xfrm rot="10800000" flipV="1">
            <a:off x="565080" y="5338703"/>
            <a:ext cx="5194799" cy="1257305"/>
          </a:xfrm>
          <a:prstGeom prst="bentConnector3">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0E194F-74EF-4941-9450-390CEB2F00AD}"/>
              </a:ext>
            </a:extLst>
          </p:cNvPr>
          <p:cNvSpPr txBox="1"/>
          <p:nvPr/>
        </p:nvSpPr>
        <p:spPr>
          <a:xfrm>
            <a:off x="2622928" y="1321906"/>
            <a:ext cx="3771023" cy="1015663"/>
          </a:xfrm>
          <a:prstGeom prst="rect">
            <a:avLst/>
          </a:prstGeom>
          <a:solidFill>
            <a:srgbClr val="FFFF00"/>
          </a:solidFill>
        </p:spPr>
        <p:txBody>
          <a:bodyPr wrap="square" rtlCol="0">
            <a:spAutoFit/>
          </a:bodyPr>
          <a:lstStyle/>
          <a:p>
            <a:pPr algn="ctr"/>
            <a:r>
              <a:rPr lang="en-US" sz="2000" b="1">
                <a:solidFill>
                  <a:schemeClr val="bg1"/>
                </a:solidFill>
              </a:rPr>
              <a:t>You may need to scroll to a second page for all the classes in a category.</a:t>
            </a:r>
          </a:p>
        </p:txBody>
      </p:sp>
      <p:sp>
        <p:nvSpPr>
          <p:cNvPr id="13" name="Arrow: Right 12">
            <a:extLst>
              <a:ext uri="{FF2B5EF4-FFF2-40B4-BE49-F238E27FC236}">
                <a16:creationId xmlns:a16="http://schemas.microsoft.com/office/drawing/2014/main" id="{F4FE3FCF-C856-4C13-B485-5E0B3A2226E6}"/>
              </a:ext>
            </a:extLst>
          </p:cNvPr>
          <p:cNvSpPr/>
          <p:nvPr/>
        </p:nvSpPr>
        <p:spPr>
          <a:xfrm rot="10800000">
            <a:off x="2250041" y="2062803"/>
            <a:ext cx="554805" cy="31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04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80D3C39-B897-4FBF-863D-6619803CE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extBox 3">
            <a:extLst>
              <a:ext uri="{FF2B5EF4-FFF2-40B4-BE49-F238E27FC236}">
                <a16:creationId xmlns:a16="http://schemas.microsoft.com/office/drawing/2014/main" id="{2083A1EF-4F8C-4C45-B65D-E98FF38B3D71}"/>
              </a:ext>
            </a:extLst>
          </p:cNvPr>
          <p:cNvSpPr txBox="1"/>
          <p:nvPr/>
        </p:nvSpPr>
        <p:spPr>
          <a:xfrm>
            <a:off x="4605840" y="235286"/>
            <a:ext cx="3771023" cy="1631216"/>
          </a:xfrm>
          <a:prstGeom prst="rect">
            <a:avLst/>
          </a:prstGeom>
          <a:solidFill>
            <a:srgbClr val="FFFF00"/>
          </a:solidFill>
        </p:spPr>
        <p:txBody>
          <a:bodyPr wrap="square" rtlCol="0">
            <a:spAutoFit/>
          </a:bodyPr>
          <a:lstStyle/>
          <a:p>
            <a:pPr algn="ctr"/>
            <a:r>
              <a:rPr lang="en-US" sz="2000" b="1">
                <a:solidFill>
                  <a:schemeClr val="bg1"/>
                </a:solidFill>
              </a:rPr>
              <a:t>Here is another example using ELA selections</a:t>
            </a:r>
          </a:p>
          <a:p>
            <a:pPr algn="ctr"/>
            <a:endParaRPr lang="en-US" sz="2000" b="1">
              <a:solidFill>
                <a:schemeClr val="bg1"/>
              </a:solidFill>
            </a:endParaRPr>
          </a:p>
          <a:p>
            <a:pPr algn="ctr"/>
            <a:r>
              <a:rPr lang="en-US" sz="2000" b="1">
                <a:solidFill>
                  <a:schemeClr val="bg1"/>
                </a:solidFill>
              </a:rPr>
              <a:t>Remember to hit OK after selecting</a:t>
            </a:r>
          </a:p>
        </p:txBody>
      </p:sp>
    </p:spTree>
    <p:extLst>
      <p:ext uri="{BB962C8B-B14F-4D97-AF65-F5344CB8AC3E}">
        <p14:creationId xmlns:p14="http://schemas.microsoft.com/office/powerpoint/2010/main" val="2256928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3DBBA7C1-3411-462A-9ADB-14098A6D0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26" y="-799630"/>
            <a:ext cx="12384452" cy="7657630"/>
          </a:xfrm>
          <a:prstGeom prst="rect">
            <a:avLst/>
          </a:prstGeom>
        </p:spPr>
      </p:pic>
      <p:pic>
        <p:nvPicPr>
          <p:cNvPr id="4" name="Graphic 3" descr="Back with solid fill">
            <a:extLst>
              <a:ext uri="{FF2B5EF4-FFF2-40B4-BE49-F238E27FC236}">
                <a16:creationId xmlns:a16="http://schemas.microsoft.com/office/drawing/2014/main" id="{B8367F96-933F-41DD-AF5A-6553871E09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483691">
            <a:off x="2311011" y="5705562"/>
            <a:ext cx="3967673" cy="914400"/>
          </a:xfrm>
          <a:prstGeom prst="rect">
            <a:avLst/>
          </a:prstGeom>
        </p:spPr>
      </p:pic>
      <p:sp>
        <p:nvSpPr>
          <p:cNvPr id="5" name="TextBox 4">
            <a:extLst>
              <a:ext uri="{FF2B5EF4-FFF2-40B4-BE49-F238E27FC236}">
                <a16:creationId xmlns:a16="http://schemas.microsoft.com/office/drawing/2014/main" id="{55D8211B-45F8-43BD-A6AC-7174608E1B66}"/>
              </a:ext>
            </a:extLst>
          </p:cNvPr>
          <p:cNvSpPr txBox="1"/>
          <p:nvPr/>
        </p:nvSpPr>
        <p:spPr>
          <a:xfrm>
            <a:off x="5231347" y="5520006"/>
            <a:ext cx="6120380" cy="1015663"/>
          </a:xfrm>
          <a:prstGeom prst="rect">
            <a:avLst/>
          </a:prstGeom>
          <a:solidFill>
            <a:srgbClr val="FFFF00"/>
          </a:solidFill>
        </p:spPr>
        <p:txBody>
          <a:bodyPr wrap="square" rtlCol="0">
            <a:spAutoFit/>
          </a:bodyPr>
          <a:lstStyle/>
          <a:p>
            <a:pPr marL="342900" indent="-342900" algn="ctr">
              <a:buFont typeface="Arial" panose="020B0604020202020204" pitchFamily="34" charset="0"/>
              <a:buChar char="•"/>
            </a:pPr>
            <a:endParaRPr lang="en-US" sz="2000" b="1">
              <a:solidFill>
                <a:schemeClr val="bg1"/>
              </a:solidFill>
            </a:endParaRPr>
          </a:p>
          <a:p>
            <a:pPr algn="ctr"/>
            <a:r>
              <a:rPr lang="en-US" sz="2000" b="1">
                <a:solidFill>
                  <a:schemeClr val="bg1"/>
                </a:solidFill>
              </a:rPr>
              <a:t>Once you have selected all of your classes YOU MUST HIT THE POST BUTTON so it saves your requests!!!!!</a:t>
            </a:r>
          </a:p>
        </p:txBody>
      </p:sp>
      <p:sp>
        <p:nvSpPr>
          <p:cNvPr id="2" name="TextBox 1">
            <a:extLst>
              <a:ext uri="{FF2B5EF4-FFF2-40B4-BE49-F238E27FC236}">
                <a16:creationId xmlns:a16="http://schemas.microsoft.com/office/drawing/2014/main" id="{9C563450-0409-4A10-8705-6E3F6B9BBAD0}"/>
              </a:ext>
            </a:extLst>
          </p:cNvPr>
          <p:cNvSpPr txBox="1"/>
          <p:nvPr/>
        </p:nvSpPr>
        <p:spPr>
          <a:xfrm>
            <a:off x="924674" y="6287784"/>
            <a:ext cx="1654139" cy="523220"/>
          </a:xfrm>
          <a:prstGeom prst="rect">
            <a:avLst/>
          </a:prstGeom>
          <a:solidFill>
            <a:schemeClr val="tx1">
              <a:lumMod val="65000"/>
            </a:schemeClr>
          </a:solidFill>
          <a:ln w="41275">
            <a:solidFill>
              <a:schemeClr val="bg1"/>
            </a:solidFill>
          </a:ln>
        </p:spPr>
        <p:txBody>
          <a:bodyPr wrap="square" rtlCol="0">
            <a:spAutoFit/>
          </a:bodyPr>
          <a:lstStyle/>
          <a:p>
            <a:pPr algn="ctr"/>
            <a:r>
              <a:rPr lang="en-US" sz="2800" b="1"/>
              <a:t>POST</a:t>
            </a:r>
            <a:endParaRPr lang="en-US" sz="2800">
              <a:ln>
                <a:solidFill>
                  <a:schemeClr val="bg1"/>
                </a:solidFill>
              </a:ln>
            </a:endParaRPr>
          </a:p>
        </p:txBody>
      </p:sp>
    </p:spTree>
    <p:extLst>
      <p:ext uri="{BB962C8B-B14F-4D97-AF65-F5344CB8AC3E}">
        <p14:creationId xmlns:p14="http://schemas.microsoft.com/office/powerpoint/2010/main" val="275344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803835-6ED3-4F8A-B957-29C1CEAC7C56}"/>
              </a:ext>
            </a:extLst>
          </p:cNvPr>
          <p:cNvSpPr txBox="1"/>
          <p:nvPr/>
        </p:nvSpPr>
        <p:spPr>
          <a:xfrm>
            <a:off x="2366586" y="492583"/>
            <a:ext cx="7458825" cy="769441"/>
          </a:xfrm>
          <a:prstGeom prst="rect">
            <a:avLst/>
          </a:prstGeom>
          <a:noFill/>
        </p:spPr>
        <p:txBody>
          <a:bodyPr wrap="square">
            <a:spAutoFit/>
          </a:bodyPr>
          <a:lstStyle/>
          <a:p>
            <a:pPr algn="ctr" eaLnBrk="1" hangingPunct="1">
              <a:defRPr/>
            </a:pPr>
            <a:r>
              <a:rPr lang="en-US" sz="4400" b="1">
                <a:ln w="10541" cmpd="sng">
                  <a:solidFill>
                    <a:srgbClr val="6076B4">
                      <a:shade val="88000"/>
                      <a:satMod val="110000"/>
                    </a:srgbClr>
                  </a:solidFill>
                  <a:prstDash val="solid"/>
                </a:ln>
                <a:solidFill>
                  <a:srgbClr val="C00000"/>
                </a:solidFill>
              </a:rPr>
              <a:t>Do Your Research!</a:t>
            </a:r>
          </a:p>
        </p:txBody>
      </p:sp>
      <p:sp>
        <p:nvSpPr>
          <p:cNvPr id="8" name="TextBox 7">
            <a:extLst>
              <a:ext uri="{FF2B5EF4-FFF2-40B4-BE49-F238E27FC236}">
                <a16:creationId xmlns:a16="http://schemas.microsoft.com/office/drawing/2014/main" id="{FC751AE0-F56A-410D-AD9A-719D6F82653E}"/>
              </a:ext>
            </a:extLst>
          </p:cNvPr>
          <p:cNvSpPr txBox="1"/>
          <p:nvPr/>
        </p:nvSpPr>
        <p:spPr>
          <a:xfrm>
            <a:off x="861237" y="1967023"/>
            <a:ext cx="10345041" cy="5041380"/>
          </a:xfrm>
          <a:prstGeom prst="rect">
            <a:avLst/>
          </a:prstGeom>
          <a:noFill/>
        </p:spPr>
        <p:txBody>
          <a:bodyPr wrap="square" lIns="91440" tIns="45720" rIns="91440" bIns="45720" anchor="t">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a:rPr>
              <a:t>Take some time in the next couple of days to do some planning</a:t>
            </a:r>
            <a:endParaRPr lang="en-CA" altLang="en-US" sz="2400" b="0" i="0" u="none" strike="noStrike" kern="1200" cap="none" spc="0" normalizeH="0" baseline="0" noProof="0">
              <a:ln>
                <a:noFill/>
              </a:ln>
              <a:solidFill>
                <a:srgbClr val="002060"/>
              </a:solidFill>
              <a:effectLst/>
              <a:uLnTx/>
              <a:uFillTx/>
              <a:latin typeface="Palatino Linotype"/>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a:rPr>
              <a:t>Make sure you keep your post graduation </a:t>
            </a:r>
            <a:r>
              <a:rPr lang="en-CA" altLang="en-US" sz="2400">
                <a:solidFill>
                  <a:srgbClr val="002060"/>
                </a:solidFill>
                <a:latin typeface="Palatino Linotype"/>
              </a:rPr>
              <a:t>requirements and post secondary plans </a:t>
            </a:r>
            <a:r>
              <a:rPr kumimoji="0" lang="en-CA" altLang="en-US" sz="2400" b="0" i="0" u="none" strike="noStrike" kern="1200" cap="none" spc="0" normalizeH="0" baseline="0" noProof="0">
                <a:ln>
                  <a:noFill/>
                </a:ln>
                <a:solidFill>
                  <a:srgbClr val="002060"/>
                </a:solidFill>
                <a:effectLst/>
                <a:uLnTx/>
                <a:uFillTx/>
                <a:latin typeface="Palatino Linotype"/>
              </a:rPr>
              <a:t>in mind when selecting your courses.</a:t>
            </a:r>
            <a:endParaRPr lang="en-CA" altLang="en-US" sz="2400" b="0" i="0" u="none" strike="noStrike" kern="1200" cap="none" spc="0" normalizeH="0" baseline="0" noProof="0">
              <a:ln>
                <a:noFill/>
              </a:ln>
              <a:solidFill>
                <a:srgbClr val="002060"/>
              </a:solidFill>
              <a:effectLst/>
              <a:uLnTx/>
              <a:uFillTx/>
              <a:latin typeface="Palatino Linotype"/>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a:rPr>
              <a:t>Take a look at the course description booklet. It provides a detailed description for each class we offer. (On the Miller Website)</a:t>
            </a:r>
            <a:endParaRPr lang="en-CA" altLang="en-US" sz="2400" b="0" i="0" u="none" strike="noStrike" kern="1200" cap="none" spc="0" normalizeH="0" baseline="0" noProof="0">
              <a:ln>
                <a:noFill/>
              </a:ln>
              <a:solidFill>
                <a:srgbClr val="002060"/>
              </a:solidFill>
              <a:effectLst/>
              <a:uLnTx/>
              <a:uFillTx/>
              <a:latin typeface="Palatino Linotype"/>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a:rPr>
              <a:t>Talk to your teachers </a:t>
            </a:r>
            <a:endParaRPr lang="en-CA" altLang="en-US" sz="2400" b="0" i="0" u="none" strike="noStrike" kern="1200" cap="none" spc="0" normalizeH="0" baseline="0" noProof="0">
              <a:ln>
                <a:noFill/>
              </a:ln>
              <a:solidFill>
                <a:srgbClr val="002060"/>
              </a:solidFill>
              <a:effectLst/>
              <a:uLnTx/>
              <a:uFillTx/>
              <a:latin typeface="Palatino Linotype"/>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a:rPr>
              <a:t>Please stop by student services if you have questions or email any one of </a:t>
            </a:r>
            <a:r>
              <a:rPr lang="en-CA" altLang="en-US" sz="2400">
                <a:solidFill>
                  <a:srgbClr val="002060"/>
                </a:solidFill>
                <a:latin typeface="Palatino Linotype"/>
              </a:rPr>
              <a:t>us from the student services team.</a:t>
            </a:r>
          </a:p>
          <a:p>
            <a:pPr marL="342900" indent="-342900" defTabSz="914400">
              <a:spcBef>
                <a:spcPct val="20000"/>
              </a:spcBef>
              <a:spcAft>
                <a:spcPct val="0"/>
              </a:spcAft>
              <a:buFont typeface="Arial" panose="020B0604020202020204" pitchFamily="34" charset="0"/>
              <a:buChar char="•"/>
              <a:defRPr/>
            </a:pPr>
            <a:endParaRPr lang="en-CA" altLang="en-US" sz="2400">
              <a:solidFill>
                <a:srgbClr val="002060"/>
              </a:solidFill>
              <a:latin typeface="Palatino Linotype"/>
            </a:endParaRPr>
          </a:p>
          <a:p>
            <a:pPr marR="0" lvl="0" algn="ctr" defTabSz="914400" rtl="0" eaLnBrk="0" fontAlgn="base" latinLnBrk="0" hangingPunct="0">
              <a:lnSpc>
                <a:spcPct val="100000"/>
              </a:lnSpc>
              <a:spcBef>
                <a:spcPct val="20000"/>
              </a:spcBef>
              <a:spcAft>
                <a:spcPct val="0"/>
              </a:spcAft>
              <a:buClrTx/>
              <a:buSzTx/>
              <a:tabLst/>
              <a:defRPr/>
            </a:pPr>
            <a:r>
              <a:rPr lang="en-CA" altLang="en-US" sz="4400" b="1">
                <a:solidFill>
                  <a:srgbClr val="002060"/>
                </a:solidFill>
                <a:latin typeface="Palatino Linotype"/>
              </a:rPr>
              <a:t>Registration closes March 9</a:t>
            </a:r>
            <a:r>
              <a:rPr lang="en-CA" altLang="en-US" sz="4400" b="1" baseline="30000">
                <a:solidFill>
                  <a:srgbClr val="002060"/>
                </a:solidFill>
                <a:latin typeface="Palatino Linotype"/>
              </a:rPr>
              <a:t>th</a:t>
            </a:r>
            <a:r>
              <a:rPr lang="en-CA" altLang="en-US" sz="4400" b="1">
                <a:solidFill>
                  <a:srgbClr val="002060"/>
                </a:solidFill>
                <a:latin typeface="Palatino Linotype"/>
              </a:rPr>
              <a:t>, 2026</a:t>
            </a:r>
            <a:endParaRPr lang="en-CA" altLang="en-US" sz="4400" b="0" i="0" u="none" strike="noStrike" kern="1200" cap="none" spc="0" normalizeH="0" baseline="0" noProof="0">
              <a:ln>
                <a:noFill/>
              </a:ln>
              <a:solidFill>
                <a:srgbClr val="002060"/>
              </a:solidFill>
              <a:effectLst/>
              <a:uLnTx/>
              <a:uFillTx/>
              <a:latin typeface="Palatino Linotype" panose="02040502050505030304" pitchFamily="18" charset="0"/>
            </a:endParaRPr>
          </a:p>
          <a:p>
            <a:pPr marR="0" lvl="0" algn="l" defTabSz="914400" rtl="0" eaLnBrk="0" fontAlgn="base" latinLnBrk="0" hangingPunct="0">
              <a:lnSpc>
                <a:spcPct val="100000"/>
              </a:lnSpc>
              <a:spcBef>
                <a:spcPct val="20000"/>
              </a:spcBef>
              <a:spcAft>
                <a:spcPct val="0"/>
              </a:spcAft>
              <a:buClrTx/>
              <a:buSzTx/>
              <a:tabLst/>
              <a:defRPr/>
            </a:pPr>
            <a:endParaRPr kumimoji="0" lang="en-CA" altLang="en-US" sz="2400" b="0" i="0" u="none" strike="noStrike" kern="1200" cap="none" spc="0" normalizeH="0" baseline="0" noProof="0">
              <a:ln>
                <a:noFill/>
              </a:ln>
              <a:solidFill>
                <a:srgbClr val="CC0000"/>
              </a:solidFill>
              <a:effectLst/>
              <a:uLnTx/>
              <a:uFillTx/>
              <a:latin typeface="Palatino Linotype" panose="02040502050505030304" pitchFamily="18" charset="0"/>
            </a:endParaRPr>
          </a:p>
        </p:txBody>
      </p:sp>
    </p:spTree>
    <p:extLst>
      <p:ext uri="{BB962C8B-B14F-4D97-AF65-F5344CB8AC3E}">
        <p14:creationId xmlns:p14="http://schemas.microsoft.com/office/powerpoint/2010/main" val="848569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02A8FF8-ACAA-4CE5-81A0-1150719D83D5}"/>
              </a:ext>
            </a:extLst>
          </p:cNvPr>
          <p:cNvSpPr txBox="1">
            <a:spLocks/>
          </p:cNvSpPr>
          <p:nvPr/>
        </p:nvSpPr>
        <p:spPr bwMode="auto">
          <a:xfrm>
            <a:off x="374659" y="1895161"/>
            <a:ext cx="1140337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j-lt"/>
                <a:ea typeface="+mn-ea"/>
                <a:cs typeface="+mn-cs"/>
              </a:defRPr>
            </a:lvl1pPr>
            <a:lvl2pPr marL="4572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defTabSz="914400">
              <a:defRPr/>
            </a:pPr>
            <a:r>
              <a:rPr kumimoji="0" lang="en-CA" sz="2100" b="0" i="0" u="none" strike="noStrike" kern="1200" cap="none" spc="0" normalizeH="0" baseline="0" noProof="0">
                <a:ln>
                  <a:noFill/>
                </a:ln>
                <a:solidFill>
                  <a:srgbClr val="002060"/>
                </a:solidFill>
                <a:effectLst/>
                <a:uLnTx/>
                <a:uFillTx/>
                <a:latin typeface="Palatino Linotype"/>
                <a:ea typeface="+mn-ea"/>
                <a:cs typeface="+mn-cs"/>
              </a:rPr>
              <a:t>We are projected to have over </a:t>
            </a:r>
            <a:r>
              <a:rPr lang="en-CA" sz="2100">
                <a:solidFill>
                  <a:srgbClr val="002060"/>
                </a:solidFill>
                <a:latin typeface="Palatino Linotype"/>
              </a:rPr>
              <a:t>1500</a:t>
            </a:r>
            <a:r>
              <a:rPr kumimoji="0" lang="en-CA" sz="2100" b="0" i="0" u="none" strike="noStrike" kern="1200" cap="none" spc="0" normalizeH="0" baseline="0" noProof="0">
                <a:ln>
                  <a:noFill/>
                </a:ln>
                <a:solidFill>
                  <a:srgbClr val="002060"/>
                </a:solidFill>
                <a:effectLst/>
                <a:uLnTx/>
                <a:uFillTx/>
                <a:latin typeface="Palatino Linotype"/>
                <a:ea typeface="+mn-ea"/>
                <a:cs typeface="+mn-cs"/>
              </a:rPr>
              <a:t> students next year! This means that classes will be full. </a:t>
            </a:r>
            <a:br>
              <a:rPr lang="en-CA" sz="2100">
                <a:solidFill>
                  <a:srgbClr val="002060"/>
                </a:solidFill>
                <a:latin typeface="Palatino Linotype"/>
              </a:rPr>
            </a:br>
            <a:endParaRPr lang="en-US"/>
          </a:p>
          <a:p>
            <a:pPr marL="0" marR="0" lvl="0" indent="0" defTabSz="914400">
              <a:lnSpc>
                <a:spcPct val="100000"/>
              </a:lnSpc>
              <a:spcBef>
                <a:spcPct val="20000"/>
              </a:spcBef>
              <a:spcAft>
                <a:spcPct val="0"/>
              </a:spcAft>
              <a:buClrTx/>
              <a:buSzTx/>
              <a:buFont typeface="Arial" panose="020B0604020202020204" pitchFamily="34" charset="0"/>
              <a:buNone/>
              <a:tabLst/>
              <a:defRPr/>
            </a:pPr>
            <a:r>
              <a:rPr kumimoji="0" lang="en-CA" sz="2400" b="1" i="0" u="heavy" strike="noStrike" kern="1200" cap="none" spc="0" normalizeH="0" baseline="0" noProof="0">
                <a:ln>
                  <a:noFill/>
                </a:ln>
                <a:solidFill>
                  <a:srgbClr val="002060"/>
                </a:solidFill>
                <a:effectLst/>
                <a:uLnTx/>
                <a:uFillTx/>
                <a:latin typeface="Palatino Linotype"/>
                <a:ea typeface="+mn-ea"/>
                <a:cs typeface="+mn-cs"/>
              </a:rPr>
              <a:t>Choose classes carefully!  We create classes based on what is chosen during subject selection.</a:t>
            </a:r>
            <a:endParaRPr lang="en-CA"/>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CA" sz="1200" b="0" i="0" u="none" strike="noStrike" kern="1200" cap="none" spc="0" normalizeH="0" baseline="0" noProof="0">
              <a:ln>
                <a:noFill/>
              </a:ln>
              <a:solidFill>
                <a:sysClr val="window" lastClr="FFFFFF">
                  <a:tint val="75000"/>
                </a:sysClr>
              </a:solidFill>
              <a:effectLst/>
              <a:uLnTx/>
              <a:uFillTx/>
              <a:latin typeface="Century Gothic"/>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endParaRPr kumimoji="0" lang="en-CA" sz="1800" b="0" i="0" u="none" strike="noStrike" kern="1200" cap="none" spc="0" normalizeH="0" baseline="0" noProof="0">
              <a:ln>
                <a:noFill/>
              </a:ln>
              <a:solidFill>
                <a:sysClr val="window" lastClr="FFFFFF">
                  <a:tint val="75000"/>
                </a:sysClr>
              </a:solidFill>
              <a:effectLst/>
              <a:uLnTx/>
              <a:uFillTx/>
              <a:latin typeface="Century Gothic"/>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CA" sz="2100" b="0" i="0" u="none" strike="noStrike" kern="1200" cap="none" spc="0" normalizeH="0" baseline="0" noProof="0">
              <a:ln>
                <a:noFill/>
              </a:ln>
              <a:solidFill>
                <a:sysClr val="window" lastClr="FFFFFF">
                  <a:tint val="75000"/>
                </a:sysClr>
              </a:solidFill>
              <a:effectLst/>
              <a:uLnTx/>
              <a:uFillTx/>
              <a:latin typeface="Century Gothic"/>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endParaRPr kumimoji="0" lang="en-US" sz="2100" b="0" i="0" u="none" strike="noStrike" kern="1200" cap="none" spc="0" normalizeH="0" baseline="0" noProof="0">
              <a:ln>
                <a:noFill/>
              </a:ln>
              <a:solidFill>
                <a:sysClr val="window" lastClr="FFFFFF">
                  <a:tint val="75000"/>
                </a:sysClr>
              </a:solidFill>
              <a:effectLst/>
              <a:uLnTx/>
              <a:uFillTx/>
              <a:latin typeface="Century Gothic"/>
              <a:ea typeface="+mn-ea"/>
              <a:cs typeface="+mn-cs"/>
            </a:endParaRPr>
          </a:p>
        </p:txBody>
      </p:sp>
      <p:sp>
        <p:nvSpPr>
          <p:cNvPr id="5" name="Subtitle 2">
            <a:extLst>
              <a:ext uri="{FF2B5EF4-FFF2-40B4-BE49-F238E27FC236}">
                <a16:creationId xmlns:a16="http://schemas.microsoft.com/office/drawing/2014/main" id="{8CA6F34D-F1D5-4BAA-BC25-1000A38FE7D8}"/>
              </a:ext>
            </a:extLst>
          </p:cNvPr>
          <p:cNvSpPr txBox="1">
            <a:spLocks/>
          </p:cNvSpPr>
          <p:nvPr/>
        </p:nvSpPr>
        <p:spPr bwMode="auto">
          <a:xfrm>
            <a:off x="1293541" y="3585882"/>
            <a:ext cx="960491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j-lt"/>
                <a:ea typeface="+mn-ea"/>
                <a:cs typeface="+mn-cs"/>
              </a:defRPr>
            </a:lvl1pPr>
            <a:lvl2pPr marL="4572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defTabSz="914400">
              <a:defRPr/>
            </a:pPr>
            <a:r>
              <a:rPr lang="en-CA" sz="2100" b="1">
                <a:solidFill>
                  <a:srgbClr val="C00000"/>
                </a:solidFill>
                <a:latin typeface="Palatino Linotype"/>
              </a:rPr>
              <a:t>Reasons for class changes…</a:t>
            </a:r>
          </a:p>
          <a:p>
            <a:pPr marL="342900" indent="-342900" algn="l" defTabSz="914400">
              <a:buFont typeface="Wingdings" panose="05000000000000000000" pitchFamily="2" charset="2"/>
              <a:buChar char="ü"/>
              <a:defRPr/>
            </a:pPr>
            <a:r>
              <a:rPr lang="en-CA" sz="2100">
                <a:solidFill>
                  <a:srgbClr val="002060"/>
                </a:solidFill>
                <a:latin typeface="Palatino Linotype"/>
              </a:rPr>
              <a:t>pre-requisite issue</a:t>
            </a:r>
          </a:p>
          <a:p>
            <a:pPr marL="342900" indent="-342900" algn="l" defTabSz="914400">
              <a:buFont typeface="Wingdings" panose="05000000000000000000" pitchFamily="2" charset="2"/>
              <a:buChar char="ü"/>
              <a:defRPr/>
            </a:pPr>
            <a:r>
              <a:rPr lang="en-CA" sz="2100">
                <a:solidFill>
                  <a:srgbClr val="002060"/>
                </a:solidFill>
                <a:latin typeface="Palatino Linotype"/>
              </a:rPr>
              <a:t>to meet grad requirement/post-secondary requirement</a:t>
            </a:r>
          </a:p>
          <a:p>
            <a:pPr algn="l" defTabSz="914400">
              <a:defRPr/>
            </a:pPr>
            <a:r>
              <a:rPr lang="en-CA" sz="2100" b="1">
                <a:solidFill>
                  <a:srgbClr val="002060"/>
                </a:solidFill>
                <a:latin typeface="Palatino Linotype"/>
              </a:rPr>
              <a:t>Keep in mind that these changes can only be made if there is room in a class.  It’s your responsibility to keep track of your credits and know the pre-requisites for the classes you select.  </a:t>
            </a:r>
          </a:p>
          <a:p>
            <a:pPr defTabSz="914400">
              <a:defRPr/>
            </a:pPr>
            <a:br>
              <a:rPr lang="en-CA" sz="2100" b="1">
                <a:solidFill>
                  <a:srgbClr val="002060"/>
                </a:solidFill>
                <a:latin typeface="Palatino Linotype"/>
              </a:rPr>
            </a:br>
            <a:r>
              <a:rPr lang="en-CA" sz="2100" b="1">
                <a:solidFill>
                  <a:srgbClr val="002060"/>
                </a:solidFill>
                <a:latin typeface="Palatino Linotype"/>
              </a:rPr>
              <a:t>If you aren’t sure/need help, ask!</a:t>
            </a:r>
            <a:endParaRPr lang="en-CA"/>
          </a:p>
          <a:p>
            <a:pPr algn="l" defTabSz="914400">
              <a:defRPr/>
            </a:pPr>
            <a:endParaRPr lang="en-CA" sz="1200">
              <a:solidFill>
                <a:prstClr val="white">
                  <a:tint val="75000"/>
                </a:prstClr>
              </a:solidFill>
              <a:latin typeface="Palatino Linotype"/>
            </a:endParaRPr>
          </a:p>
          <a:p>
            <a:pPr marL="342900" indent="-342900" algn="l" defTabSz="914400">
              <a:buFont typeface="Wingdings" panose="05000000000000000000" pitchFamily="2" charset="2"/>
              <a:buChar char="ü"/>
              <a:defRPr/>
            </a:pPr>
            <a:endParaRPr lang="en-CA" sz="2100">
              <a:solidFill>
                <a:prstClr val="white">
                  <a:tint val="75000"/>
                </a:prstClr>
              </a:solidFill>
              <a:latin typeface="Century Gothic"/>
            </a:endParaRPr>
          </a:p>
          <a:p>
            <a:pPr algn="l" defTabSz="914400">
              <a:defRPr/>
            </a:pPr>
            <a:endParaRPr lang="en-CA" sz="2100">
              <a:solidFill>
                <a:prstClr val="white">
                  <a:tint val="75000"/>
                </a:prstClr>
              </a:solidFill>
              <a:latin typeface="Century Gothic"/>
            </a:endParaRPr>
          </a:p>
          <a:p>
            <a:pPr marL="342900" indent="-342900" algn="l" defTabSz="914400">
              <a:buFont typeface="Wingdings" panose="05000000000000000000" pitchFamily="2" charset="2"/>
              <a:buChar char="ü"/>
              <a:defRPr/>
            </a:pPr>
            <a:endParaRPr lang="en-US" sz="2100">
              <a:solidFill>
                <a:prstClr val="white">
                  <a:tint val="75000"/>
                </a:prstClr>
              </a:solidFill>
              <a:latin typeface="Century Gothic"/>
            </a:endParaRPr>
          </a:p>
        </p:txBody>
      </p:sp>
      <p:sp>
        <p:nvSpPr>
          <p:cNvPr id="7" name="TextBox 6">
            <a:extLst>
              <a:ext uri="{FF2B5EF4-FFF2-40B4-BE49-F238E27FC236}">
                <a16:creationId xmlns:a16="http://schemas.microsoft.com/office/drawing/2014/main" id="{51774D3A-2EEF-47BC-8990-535F328CBF2C}"/>
              </a:ext>
            </a:extLst>
          </p:cNvPr>
          <p:cNvSpPr txBox="1"/>
          <p:nvPr/>
        </p:nvSpPr>
        <p:spPr>
          <a:xfrm>
            <a:off x="2366586" y="492583"/>
            <a:ext cx="7458825" cy="769441"/>
          </a:xfrm>
          <a:prstGeom prst="rect">
            <a:avLst/>
          </a:prstGeom>
          <a:noFill/>
        </p:spPr>
        <p:txBody>
          <a:bodyPr wrap="square">
            <a:spAutoFit/>
          </a:bodyPr>
          <a:lstStyle/>
          <a:p>
            <a:pPr algn="ctr" eaLnBrk="1" hangingPunct="1">
              <a:defRPr/>
            </a:pPr>
            <a:r>
              <a:rPr lang="en-US" sz="4400" b="1">
                <a:ln w="10541" cmpd="sng">
                  <a:solidFill>
                    <a:srgbClr val="6076B4">
                      <a:shade val="88000"/>
                      <a:satMod val="110000"/>
                    </a:srgbClr>
                  </a:solidFill>
                  <a:prstDash val="solid"/>
                </a:ln>
                <a:solidFill>
                  <a:srgbClr val="C00000"/>
                </a:solidFill>
              </a:rPr>
              <a:t>Remember….</a:t>
            </a:r>
          </a:p>
        </p:txBody>
      </p:sp>
    </p:spTree>
    <p:extLst>
      <p:ext uri="{BB962C8B-B14F-4D97-AF65-F5344CB8AC3E}">
        <p14:creationId xmlns:p14="http://schemas.microsoft.com/office/powerpoint/2010/main" val="106294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50ADC-34C9-46EF-B21C-F11398B238F9}"/>
              </a:ext>
            </a:extLst>
          </p:cNvPr>
          <p:cNvSpPr txBox="1"/>
          <p:nvPr/>
        </p:nvSpPr>
        <p:spPr>
          <a:xfrm>
            <a:off x="1652740" y="508388"/>
            <a:ext cx="8402320" cy="1077218"/>
          </a:xfrm>
          <a:prstGeom prst="rect">
            <a:avLst/>
          </a:prstGeom>
          <a:noFill/>
        </p:spPr>
        <p:txBody>
          <a:bodyPr wrap="square" rtlCol="0">
            <a:spAutoFit/>
          </a:bodyPr>
          <a:lstStyle/>
          <a:p>
            <a:pPr algn="ct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French Immersion Students Must Have 24 Credits</a:t>
            </a:r>
          </a:p>
        </p:txBody>
      </p:sp>
      <p:sp>
        <p:nvSpPr>
          <p:cNvPr id="6" name="TextBox 5">
            <a:extLst>
              <a:ext uri="{FF2B5EF4-FFF2-40B4-BE49-F238E27FC236}">
                <a16:creationId xmlns:a16="http://schemas.microsoft.com/office/drawing/2014/main" id="{F47D7C45-3FA3-401A-B5CC-5BD1D9B3D18F}"/>
              </a:ext>
            </a:extLst>
          </p:cNvPr>
          <p:cNvSpPr txBox="1"/>
          <p:nvPr/>
        </p:nvSpPr>
        <p:spPr>
          <a:xfrm>
            <a:off x="11304" y="1866467"/>
            <a:ext cx="12180695" cy="4708981"/>
          </a:xfrm>
          <a:prstGeom prst="rect">
            <a:avLst/>
          </a:prstGeom>
          <a:noFill/>
        </p:spPr>
        <p:txBody>
          <a:bodyPr wrap="square" lIns="91440" tIns="45720" rIns="91440" bIns="45720" anchor="t">
            <a:spAutoFit/>
          </a:bodyPr>
          <a:lstStyle/>
          <a:p>
            <a:pPr marL="0" indent="0">
              <a:buFont typeface="Wingdings 2" panose="05020102010507070707" pitchFamily="18" charset="2"/>
              <a:buNone/>
              <a:defRPr/>
            </a:pPr>
            <a:r>
              <a:rPr lang="en-US" sz="2000">
                <a:solidFill>
                  <a:srgbClr val="002060"/>
                </a:solidFill>
                <a:latin typeface="Palatino Linotype"/>
              </a:rPr>
              <a:t>For Bilingual Mention, students must take a minimum 12 credits from French Immersion Subjects in grades 10-12.</a:t>
            </a:r>
          </a:p>
          <a:p>
            <a:pPr>
              <a:defRPr/>
            </a:pPr>
            <a:r>
              <a:rPr lang="en-US" sz="2000">
                <a:solidFill>
                  <a:srgbClr val="002060"/>
                </a:solidFill>
                <a:latin typeface="Palatino Linotype"/>
              </a:rPr>
              <a:t> The following French Immersion courses  are offered at Miller High School:</a:t>
            </a:r>
          </a:p>
          <a:p>
            <a:pPr>
              <a:defRPr/>
            </a:pPr>
            <a:endParaRPr lang="en-US" sz="2000">
              <a:solidFill>
                <a:srgbClr val="002060"/>
              </a:solidFill>
              <a:latin typeface="Palatino Linotype" panose="02040502050505030304" pitchFamily="18" charset="0"/>
            </a:endParaRPr>
          </a:p>
          <a:p>
            <a:pPr>
              <a:spcBef>
                <a:spcPts val="0"/>
              </a:spcBef>
              <a:defRPr/>
            </a:pPr>
            <a:r>
              <a:rPr lang="en-US" sz="2000">
                <a:solidFill>
                  <a:srgbClr val="002060"/>
                </a:solidFill>
                <a:latin typeface="Palatino Linotype"/>
              </a:rPr>
              <a:t>			Études </a:t>
            </a:r>
            <a:r>
              <a:rPr lang="en-US" sz="2000" err="1">
                <a:solidFill>
                  <a:srgbClr val="002060"/>
                </a:solidFill>
                <a:latin typeface="Palatino Linotype"/>
              </a:rPr>
              <a:t>catholiques</a:t>
            </a:r>
            <a:r>
              <a:rPr lang="en-US" sz="2000">
                <a:solidFill>
                  <a:srgbClr val="002060"/>
                </a:solidFill>
                <a:latin typeface="Palatino Linotype"/>
              </a:rPr>
              <a:t> 10, 20, 30				</a:t>
            </a:r>
            <a:r>
              <a:rPr lang="en-US" sz="2000" err="1">
                <a:solidFill>
                  <a:srgbClr val="002060"/>
                </a:solidFill>
                <a:latin typeface="Palatino Linotype"/>
              </a:rPr>
              <a:t>Mathématiques</a:t>
            </a:r>
            <a:r>
              <a:rPr lang="en-US" sz="2000">
                <a:solidFill>
                  <a:srgbClr val="002060"/>
                </a:solidFill>
                <a:latin typeface="Palatino Linotype"/>
              </a:rPr>
              <a:t> 20 </a:t>
            </a:r>
            <a:r>
              <a:rPr lang="en-US" sz="2000" err="1">
                <a:solidFill>
                  <a:srgbClr val="002060"/>
                </a:solidFill>
                <a:latin typeface="Palatino Linotype"/>
              </a:rPr>
              <a:t>Fondements</a:t>
            </a:r>
            <a:endParaRPr lang="en-US" sz="2000">
              <a:solidFill>
                <a:srgbClr val="002060"/>
              </a:solidFill>
              <a:latin typeface="Palatino Linotype"/>
            </a:endParaRPr>
          </a:p>
          <a:p>
            <a:pPr>
              <a:spcBef>
                <a:spcPts val="0"/>
              </a:spcBef>
              <a:defRPr/>
            </a:pPr>
            <a:r>
              <a:rPr lang="en-US" sz="2000">
                <a:solidFill>
                  <a:srgbClr val="002060"/>
                </a:solidFill>
                <a:latin typeface="Palatino Linotype"/>
              </a:rPr>
              <a:t>			Français 10, 20, 30							</a:t>
            </a:r>
            <a:r>
              <a:rPr lang="en-US" sz="2000" err="1">
                <a:solidFill>
                  <a:srgbClr val="002060"/>
                </a:solidFill>
                <a:latin typeface="Palatino Linotype"/>
              </a:rPr>
              <a:t>Mathématiques</a:t>
            </a:r>
            <a:r>
              <a:rPr lang="en-US" sz="2000">
                <a:solidFill>
                  <a:srgbClr val="002060"/>
                </a:solidFill>
                <a:latin typeface="Palatino Linotype"/>
              </a:rPr>
              <a:t> 20 Pré-</a:t>
            </a:r>
            <a:r>
              <a:rPr lang="en-US" sz="2000" err="1">
                <a:solidFill>
                  <a:srgbClr val="002060"/>
                </a:solidFill>
                <a:latin typeface="Palatino Linotype"/>
              </a:rPr>
              <a:t>calcul</a:t>
            </a:r>
            <a:endParaRPr lang="en-US" sz="2000">
              <a:solidFill>
                <a:srgbClr val="002060"/>
              </a:solidFill>
              <a:latin typeface="Palatino Linotype"/>
            </a:endParaRPr>
          </a:p>
          <a:p>
            <a:pPr>
              <a:spcBef>
                <a:spcPts val="0"/>
              </a:spcBef>
              <a:defRPr/>
            </a:pPr>
            <a:r>
              <a:rPr lang="en-US" sz="2000">
                <a:solidFill>
                  <a:srgbClr val="002060"/>
                </a:solidFill>
                <a:latin typeface="Palatino Linotype"/>
              </a:rPr>
              <a:t>			Sciences 10									</a:t>
            </a:r>
            <a:r>
              <a:rPr lang="en-US" sz="2000" err="1">
                <a:solidFill>
                  <a:srgbClr val="002060"/>
                </a:solidFill>
                <a:latin typeface="Palatino Linotype"/>
              </a:rPr>
              <a:t>Mathématiques</a:t>
            </a:r>
            <a:r>
              <a:rPr lang="en-US" sz="2000">
                <a:solidFill>
                  <a:srgbClr val="002060"/>
                </a:solidFill>
                <a:latin typeface="Palatino Linotype"/>
              </a:rPr>
              <a:t> 30 </a:t>
            </a:r>
            <a:r>
              <a:rPr lang="en-US" sz="2000" err="1">
                <a:solidFill>
                  <a:srgbClr val="002060"/>
                </a:solidFill>
                <a:latin typeface="Palatino Linotype"/>
              </a:rPr>
              <a:t>Fondements</a:t>
            </a:r>
            <a:endParaRPr lang="en-US" sz="2000">
              <a:solidFill>
                <a:srgbClr val="002060"/>
              </a:solidFill>
              <a:latin typeface="Palatino Linotype"/>
            </a:endParaRPr>
          </a:p>
          <a:p>
            <a:pPr>
              <a:defRPr/>
            </a:pPr>
            <a:r>
              <a:rPr lang="en-US" sz="2000">
                <a:solidFill>
                  <a:srgbClr val="002060"/>
                </a:solidFill>
                <a:latin typeface="Palatino Linotype"/>
              </a:rPr>
              <a:t>			Sciences </a:t>
            </a:r>
            <a:r>
              <a:rPr lang="en-US" sz="2000" err="1">
                <a:solidFill>
                  <a:srgbClr val="002060"/>
                </a:solidFill>
                <a:latin typeface="Palatino Linotype"/>
              </a:rPr>
              <a:t>sociale</a:t>
            </a:r>
            <a:r>
              <a:rPr lang="en-US" sz="2000">
                <a:solidFill>
                  <a:srgbClr val="002060"/>
                </a:solidFill>
                <a:latin typeface="Palatino Linotype"/>
              </a:rPr>
              <a:t> (Histoire) 10				</a:t>
            </a:r>
            <a:r>
              <a:rPr lang="en-US" sz="2000" err="1">
                <a:solidFill>
                  <a:srgbClr val="002060"/>
                </a:solidFill>
                <a:latin typeface="Palatino Linotype"/>
              </a:rPr>
              <a:t>Mathématiques</a:t>
            </a:r>
            <a:r>
              <a:rPr lang="en-US" sz="2000">
                <a:solidFill>
                  <a:srgbClr val="002060"/>
                </a:solidFill>
                <a:latin typeface="Palatino Linotype"/>
              </a:rPr>
              <a:t> 30 Pré-</a:t>
            </a:r>
            <a:r>
              <a:rPr lang="en-US" sz="2000" err="1">
                <a:solidFill>
                  <a:srgbClr val="002060"/>
                </a:solidFill>
                <a:latin typeface="Palatino Linotype"/>
              </a:rPr>
              <a:t>calcul</a:t>
            </a:r>
            <a:endParaRPr lang="en-US" sz="2000">
              <a:solidFill>
                <a:srgbClr val="002060"/>
              </a:solidFill>
              <a:latin typeface="Palatino Linotype"/>
            </a:endParaRPr>
          </a:p>
          <a:p>
            <a:pPr>
              <a:defRPr/>
            </a:pPr>
            <a:r>
              <a:rPr lang="en-US" sz="2000">
                <a:solidFill>
                  <a:srgbClr val="002060"/>
                </a:solidFill>
                <a:latin typeface="Palatino Linotype"/>
              </a:rPr>
              <a:t>			Sciences </a:t>
            </a:r>
            <a:r>
              <a:rPr lang="en-US" sz="2000" err="1">
                <a:solidFill>
                  <a:srgbClr val="002060"/>
                </a:solidFill>
                <a:latin typeface="Palatino Linotype"/>
              </a:rPr>
              <a:t>sociale</a:t>
            </a:r>
            <a:r>
              <a:rPr lang="en-US" sz="2000">
                <a:solidFill>
                  <a:srgbClr val="002060"/>
                </a:solidFill>
                <a:latin typeface="Palatino Linotype"/>
              </a:rPr>
              <a:t> (Histoire) 20				Sciences </a:t>
            </a:r>
            <a:r>
              <a:rPr lang="en-US" sz="2000" err="1">
                <a:solidFill>
                  <a:srgbClr val="002060"/>
                </a:solidFill>
                <a:latin typeface="Palatino Linotype"/>
              </a:rPr>
              <a:t>sociales</a:t>
            </a:r>
            <a:r>
              <a:rPr lang="en-US" sz="2000">
                <a:solidFill>
                  <a:srgbClr val="002060"/>
                </a:solidFill>
                <a:latin typeface="Palatino Linotype"/>
              </a:rPr>
              <a:t> 30</a:t>
            </a:r>
          </a:p>
          <a:p>
            <a:pPr>
              <a:spcBef>
                <a:spcPts val="0"/>
              </a:spcBef>
              <a:defRPr/>
            </a:pPr>
            <a:r>
              <a:rPr lang="en-US" sz="2000">
                <a:solidFill>
                  <a:srgbClr val="002060"/>
                </a:solidFill>
                <a:latin typeface="Palatino Linotype"/>
              </a:rPr>
              <a:t>			</a:t>
            </a:r>
            <a:r>
              <a:rPr lang="en-US" sz="2000" err="1">
                <a:solidFill>
                  <a:srgbClr val="002060"/>
                </a:solidFill>
                <a:latin typeface="Palatino Linotype"/>
              </a:rPr>
              <a:t>Mathématiques</a:t>
            </a:r>
            <a:r>
              <a:rPr lang="en-US" sz="2000">
                <a:solidFill>
                  <a:srgbClr val="002060"/>
                </a:solidFill>
                <a:latin typeface="Palatino Linotype"/>
              </a:rPr>
              <a:t> 10 </a:t>
            </a:r>
            <a:r>
              <a:rPr lang="en-US" sz="2000" err="1">
                <a:solidFill>
                  <a:srgbClr val="002060"/>
                </a:solidFill>
                <a:latin typeface="Palatino Linotype"/>
              </a:rPr>
              <a:t>Fondements</a:t>
            </a:r>
            <a:r>
              <a:rPr lang="en-US" sz="2000">
                <a:solidFill>
                  <a:srgbClr val="002060"/>
                </a:solidFill>
                <a:latin typeface="Palatino Linotype"/>
              </a:rPr>
              <a:t>/Pré-</a:t>
            </a:r>
            <a:r>
              <a:rPr lang="en-US" sz="2000" err="1">
                <a:solidFill>
                  <a:srgbClr val="002060"/>
                </a:solidFill>
                <a:latin typeface="Palatino Linotype"/>
              </a:rPr>
              <a:t>calcul</a:t>
            </a:r>
            <a:r>
              <a:rPr lang="en-US" sz="2000">
                <a:solidFill>
                  <a:srgbClr val="002060"/>
                </a:solidFill>
                <a:latin typeface="Palatino Linotype"/>
              </a:rPr>
              <a:t>     </a:t>
            </a:r>
            <a:r>
              <a:rPr lang="en-US" sz="2000" err="1">
                <a:solidFill>
                  <a:srgbClr val="002060"/>
                </a:solidFill>
                <a:latin typeface="Palatino Linotype"/>
              </a:rPr>
              <a:t>Litteratie</a:t>
            </a:r>
            <a:r>
              <a:rPr lang="en-US" sz="2000">
                <a:solidFill>
                  <a:srgbClr val="002060"/>
                </a:solidFill>
                <a:latin typeface="Palatino Linotype"/>
              </a:rPr>
              <a:t> </a:t>
            </a:r>
            <a:r>
              <a:rPr lang="en-US" sz="2000" err="1">
                <a:solidFill>
                  <a:srgbClr val="002060"/>
                </a:solidFill>
                <a:latin typeface="Palatino Linotype"/>
              </a:rPr>
              <a:t>financiere</a:t>
            </a:r>
            <a:r>
              <a:rPr lang="en-US" sz="2000">
                <a:solidFill>
                  <a:srgbClr val="002060"/>
                </a:solidFill>
                <a:latin typeface="Palatino Linotype"/>
              </a:rPr>
              <a:t> 10</a:t>
            </a:r>
          </a:p>
          <a:p>
            <a:pPr>
              <a:spcBef>
                <a:spcPts val="0"/>
              </a:spcBef>
              <a:defRPr/>
            </a:pPr>
            <a:r>
              <a:rPr lang="en-US" sz="2000">
                <a:solidFill>
                  <a:srgbClr val="002060"/>
                </a:solidFill>
                <a:latin typeface="Palatino Linotype"/>
              </a:rPr>
              <a:t>		</a:t>
            </a:r>
          </a:p>
          <a:p>
            <a:pPr>
              <a:defRPr/>
            </a:pPr>
            <a:r>
              <a:rPr lang="en-US" sz="2000">
                <a:solidFill>
                  <a:srgbClr val="002060"/>
                </a:solidFill>
                <a:latin typeface="Palatino Linotype"/>
              </a:rPr>
              <a:t>Three compulsory English Language Arts credits are required for Graduation. </a:t>
            </a:r>
          </a:p>
          <a:p>
            <a:pPr marL="0" indent="0">
              <a:spcBef>
                <a:spcPts val="0"/>
              </a:spcBef>
              <a:buFont typeface="Wingdings 2" panose="05020102010507070707" pitchFamily="18" charset="2"/>
              <a:buNone/>
              <a:defRPr/>
            </a:pPr>
            <a:r>
              <a:rPr lang="en-US" sz="2000">
                <a:solidFill>
                  <a:srgbClr val="002060"/>
                </a:solidFill>
                <a:latin typeface="Palatino Linotype"/>
              </a:rPr>
              <a:t>			ELA 10</a:t>
            </a:r>
            <a:endParaRPr lang="en-US" sz="2000">
              <a:solidFill>
                <a:srgbClr val="002060"/>
              </a:solidFill>
              <a:latin typeface="Palatino Linotype" panose="02040502050505030304" pitchFamily="18" charset="0"/>
            </a:endParaRPr>
          </a:p>
          <a:p>
            <a:pPr marL="0" indent="0">
              <a:spcBef>
                <a:spcPts val="0"/>
              </a:spcBef>
              <a:buFont typeface="Wingdings 2" panose="05020102010507070707" pitchFamily="18" charset="2"/>
              <a:buNone/>
              <a:defRPr/>
            </a:pPr>
            <a:r>
              <a:rPr lang="en-US" sz="2000">
                <a:solidFill>
                  <a:srgbClr val="002060"/>
                </a:solidFill>
                <a:latin typeface="Palatino Linotype"/>
              </a:rPr>
              <a:t>			ELA 20</a:t>
            </a:r>
          </a:p>
          <a:p>
            <a:pPr>
              <a:defRPr/>
            </a:pPr>
            <a:r>
              <a:rPr lang="en-US" sz="2000">
                <a:solidFill>
                  <a:srgbClr val="002060"/>
                </a:solidFill>
                <a:latin typeface="Palatino Linotype"/>
              </a:rPr>
              <a:t>			ELA 30</a:t>
            </a:r>
          </a:p>
        </p:txBody>
      </p:sp>
    </p:spTree>
    <p:extLst>
      <p:ext uri="{BB962C8B-B14F-4D97-AF65-F5344CB8AC3E}">
        <p14:creationId xmlns:p14="http://schemas.microsoft.com/office/powerpoint/2010/main" val="1399826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9040FCA9-8E29-4847-B0E1-9EAF49358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557" y="337535"/>
            <a:ext cx="6945713" cy="652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128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 program&#10;&#10;Description automatically generated with low confidence">
            <a:extLst>
              <a:ext uri="{FF2B5EF4-FFF2-40B4-BE49-F238E27FC236}">
                <a16:creationId xmlns:a16="http://schemas.microsoft.com/office/drawing/2014/main" id="{AC929798-013D-4A23-B81F-5D02B8993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Arrow: Left 6">
            <a:extLst>
              <a:ext uri="{FF2B5EF4-FFF2-40B4-BE49-F238E27FC236}">
                <a16:creationId xmlns:a16="http://schemas.microsoft.com/office/drawing/2014/main" id="{953B2535-FAD1-4641-BD57-93C73CD4E09F}"/>
              </a:ext>
            </a:extLst>
          </p:cNvPr>
          <p:cNvSpPr/>
          <p:nvPr/>
        </p:nvSpPr>
        <p:spPr>
          <a:xfrm rot="2838208">
            <a:off x="4746703" y="479503"/>
            <a:ext cx="1204331" cy="457200"/>
          </a:xfrm>
          <a:prstGeom prst="leftArrow">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1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EF3D9E1-CBC1-4AAE-AD5A-2BCF4A378C7A}"/>
              </a:ext>
            </a:extLst>
          </p:cNvPr>
          <p:cNvSpPr/>
          <p:nvPr/>
        </p:nvSpPr>
        <p:spPr>
          <a:xfrm>
            <a:off x="6248614" y="3429000"/>
            <a:ext cx="2836126" cy="3429000"/>
          </a:xfrm>
          <a:prstGeom prst="roundRect">
            <a:avLst>
              <a:gd name="adj" fmla="val 10000"/>
            </a:avLst>
          </a:prstGeom>
          <a:solidFill>
            <a:srgbClr val="CC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1800">
              <a:latin typeface="Palatino Linotype" panose="02040502050505030304" pitchFamily="18" charset="0"/>
            </a:endParaRPr>
          </a:p>
        </p:txBody>
      </p:sp>
      <p:sp>
        <p:nvSpPr>
          <p:cNvPr id="7" name="Rectangle: Rounded Corners 6">
            <a:extLst>
              <a:ext uri="{FF2B5EF4-FFF2-40B4-BE49-F238E27FC236}">
                <a16:creationId xmlns:a16="http://schemas.microsoft.com/office/drawing/2014/main" id="{ADCC6552-606B-4FAF-B255-B6912DA84274}"/>
              </a:ext>
            </a:extLst>
          </p:cNvPr>
          <p:cNvSpPr/>
          <p:nvPr/>
        </p:nvSpPr>
        <p:spPr>
          <a:xfrm>
            <a:off x="59011" y="3378811"/>
            <a:ext cx="2836126" cy="3429000"/>
          </a:xfrm>
          <a:prstGeom prst="roundRect">
            <a:avLst>
              <a:gd name="adj" fmla="val 10000"/>
            </a:avLst>
          </a:prstGeom>
          <a:solidFill>
            <a:srgbClr val="CC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Rounded Corners 7">
            <a:extLst>
              <a:ext uri="{FF2B5EF4-FFF2-40B4-BE49-F238E27FC236}">
                <a16:creationId xmlns:a16="http://schemas.microsoft.com/office/drawing/2014/main" id="{88693061-4789-455D-8F8A-25FE49198BD9}"/>
              </a:ext>
            </a:extLst>
          </p:cNvPr>
          <p:cNvSpPr/>
          <p:nvPr/>
        </p:nvSpPr>
        <p:spPr>
          <a:xfrm>
            <a:off x="3153936" y="3428998"/>
            <a:ext cx="2836126" cy="3428999"/>
          </a:xfrm>
          <a:prstGeom prst="roundRect">
            <a:avLst>
              <a:gd name="adj" fmla="val 10000"/>
            </a:avLst>
          </a:prstGeom>
          <a:solidFill>
            <a:srgbClr val="CC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Rounded Corners 8">
            <a:extLst>
              <a:ext uri="{FF2B5EF4-FFF2-40B4-BE49-F238E27FC236}">
                <a16:creationId xmlns:a16="http://schemas.microsoft.com/office/drawing/2014/main" id="{6FCA8755-E755-4C26-8A66-1A71AC2A722C}"/>
              </a:ext>
            </a:extLst>
          </p:cNvPr>
          <p:cNvSpPr/>
          <p:nvPr/>
        </p:nvSpPr>
        <p:spPr>
          <a:xfrm>
            <a:off x="9296615" y="3429000"/>
            <a:ext cx="2836126" cy="3429000"/>
          </a:xfrm>
          <a:prstGeom prst="roundRect">
            <a:avLst>
              <a:gd name="adj" fmla="val 10000"/>
            </a:avLst>
          </a:prstGeom>
          <a:solidFill>
            <a:srgbClr val="CC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6147" name="Picture 3">
            <a:extLst>
              <a:ext uri="{FF2B5EF4-FFF2-40B4-BE49-F238E27FC236}">
                <a16:creationId xmlns:a16="http://schemas.microsoft.com/office/drawing/2014/main" id="{4B99AC29-75F2-420F-836F-F6057F9A4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106" y="3317484"/>
            <a:ext cx="3147894" cy="297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528022D4-54E9-4B2A-A28E-E4333BE3D86A}"/>
              </a:ext>
            </a:extLst>
          </p:cNvPr>
          <p:cNvSpPr txBox="1"/>
          <p:nvPr/>
        </p:nvSpPr>
        <p:spPr>
          <a:xfrm>
            <a:off x="3488012" y="6405375"/>
            <a:ext cx="3596487" cy="400110"/>
          </a:xfrm>
          <a:prstGeom prst="rect">
            <a:avLst/>
          </a:prstGeom>
          <a:noFill/>
        </p:spPr>
        <p:txBody>
          <a:bodyPr wrap="square" lIns="91440" tIns="45720" rIns="91440" bIns="45720" rtlCol="0" anchor="t">
            <a:spAutoFit/>
          </a:bodyPr>
          <a:lstStyle/>
          <a:p>
            <a:r>
              <a:rPr lang="en-US" sz="2000">
                <a:latin typeface="Palatino Linotype"/>
              </a:rPr>
              <a:t>M.Harbus@rcsd.ca</a:t>
            </a:r>
            <a:endParaRPr lang="en-US"/>
          </a:p>
        </p:txBody>
      </p:sp>
      <p:sp>
        <p:nvSpPr>
          <p:cNvPr id="14" name="TextBox 13">
            <a:extLst>
              <a:ext uri="{FF2B5EF4-FFF2-40B4-BE49-F238E27FC236}">
                <a16:creationId xmlns:a16="http://schemas.microsoft.com/office/drawing/2014/main" id="{B5222323-B789-44D4-AD01-6027E103E9DE}"/>
              </a:ext>
            </a:extLst>
          </p:cNvPr>
          <p:cNvSpPr txBox="1"/>
          <p:nvPr/>
        </p:nvSpPr>
        <p:spPr>
          <a:xfrm>
            <a:off x="370532" y="6395046"/>
            <a:ext cx="2783157" cy="400110"/>
          </a:xfrm>
          <a:prstGeom prst="rect">
            <a:avLst/>
          </a:prstGeom>
          <a:noFill/>
        </p:spPr>
        <p:txBody>
          <a:bodyPr wrap="square" rtlCol="0">
            <a:spAutoFit/>
          </a:bodyPr>
          <a:lstStyle/>
          <a:p>
            <a:r>
              <a:rPr lang="en-US" sz="2000">
                <a:latin typeface="Palatino Linotype" panose="02040502050505030304" pitchFamily="18" charset="0"/>
              </a:rPr>
              <a:t>J.Baragar@rcsd.ca</a:t>
            </a:r>
          </a:p>
        </p:txBody>
      </p:sp>
      <p:pic>
        <p:nvPicPr>
          <p:cNvPr id="6148" name="60F348CC-64BC-4D38-A4C5-88B5F1DC7C6A">
            <a:extLst>
              <a:ext uri="{FF2B5EF4-FFF2-40B4-BE49-F238E27FC236}">
                <a16:creationId xmlns:a16="http://schemas.microsoft.com/office/drawing/2014/main" id="{A0E9F91F-B688-43DE-8982-31D34BDAA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95" y="3456987"/>
            <a:ext cx="2783157" cy="295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0E3D8FEC-507C-4C1E-8C5C-2F42C5AE7349}"/>
              </a:ext>
            </a:extLst>
          </p:cNvPr>
          <p:cNvSpPr txBox="1"/>
          <p:nvPr/>
        </p:nvSpPr>
        <p:spPr>
          <a:xfrm>
            <a:off x="9752171" y="6415401"/>
            <a:ext cx="2224239" cy="400110"/>
          </a:xfrm>
          <a:prstGeom prst="rect">
            <a:avLst/>
          </a:prstGeom>
          <a:noFill/>
        </p:spPr>
        <p:txBody>
          <a:bodyPr wrap="square" rtlCol="0">
            <a:spAutoFit/>
          </a:bodyPr>
          <a:lstStyle/>
          <a:p>
            <a:r>
              <a:rPr lang="en-US" sz="2000">
                <a:latin typeface="Palatino Linotype" panose="02040502050505030304" pitchFamily="18" charset="0"/>
              </a:rPr>
              <a:t>N.Burke@rcsd.ca</a:t>
            </a:r>
          </a:p>
        </p:txBody>
      </p:sp>
      <p:sp>
        <p:nvSpPr>
          <p:cNvPr id="18" name="TextBox 17">
            <a:extLst>
              <a:ext uri="{FF2B5EF4-FFF2-40B4-BE49-F238E27FC236}">
                <a16:creationId xmlns:a16="http://schemas.microsoft.com/office/drawing/2014/main" id="{2A4AF5C7-A387-4E32-B3A3-3CE5AD692DE6}"/>
              </a:ext>
            </a:extLst>
          </p:cNvPr>
          <p:cNvSpPr txBox="1"/>
          <p:nvPr/>
        </p:nvSpPr>
        <p:spPr>
          <a:xfrm>
            <a:off x="2366586" y="492583"/>
            <a:ext cx="7458825" cy="769441"/>
          </a:xfrm>
          <a:prstGeom prst="rect">
            <a:avLst/>
          </a:prstGeom>
          <a:noFill/>
        </p:spPr>
        <p:txBody>
          <a:bodyPr wrap="square">
            <a:spAutoFit/>
          </a:bodyPr>
          <a:lstStyle/>
          <a:p>
            <a:pPr algn="ctr" eaLnBrk="1" hangingPunct="1">
              <a:defRPr/>
            </a:pPr>
            <a:r>
              <a:rPr lang="en-US" sz="4400" b="1">
                <a:ln w="10541" cmpd="sng">
                  <a:solidFill>
                    <a:srgbClr val="6076B4">
                      <a:shade val="88000"/>
                      <a:satMod val="110000"/>
                    </a:srgbClr>
                  </a:solidFill>
                  <a:prstDash val="solid"/>
                </a:ln>
                <a:solidFill>
                  <a:srgbClr val="C00000"/>
                </a:solidFill>
              </a:rPr>
              <a:t>Thank You!</a:t>
            </a:r>
          </a:p>
        </p:txBody>
      </p:sp>
      <p:sp>
        <p:nvSpPr>
          <p:cNvPr id="20" name="TextBox 19">
            <a:extLst>
              <a:ext uri="{FF2B5EF4-FFF2-40B4-BE49-F238E27FC236}">
                <a16:creationId xmlns:a16="http://schemas.microsoft.com/office/drawing/2014/main" id="{E2DC1FE0-A264-4C71-BD7D-2D374A57A1D9}"/>
              </a:ext>
            </a:extLst>
          </p:cNvPr>
          <p:cNvSpPr txBox="1"/>
          <p:nvPr/>
        </p:nvSpPr>
        <p:spPr>
          <a:xfrm>
            <a:off x="745487" y="2222399"/>
            <a:ext cx="11006253" cy="46166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Questions?  </a:t>
            </a:r>
            <a:r>
              <a:rPr lang="en-CA" altLang="en-US" sz="2400">
                <a:solidFill>
                  <a:srgbClr val="002060"/>
                </a:solidFill>
                <a:latin typeface="Palatino Linotype" panose="02040502050505030304" pitchFamily="18" charset="0"/>
              </a:rPr>
              <a:t>Please </a:t>
            </a: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do not hesitate to contact us if you need any assistance. </a:t>
            </a:r>
          </a:p>
        </p:txBody>
      </p:sp>
      <p:pic>
        <p:nvPicPr>
          <p:cNvPr id="6150" name="Picture 6">
            <a:extLst>
              <a:ext uri="{FF2B5EF4-FFF2-40B4-BE49-F238E27FC236}">
                <a16:creationId xmlns:a16="http://schemas.microsoft.com/office/drawing/2014/main" id="{5C496309-9273-4B43-9BD9-27207E221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615" y="3166945"/>
            <a:ext cx="2718827" cy="324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artoon a cartoon of a person waving&#10;&#10;AI-generated content may be incorrect.">
            <a:extLst>
              <a:ext uri="{FF2B5EF4-FFF2-40B4-BE49-F238E27FC236}">
                <a16:creationId xmlns:a16="http://schemas.microsoft.com/office/drawing/2014/main" id="{215F18BF-B612-0592-C8CF-1AE856F353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745" y="3420691"/>
            <a:ext cx="2836126" cy="2977376"/>
          </a:xfrm>
          <a:prstGeom prst="rect">
            <a:avLst/>
          </a:prstGeom>
        </p:spPr>
      </p:pic>
      <p:sp>
        <p:nvSpPr>
          <p:cNvPr id="3" name="Oval 2">
            <a:extLst>
              <a:ext uri="{FF2B5EF4-FFF2-40B4-BE49-F238E27FC236}">
                <a16:creationId xmlns:a16="http://schemas.microsoft.com/office/drawing/2014/main" id="{430F566F-F2D7-D5D0-5076-3391950A1795}"/>
              </a:ext>
            </a:extLst>
          </p:cNvPr>
          <p:cNvSpPr/>
          <p:nvPr/>
        </p:nvSpPr>
        <p:spPr>
          <a:xfrm>
            <a:off x="6301830" y="3586973"/>
            <a:ext cx="1060858" cy="1280591"/>
          </a:xfrm>
          <a:prstGeom prst="ellipse">
            <a:avLst/>
          </a:prstGeom>
          <a:solidFill>
            <a:srgbClr val="CC0000"/>
          </a:solid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95C8A32-1A08-E20B-5BCC-DB0B6BDB1C32}"/>
              </a:ext>
            </a:extLst>
          </p:cNvPr>
          <p:cNvSpPr txBox="1"/>
          <p:nvPr/>
        </p:nvSpPr>
        <p:spPr>
          <a:xfrm>
            <a:off x="6703499" y="6452202"/>
            <a:ext cx="2189019" cy="369332"/>
          </a:xfrm>
          <a:prstGeom prst="rect">
            <a:avLst/>
          </a:prstGeom>
          <a:noFill/>
        </p:spPr>
        <p:txBody>
          <a:bodyPr wrap="square">
            <a:spAutoFit/>
          </a:bodyPr>
          <a:lstStyle/>
          <a:p>
            <a:r>
              <a:rPr lang="en-US">
                <a:latin typeface="Palatino Linotype" panose="02040502050505030304" pitchFamily="18" charset="0"/>
              </a:rPr>
              <a:t>L.Gaboury</a:t>
            </a:r>
            <a:r>
              <a:rPr lang="en-US" sz="1800">
                <a:latin typeface="Palatino Linotype" panose="02040502050505030304" pitchFamily="18" charset="0"/>
              </a:rPr>
              <a:t>@rcsd.ca</a:t>
            </a:r>
          </a:p>
        </p:txBody>
      </p:sp>
    </p:spTree>
    <p:extLst>
      <p:ext uri="{BB962C8B-B14F-4D97-AF65-F5344CB8AC3E}">
        <p14:creationId xmlns:p14="http://schemas.microsoft.com/office/powerpoint/2010/main" val="9855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50ADC-34C9-46EF-B21C-F11398B238F9}"/>
              </a:ext>
            </a:extLst>
          </p:cNvPr>
          <p:cNvSpPr txBox="1"/>
          <p:nvPr/>
        </p:nvSpPr>
        <p:spPr>
          <a:xfrm>
            <a:off x="2117395" y="661431"/>
            <a:ext cx="7600950" cy="646331"/>
          </a:xfrm>
          <a:prstGeom prst="rect">
            <a:avLst/>
          </a:prstGeom>
          <a:noFill/>
        </p:spPr>
        <p:txBody>
          <a:bodyPr wrap="square" lIns="91440" tIns="45720" rIns="91440" bIns="45720" rtlCol="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Grade 10 Course Requirements</a:t>
            </a:r>
          </a:p>
        </p:txBody>
      </p:sp>
      <p:sp>
        <p:nvSpPr>
          <p:cNvPr id="6" name="TextBox 5">
            <a:extLst>
              <a:ext uri="{FF2B5EF4-FFF2-40B4-BE49-F238E27FC236}">
                <a16:creationId xmlns:a16="http://schemas.microsoft.com/office/drawing/2014/main" id="{F47D7C45-3FA3-401A-B5CC-5BD1D9B3D18F}"/>
              </a:ext>
            </a:extLst>
          </p:cNvPr>
          <p:cNvSpPr txBox="1"/>
          <p:nvPr/>
        </p:nvSpPr>
        <p:spPr>
          <a:xfrm>
            <a:off x="2856216" y="2364415"/>
            <a:ext cx="6862129" cy="3170099"/>
          </a:xfrm>
          <a:prstGeom prst="rect">
            <a:avLst/>
          </a:prstGeom>
          <a:noFill/>
        </p:spPr>
        <p:txBody>
          <a:bodyPr wrap="square">
            <a:spAutoFit/>
          </a:bodyPr>
          <a:lstStyle/>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Math 10 FP or WA /  Math 11</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Catholic Studies 10</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ELA 10  	   </a:t>
            </a:r>
            <a:endParaRPr lang="en-CA" sz="2800">
              <a:solidFill>
                <a:srgbClr val="002060"/>
              </a:solidFill>
              <a:effectLst>
                <a:outerShdw blurRad="38100" dist="38100" dir="2700000" algn="tl">
                  <a:srgbClr val="000000">
                    <a:alpha val="43137"/>
                  </a:srgbClr>
                </a:outerShdw>
              </a:effectLst>
              <a:latin typeface="Palatino Linotype" panose="02040502050505030304" pitchFamily="18" charset="0"/>
            </a:endParaRP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Science 10 / 11</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History 10 / 11 or Native Studies 10</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Financial Literacy 10 </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4 Electives</a:t>
            </a:r>
          </a:p>
        </p:txBody>
      </p:sp>
    </p:spTree>
    <p:extLst>
      <p:ext uri="{BB962C8B-B14F-4D97-AF65-F5344CB8AC3E}">
        <p14:creationId xmlns:p14="http://schemas.microsoft.com/office/powerpoint/2010/main" val="147488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142239" y="1997839"/>
            <a:ext cx="11960717" cy="3970318"/>
          </a:xfrm>
          <a:prstGeom prst="rect">
            <a:avLst/>
          </a:prstGeom>
          <a:noFill/>
        </p:spPr>
        <p:txBody>
          <a:bodyPr wrap="square" lIns="91440" tIns="45720" rIns="91440" bIns="45720" anchor="t">
            <a:spAutoFit/>
          </a:bodyPr>
          <a:lstStyle/>
          <a:p>
            <a:pPr marL="1714500" lvl="3" indent="-342900">
              <a:buFont typeface="Wingdings" panose="05000000000000000000" pitchFamily="2" charset="2"/>
              <a:buChar char="ü"/>
              <a:defRPr/>
            </a:pPr>
            <a:r>
              <a:rPr lang="en-CA" sz="2800" cap="none">
                <a:solidFill>
                  <a:srgbClr val="002060"/>
                </a:solidFill>
                <a:latin typeface="Palatino Linotype"/>
                <a:cs typeface="Arial"/>
              </a:rPr>
              <a:t>Mathématiques 10- Fondements/</a:t>
            </a:r>
            <a:r>
              <a:rPr lang="en-CA" sz="2800" cap="none" err="1">
                <a:solidFill>
                  <a:srgbClr val="002060"/>
                </a:solidFill>
                <a:latin typeface="Palatino Linotype"/>
                <a:cs typeface="Arial"/>
              </a:rPr>
              <a:t>Pré</a:t>
            </a:r>
            <a:r>
              <a:rPr lang="en-CA" sz="2800" cap="none">
                <a:solidFill>
                  <a:srgbClr val="002060"/>
                </a:solidFill>
                <a:latin typeface="Palatino Linotype"/>
                <a:cs typeface="Arial"/>
              </a:rPr>
              <a:t>-calc</a:t>
            </a:r>
          </a:p>
          <a:p>
            <a:pPr marL="1657350" lvl="3" indent="-285750">
              <a:buFont typeface="Wingdings" pitchFamily="2" charset="2"/>
              <a:buChar char="ü"/>
              <a:defRPr/>
            </a:pPr>
            <a:r>
              <a:rPr lang="en-CA" sz="2800" cap="none">
                <a:solidFill>
                  <a:srgbClr val="002060"/>
                </a:solidFill>
                <a:latin typeface="Palatino Linotype"/>
                <a:cs typeface="Arial"/>
              </a:rPr>
              <a:t>Études catholiques 10</a:t>
            </a:r>
          </a:p>
          <a:p>
            <a:pPr marL="1657350" lvl="3" indent="-285750">
              <a:buFont typeface="Wingdings" pitchFamily="2" charset="2"/>
              <a:buChar char="ü"/>
              <a:defRPr/>
            </a:pPr>
            <a:r>
              <a:rPr lang="en-CA" sz="2800" cap="none">
                <a:solidFill>
                  <a:srgbClr val="002060"/>
                </a:solidFill>
                <a:latin typeface="Palatino Linotype"/>
                <a:cs typeface="Arial"/>
              </a:rPr>
              <a:t>Français 10</a:t>
            </a:r>
          </a:p>
          <a:p>
            <a:pPr marL="1657350" lvl="3" indent="-285750">
              <a:buFont typeface="Wingdings" pitchFamily="2" charset="2"/>
              <a:buChar char="ü"/>
              <a:defRPr/>
            </a:pPr>
            <a:r>
              <a:rPr lang="en-CA" sz="2800" cap="none">
                <a:solidFill>
                  <a:srgbClr val="002060"/>
                </a:solidFill>
                <a:latin typeface="Palatino Linotype"/>
                <a:cs typeface="Arial"/>
              </a:rPr>
              <a:t>ELA </a:t>
            </a:r>
            <a:r>
              <a:rPr lang="en-CA" sz="2800">
                <a:solidFill>
                  <a:srgbClr val="002060"/>
                </a:solidFill>
                <a:latin typeface="Palatino Linotype"/>
                <a:cs typeface="Arial"/>
              </a:rPr>
              <a:t>10</a:t>
            </a:r>
          </a:p>
          <a:p>
            <a:pPr marL="1657350" lvl="3" indent="-285750">
              <a:buFont typeface="Wingdings" pitchFamily="2" charset="2"/>
              <a:buChar char="ü"/>
              <a:defRPr/>
            </a:pPr>
            <a:r>
              <a:rPr lang="en-CA" sz="2800" err="1">
                <a:solidFill>
                  <a:srgbClr val="002060"/>
                </a:solidFill>
                <a:latin typeface="Palatino Linotype"/>
                <a:cs typeface="Arial"/>
              </a:rPr>
              <a:t>Litteratie</a:t>
            </a:r>
            <a:r>
              <a:rPr lang="en-CA" sz="2800">
                <a:solidFill>
                  <a:srgbClr val="002060"/>
                </a:solidFill>
                <a:latin typeface="Palatino Linotype"/>
                <a:cs typeface="Arial"/>
              </a:rPr>
              <a:t> </a:t>
            </a:r>
            <a:r>
              <a:rPr lang="en-CA" sz="2800" err="1">
                <a:solidFill>
                  <a:srgbClr val="002060"/>
                </a:solidFill>
                <a:latin typeface="Palatino Linotype"/>
                <a:cs typeface="Arial"/>
              </a:rPr>
              <a:t>financiere</a:t>
            </a:r>
            <a:r>
              <a:rPr lang="en-CA" sz="2800">
                <a:solidFill>
                  <a:srgbClr val="002060"/>
                </a:solidFill>
                <a:latin typeface="Palatino Linotype"/>
                <a:cs typeface="Arial"/>
              </a:rPr>
              <a:t> 10</a:t>
            </a:r>
          </a:p>
          <a:p>
            <a:pPr marL="1657350" lvl="3" indent="-285750">
              <a:buFont typeface="Wingdings" pitchFamily="2" charset="2"/>
              <a:buChar char="ü"/>
              <a:defRPr/>
            </a:pPr>
            <a:r>
              <a:rPr lang="en-CA" sz="2800" cap="none">
                <a:solidFill>
                  <a:srgbClr val="002060"/>
                </a:solidFill>
                <a:latin typeface="Palatino Linotype"/>
                <a:cs typeface="Arial"/>
              </a:rPr>
              <a:t>Science </a:t>
            </a:r>
            <a:r>
              <a:rPr lang="en-CA" sz="2800" err="1">
                <a:solidFill>
                  <a:srgbClr val="002060"/>
                </a:solidFill>
                <a:latin typeface="Palatino Linotype"/>
                <a:cs typeface="Arial"/>
              </a:rPr>
              <a:t>n</a:t>
            </a:r>
            <a:r>
              <a:rPr lang="en-CA" sz="2800" cap="none" err="1">
                <a:solidFill>
                  <a:srgbClr val="002060"/>
                </a:solidFill>
                <a:latin typeface="Palatino Linotype"/>
                <a:cs typeface="Arial"/>
              </a:rPr>
              <a:t>aturelles</a:t>
            </a:r>
            <a:r>
              <a:rPr lang="en-CA" sz="2800">
                <a:solidFill>
                  <a:srgbClr val="002060"/>
                </a:solidFill>
                <a:latin typeface="Palatino Linotype"/>
                <a:cs typeface="Arial"/>
              </a:rPr>
              <a:t> 10</a:t>
            </a:r>
            <a:endParaRPr lang="en-CA" sz="2800" cap="none">
              <a:solidFill>
                <a:srgbClr val="002060"/>
              </a:solidFill>
              <a:latin typeface="Palatino Linotype" panose="02040502050505030304" pitchFamily="18" charset="0"/>
              <a:cs typeface="Arial" panose="020B0604020202020204" pitchFamily="34" charset="0"/>
            </a:endParaRPr>
          </a:p>
          <a:p>
            <a:pPr marL="1657350" lvl="3" indent="-285750">
              <a:buFont typeface="Wingdings" pitchFamily="2" charset="2"/>
              <a:buChar char="ü"/>
              <a:defRPr/>
            </a:pPr>
            <a:r>
              <a:rPr lang="en-CA" sz="2800" cap="none" err="1">
                <a:solidFill>
                  <a:srgbClr val="002060"/>
                </a:solidFill>
                <a:latin typeface="Palatino Linotype"/>
                <a:cs typeface="Arial"/>
              </a:rPr>
              <a:t>Histoire</a:t>
            </a:r>
            <a:r>
              <a:rPr lang="en-CA" sz="2800">
                <a:solidFill>
                  <a:srgbClr val="002060"/>
                </a:solidFill>
                <a:latin typeface="Palatino Linotype"/>
                <a:cs typeface="Arial"/>
              </a:rPr>
              <a:t> 10</a:t>
            </a:r>
            <a:endParaRPr lang="en-CA" sz="2800" cap="none">
              <a:solidFill>
                <a:srgbClr val="002060"/>
              </a:solidFill>
              <a:latin typeface="Palatino Linotype" panose="02040502050505030304" pitchFamily="18" charset="0"/>
              <a:cs typeface="Arial" panose="020B0604020202020204" pitchFamily="34" charset="0"/>
            </a:endParaRPr>
          </a:p>
          <a:p>
            <a:pPr marL="1657350" lvl="3" indent="-285750">
              <a:buFont typeface="Wingdings" pitchFamily="2" charset="2"/>
              <a:buChar char="ü"/>
              <a:defRPr/>
            </a:pPr>
            <a:r>
              <a:rPr lang="en-CA" sz="2800" cap="none">
                <a:solidFill>
                  <a:srgbClr val="002060"/>
                </a:solidFill>
                <a:latin typeface="Palatino Linotype"/>
                <a:cs typeface="Arial"/>
              </a:rPr>
              <a:t>3 Electives</a:t>
            </a:r>
          </a:p>
          <a:p>
            <a:pPr marL="1200150" lvl="2" indent="-285750">
              <a:buFont typeface="Wingdings" pitchFamily="2" charset="2"/>
              <a:buChar char="ü"/>
              <a:defRPr/>
            </a:pPr>
            <a:endParaRPr lang="en-CA" sz="2800" cap="none">
              <a:solidFill>
                <a:srgbClr val="002060"/>
              </a:solidFill>
              <a:latin typeface="Palatino Linotype"/>
              <a:cs typeface="Arial"/>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388919" y="497551"/>
            <a:ext cx="7315200" cy="1077218"/>
          </a:xfrm>
          <a:prstGeom prst="rect">
            <a:avLst/>
          </a:prstGeom>
          <a:noFill/>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French Immersion Grade 10 Course Requirements</a:t>
            </a:r>
          </a:p>
        </p:txBody>
      </p:sp>
    </p:spTree>
    <p:extLst>
      <p:ext uri="{BB962C8B-B14F-4D97-AF65-F5344CB8AC3E}">
        <p14:creationId xmlns:p14="http://schemas.microsoft.com/office/powerpoint/2010/main" val="55062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0" y="2280149"/>
            <a:ext cx="11948160" cy="2246769"/>
          </a:xfrm>
          <a:prstGeom prst="rect">
            <a:avLst/>
          </a:prstGeom>
          <a:noFill/>
        </p:spPr>
        <p:txBody>
          <a:bodyPr wrap="square" lIns="91440" tIns="45720" rIns="91440" bIns="45720" anchor="t">
            <a:spAutoFit/>
          </a:bodyPr>
          <a:lstStyle/>
          <a:p>
            <a:pPr lvl="3" defTabSz="914400" fontAlgn="base">
              <a:spcBef>
                <a:spcPct val="0"/>
              </a:spcBef>
              <a:spcAft>
                <a:spcPct val="0"/>
              </a:spcAft>
              <a:buFont typeface="Wingdings" panose="05000000000000000000" pitchFamily="2" charset="2"/>
              <a:buChar char="ü"/>
            </a:pPr>
            <a:r>
              <a:rPr lang="en-CA" altLang="en-US" sz="2800">
                <a:solidFill>
                  <a:srgbClr val="002060"/>
                </a:solidFill>
                <a:latin typeface="Palatino Linotype"/>
              </a:rPr>
              <a:t>Catholic Studies 20</a:t>
            </a:r>
          </a:p>
          <a:p>
            <a:pPr lvl="3" defTabSz="914400">
              <a:spcBef>
                <a:spcPct val="0"/>
              </a:spcBef>
              <a:spcAft>
                <a:spcPct val="0"/>
              </a:spcAft>
              <a:buFont typeface="Wingdings" panose="05000000000000000000" pitchFamily="2" charset="2"/>
              <a:buChar char="ü"/>
            </a:pPr>
            <a:r>
              <a:rPr lang="en-CA" altLang="en-US" sz="2800">
                <a:solidFill>
                  <a:srgbClr val="002060"/>
                </a:solidFill>
                <a:latin typeface="Palatino Linotype"/>
              </a:rPr>
              <a:t>ELA 20 / 21</a:t>
            </a:r>
          </a:p>
          <a:p>
            <a:pPr lvl="3" defTabSz="914400">
              <a:spcBef>
                <a:spcPct val="0"/>
              </a:spcBef>
              <a:spcAft>
                <a:spcPct val="0"/>
              </a:spcAft>
              <a:buFont typeface="Wingdings" panose="05000000000000000000" pitchFamily="2" charset="2"/>
              <a:buChar char="ü"/>
            </a:pPr>
            <a:r>
              <a:rPr lang="en-CA" altLang="en-US" sz="2800">
                <a:solidFill>
                  <a:srgbClr val="002060"/>
                </a:solidFill>
                <a:latin typeface="Palatino Linotype"/>
              </a:rPr>
              <a:t>Math 20 / 21 (Workplace/Foundations/Pre-Calculus)</a:t>
            </a:r>
            <a:endParaRPr lang="en-CA"/>
          </a:p>
          <a:p>
            <a:pPr lvl="3" defTabSz="914400">
              <a:spcBef>
                <a:spcPct val="0"/>
              </a:spcBef>
              <a:spcAft>
                <a:spcPct val="0"/>
              </a:spcAft>
              <a:buFont typeface="Wingdings" panose="05000000000000000000" pitchFamily="2" charset="2"/>
              <a:buChar char="ü"/>
            </a:pPr>
            <a:r>
              <a:rPr lang="en-CA" altLang="en-US" sz="2800">
                <a:solidFill>
                  <a:srgbClr val="002060"/>
                </a:solidFill>
                <a:latin typeface="Palatino Linotype"/>
              </a:rPr>
              <a:t>Science 20 / 21 (Computer/Environmental/Health/Physical)</a:t>
            </a:r>
          </a:p>
          <a:p>
            <a:pPr lvl="3" defTabSz="914400" fontAlgn="base">
              <a:spcBef>
                <a:spcPct val="0"/>
              </a:spcBef>
              <a:spcAft>
                <a:spcPct val="0"/>
              </a:spcAft>
              <a:buFont typeface="Wingdings" panose="05000000000000000000" pitchFamily="2" charset="2"/>
              <a:buChar char="ü"/>
            </a:pPr>
            <a:r>
              <a:rPr lang="en-CA" altLang="en-US" sz="2800">
                <a:solidFill>
                  <a:srgbClr val="002060"/>
                </a:solidFill>
                <a:latin typeface="Palatino Linotype"/>
              </a:rPr>
              <a:t>Electives (6)</a:t>
            </a:r>
          </a:p>
        </p:txBody>
      </p:sp>
      <p:sp>
        <p:nvSpPr>
          <p:cNvPr id="9" name="TextBox 8">
            <a:extLst>
              <a:ext uri="{FF2B5EF4-FFF2-40B4-BE49-F238E27FC236}">
                <a16:creationId xmlns:a16="http://schemas.microsoft.com/office/drawing/2014/main" id="{8F8F0757-BF87-4EC6-B28B-A471EFA5CFAE}"/>
              </a:ext>
            </a:extLst>
          </p:cNvPr>
          <p:cNvSpPr txBox="1"/>
          <p:nvPr/>
        </p:nvSpPr>
        <p:spPr>
          <a:xfrm>
            <a:off x="2367016" y="726151"/>
            <a:ext cx="7315200" cy="646331"/>
          </a:xfrm>
          <a:prstGeom prst="rect">
            <a:avLst/>
          </a:prstGeom>
          <a:noFill/>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Grade 11 Course Requirements</a:t>
            </a:r>
          </a:p>
        </p:txBody>
      </p:sp>
      <p:sp>
        <p:nvSpPr>
          <p:cNvPr id="2" name="Thought Bubble: Cloud 1">
            <a:extLst>
              <a:ext uri="{FF2B5EF4-FFF2-40B4-BE49-F238E27FC236}">
                <a16:creationId xmlns:a16="http://schemas.microsoft.com/office/drawing/2014/main" id="{BA913D18-0B4A-17B5-3F8C-FDB4F58DC4F3}"/>
              </a:ext>
            </a:extLst>
          </p:cNvPr>
          <p:cNvSpPr/>
          <p:nvPr/>
        </p:nvSpPr>
        <p:spPr>
          <a:xfrm>
            <a:off x="8915400" y="1403576"/>
            <a:ext cx="3276599" cy="2839239"/>
          </a:xfrm>
          <a:prstGeom prst="cloudCallout">
            <a:avLst/>
          </a:prstGeom>
        </p:spPr>
        <p:style>
          <a:lnRef idx="2">
            <a:schemeClr val="accent1">
              <a:shade val="15000"/>
            </a:schemeClr>
          </a:lnRef>
          <a:fillRef idx="1001">
            <a:schemeClr val="lt2"/>
          </a:fillRef>
          <a:effectRef idx="0">
            <a:schemeClr val="accent1"/>
          </a:effectRef>
          <a:fontRef idx="minor">
            <a:schemeClr val="lt1"/>
          </a:fontRef>
        </p:style>
        <p:txBody>
          <a:bodyPr rtlCol="0" anchor="ctr"/>
          <a:lstStyle/>
          <a:p>
            <a:pPr algn="ctr"/>
            <a:endParaRPr lang="en-US" sz="1400" b="1" dirty="0">
              <a:solidFill>
                <a:srgbClr val="333333"/>
              </a:solidFill>
              <a:latin typeface="Chelsea Market" panose="02000000000000000000" pitchFamily="2" charset="0"/>
              <a:ea typeface="Chelsea Market" panose="02000000000000000000" pitchFamily="2" charset="0"/>
              <a:cs typeface="Segoe UI"/>
            </a:endParaRPr>
          </a:p>
          <a:p>
            <a:pPr lvl="1" algn="ctr" defTabSz="914400" fontAlgn="base">
              <a:spcBef>
                <a:spcPct val="0"/>
              </a:spcBef>
              <a:spcAft>
                <a:spcPct val="0"/>
              </a:spcAft>
            </a:pPr>
            <a:r>
              <a:rPr lang="en-CA" altLang="en-US" sz="1400" b="1" dirty="0">
                <a:solidFill>
                  <a:srgbClr val="FF0000"/>
                </a:solidFill>
                <a:latin typeface="Palatino Linotype"/>
              </a:rPr>
              <a:t>**NOTE: a Social Science 20 is no longer required for graduation, but it may assist with early conditional acceptance for post-secondary</a:t>
            </a:r>
            <a:r>
              <a:rPr lang="en-CA" altLang="en-US" sz="1050" b="1" dirty="0">
                <a:solidFill>
                  <a:srgbClr val="FF0000"/>
                </a:solidFill>
                <a:latin typeface="Palatino Linotype"/>
              </a:rPr>
              <a:t>.</a:t>
            </a:r>
            <a:endParaRPr lang="en-CA" altLang="en-US" sz="1050" dirty="0">
              <a:solidFill>
                <a:srgbClr val="FF0000"/>
              </a:solidFill>
              <a:latin typeface="Palatino Linotype"/>
            </a:endParaRPr>
          </a:p>
          <a:p>
            <a:pPr algn="ctr"/>
            <a:endParaRPr lang="en-US" dirty="0"/>
          </a:p>
        </p:txBody>
      </p:sp>
    </p:spTree>
    <p:extLst>
      <p:ext uri="{BB962C8B-B14F-4D97-AF65-F5344CB8AC3E}">
        <p14:creationId xmlns:p14="http://schemas.microsoft.com/office/powerpoint/2010/main" val="79162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0" y="2344776"/>
            <a:ext cx="11948160" cy="6124754"/>
          </a:xfrm>
          <a:prstGeom prst="rect">
            <a:avLst/>
          </a:prstGeom>
          <a:noFill/>
        </p:spPr>
        <p:txBody>
          <a:bodyPr wrap="square" lIns="91440" tIns="45720" rIns="91440" bIns="45720" anchor="t">
            <a:spAutoFit/>
          </a:bodyPr>
          <a:lstStyle/>
          <a:p>
            <a:pPr marL="1714500" lvl="3" indent="-342900">
              <a:buFont typeface="Wingdings" panose="05000000000000000000" pitchFamily="2" charset="2"/>
              <a:buChar char="ü"/>
              <a:defRPr/>
            </a:pPr>
            <a:r>
              <a:rPr lang="en-CA" sz="2800" dirty="0" err="1">
                <a:solidFill>
                  <a:srgbClr val="002060"/>
                </a:solidFill>
                <a:latin typeface="Palatino Linotype"/>
                <a:cs typeface="Arial"/>
              </a:rPr>
              <a:t>Mathématiques</a:t>
            </a:r>
            <a:r>
              <a:rPr lang="en-CA" sz="2800" dirty="0">
                <a:solidFill>
                  <a:srgbClr val="002060"/>
                </a:solidFill>
                <a:latin typeface="Palatino Linotype"/>
                <a:cs typeface="Arial"/>
              </a:rPr>
              <a:t> 20 (</a:t>
            </a:r>
            <a:r>
              <a:rPr lang="en-CA" sz="2800" dirty="0" err="1">
                <a:solidFill>
                  <a:srgbClr val="002060"/>
                </a:solidFill>
                <a:latin typeface="Palatino Linotype"/>
                <a:cs typeface="Arial"/>
              </a:rPr>
              <a:t>Fondements</a:t>
            </a:r>
            <a:r>
              <a:rPr lang="en-CA" sz="2800" dirty="0">
                <a:solidFill>
                  <a:srgbClr val="002060"/>
                </a:solidFill>
                <a:latin typeface="Palatino Linotype"/>
                <a:cs typeface="Arial"/>
              </a:rPr>
              <a:t>/Pré-calc)</a:t>
            </a:r>
          </a:p>
          <a:p>
            <a:pPr marL="1657350" lvl="3" indent="-285750">
              <a:buFont typeface="Wingdings" pitchFamily="2" charset="2"/>
              <a:buChar char="ü"/>
              <a:defRPr/>
            </a:pPr>
            <a:r>
              <a:rPr lang="en-CA" sz="2800" dirty="0">
                <a:solidFill>
                  <a:srgbClr val="002060"/>
                </a:solidFill>
                <a:latin typeface="Palatino Linotype"/>
                <a:cs typeface="Arial"/>
              </a:rPr>
              <a:t>Études </a:t>
            </a:r>
            <a:r>
              <a:rPr lang="en-CA" sz="2800" dirty="0" err="1">
                <a:solidFill>
                  <a:srgbClr val="002060"/>
                </a:solidFill>
                <a:latin typeface="Palatino Linotype"/>
                <a:cs typeface="Arial"/>
              </a:rPr>
              <a:t>Catholiques</a:t>
            </a:r>
            <a:r>
              <a:rPr lang="en-CA" sz="2800" dirty="0">
                <a:solidFill>
                  <a:srgbClr val="002060"/>
                </a:solidFill>
                <a:latin typeface="Palatino Linotype"/>
                <a:cs typeface="Arial"/>
              </a:rPr>
              <a:t> 20</a:t>
            </a:r>
          </a:p>
          <a:p>
            <a:pPr marL="1657350" lvl="3" indent="-285750">
              <a:buFont typeface="Wingdings" pitchFamily="2" charset="2"/>
              <a:buChar char="ü"/>
              <a:defRPr/>
            </a:pPr>
            <a:r>
              <a:rPr lang="en-CA" sz="2800" dirty="0">
                <a:solidFill>
                  <a:srgbClr val="002060"/>
                </a:solidFill>
                <a:latin typeface="Palatino Linotype"/>
                <a:cs typeface="Arial"/>
              </a:rPr>
              <a:t>Français 20</a:t>
            </a:r>
          </a:p>
          <a:p>
            <a:pPr marL="1657350" lvl="3" indent="-285750">
              <a:buFont typeface="Wingdings" pitchFamily="2" charset="2"/>
              <a:buChar char="ü"/>
              <a:defRPr/>
            </a:pPr>
            <a:r>
              <a:rPr lang="en-CA" sz="2800" dirty="0">
                <a:solidFill>
                  <a:srgbClr val="002060"/>
                </a:solidFill>
                <a:latin typeface="Palatino Linotype"/>
                <a:cs typeface="Arial"/>
              </a:rPr>
              <a:t>ELA 20 </a:t>
            </a:r>
          </a:p>
          <a:p>
            <a:pPr marL="1657350" lvl="3" indent="-285750">
              <a:buFont typeface="Wingdings" pitchFamily="2" charset="2"/>
              <a:buChar char="ü"/>
              <a:defRPr/>
            </a:pPr>
            <a:r>
              <a:rPr lang="en-CA" sz="2800" dirty="0">
                <a:solidFill>
                  <a:srgbClr val="002060"/>
                </a:solidFill>
                <a:latin typeface="Palatino Linotype"/>
                <a:cs typeface="Arial"/>
              </a:rPr>
              <a:t>Science 20</a:t>
            </a:r>
          </a:p>
          <a:p>
            <a:pPr marL="1657350" lvl="3" indent="-285750">
              <a:buFont typeface="Wingdings" pitchFamily="2" charset="2"/>
              <a:buChar char="ü"/>
              <a:defRPr/>
            </a:pPr>
            <a:r>
              <a:rPr lang="en-CA" sz="2800" dirty="0">
                <a:solidFill>
                  <a:srgbClr val="002060"/>
                </a:solidFill>
                <a:latin typeface="Palatino Linotype"/>
                <a:cs typeface="Arial"/>
              </a:rPr>
              <a:t>4 Electives</a:t>
            </a:r>
          </a:p>
          <a:p>
            <a:pPr lvl="3" defTabSz="914400" fontAlgn="base">
              <a:spcBef>
                <a:spcPct val="0"/>
              </a:spcBef>
              <a:spcAft>
                <a:spcPct val="0"/>
              </a:spcAft>
            </a:pPr>
            <a:endParaRPr lang="en-CA" altLang="en-US" sz="2800" b="1" dirty="0">
              <a:solidFill>
                <a:srgbClr val="002060"/>
              </a:solidFill>
              <a:latin typeface="Palatino Linotype"/>
            </a:endParaRPr>
          </a:p>
          <a:p>
            <a:pPr lvl="3" defTabSz="914400" fontAlgn="base">
              <a:spcBef>
                <a:spcPct val="0"/>
              </a:spcBef>
              <a:spcAft>
                <a:spcPct val="0"/>
              </a:spcAft>
            </a:pPr>
            <a:endParaRPr lang="en-CA" altLang="en-US" sz="2800" b="1" dirty="0">
              <a:solidFill>
                <a:srgbClr val="FF0000"/>
              </a:solidFill>
              <a:latin typeface="Palatino Linotype"/>
            </a:endParaRPr>
          </a:p>
          <a:p>
            <a:pPr lvl="3" defTabSz="914400" fontAlgn="base">
              <a:spcBef>
                <a:spcPct val="0"/>
              </a:spcBef>
              <a:spcAft>
                <a:spcPct val="0"/>
              </a:spcAft>
            </a:pPr>
            <a:endParaRPr lang="en-CA" altLang="en-US" sz="2800" b="1" dirty="0">
              <a:solidFill>
                <a:srgbClr val="FF0000"/>
              </a:solidFill>
              <a:latin typeface="Palatino Linotype"/>
            </a:endParaRPr>
          </a:p>
          <a:p>
            <a:pPr lvl="3" defTabSz="914400" fontAlgn="base">
              <a:spcBef>
                <a:spcPct val="0"/>
              </a:spcBef>
              <a:spcAft>
                <a:spcPct val="0"/>
              </a:spcAft>
            </a:pPr>
            <a:endParaRPr lang="en-CA" altLang="en-US" sz="2800" b="1" dirty="0">
              <a:solidFill>
                <a:srgbClr val="FF0000"/>
              </a:solidFill>
              <a:latin typeface="Palatino Linotype"/>
            </a:endParaRPr>
          </a:p>
          <a:p>
            <a:pPr lvl="3" defTabSz="914400" fontAlgn="base">
              <a:spcBef>
                <a:spcPct val="0"/>
              </a:spcBef>
              <a:spcAft>
                <a:spcPct val="0"/>
              </a:spcAft>
            </a:pPr>
            <a:endParaRPr lang="en-CA" altLang="en-US" sz="2800" b="1" dirty="0">
              <a:solidFill>
                <a:srgbClr val="FF0000"/>
              </a:solidFill>
              <a:latin typeface="Palatino Linotype"/>
            </a:endParaRPr>
          </a:p>
          <a:p>
            <a:pPr lvl="3" defTabSz="914400" fontAlgn="base">
              <a:spcBef>
                <a:spcPct val="0"/>
              </a:spcBef>
              <a:spcAft>
                <a:spcPct val="0"/>
              </a:spcAft>
            </a:pPr>
            <a:endParaRPr lang="en-CA" altLang="en-US" sz="2800" b="1" dirty="0">
              <a:solidFill>
                <a:srgbClr val="FF0000"/>
              </a:solidFill>
              <a:latin typeface="Palatino Linotype"/>
            </a:endParaRPr>
          </a:p>
          <a:p>
            <a:pPr lvl="3">
              <a:defRPr/>
            </a:pPr>
            <a:endParaRPr lang="en-CA" sz="2800" dirty="0">
              <a:solidFill>
                <a:srgbClr val="FF0000"/>
              </a:solidFill>
              <a:latin typeface="Palatino Linotype" panose="02040502050505030304" pitchFamily="18" charset="0"/>
              <a:cs typeface="Arial" panose="020B0604020202020204" pitchFamily="34" charset="0"/>
            </a:endParaRPr>
          </a:p>
          <a:p>
            <a:pPr lvl="3">
              <a:defRPr/>
            </a:pPr>
            <a:endParaRPr lang="en-CA" sz="2800" dirty="0">
              <a:solidFill>
                <a:srgbClr val="002060"/>
              </a:solidFill>
              <a:latin typeface="Palatino Linotype" panose="02040502050505030304" pitchFamily="18" charset="0"/>
              <a:cs typeface="Arial" panose="020B0604020202020204" pitchFamily="34" charset="0"/>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010758" y="508189"/>
            <a:ext cx="7661562" cy="1077218"/>
          </a:xfrm>
          <a:prstGeom prst="rect">
            <a:avLst/>
          </a:prstGeom>
          <a:noFill/>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French Immersion Grade 11 Course Requirements</a:t>
            </a:r>
          </a:p>
        </p:txBody>
      </p:sp>
      <p:sp>
        <p:nvSpPr>
          <p:cNvPr id="2" name="Thought Bubble: Cloud 1">
            <a:extLst>
              <a:ext uri="{FF2B5EF4-FFF2-40B4-BE49-F238E27FC236}">
                <a16:creationId xmlns:a16="http://schemas.microsoft.com/office/drawing/2014/main" id="{DA07D94F-571E-0A11-6865-B3F4522CA4BC}"/>
              </a:ext>
            </a:extLst>
          </p:cNvPr>
          <p:cNvSpPr/>
          <p:nvPr/>
        </p:nvSpPr>
        <p:spPr>
          <a:xfrm>
            <a:off x="7936992" y="1709928"/>
            <a:ext cx="4255008" cy="2454086"/>
          </a:xfrm>
          <a:prstGeom prst="cloudCallout">
            <a:avLst/>
          </a:prstGeom>
        </p:spPr>
        <p:style>
          <a:lnRef idx="2">
            <a:schemeClr val="accent1">
              <a:shade val="15000"/>
            </a:schemeClr>
          </a:lnRef>
          <a:fillRef idx="1001">
            <a:schemeClr val="lt2"/>
          </a:fillRef>
          <a:effectRef idx="0">
            <a:schemeClr val="accent1"/>
          </a:effectRef>
          <a:fontRef idx="minor">
            <a:schemeClr val="lt1"/>
          </a:fontRef>
        </p:style>
        <p:txBody>
          <a:bodyPr rtlCol="0" anchor="ctr"/>
          <a:lstStyle/>
          <a:p>
            <a:pPr algn="ctr"/>
            <a:endParaRPr lang="en-US" sz="1400" b="1" dirty="0">
              <a:solidFill>
                <a:srgbClr val="333333"/>
              </a:solidFill>
              <a:latin typeface="Chelsea Market" panose="02000000000000000000" pitchFamily="2" charset="0"/>
              <a:ea typeface="Chelsea Market" panose="02000000000000000000" pitchFamily="2" charset="0"/>
              <a:cs typeface="Segoe UI"/>
            </a:endParaRPr>
          </a:p>
          <a:p>
            <a:pPr lvl="1" defTabSz="914400" fontAlgn="base">
              <a:spcBef>
                <a:spcPct val="0"/>
              </a:spcBef>
              <a:spcAft>
                <a:spcPct val="0"/>
              </a:spcAft>
            </a:pPr>
            <a:r>
              <a:rPr lang="en-CA" altLang="en-US" sz="1400" b="1" dirty="0">
                <a:solidFill>
                  <a:srgbClr val="FF0000"/>
                </a:solidFill>
                <a:latin typeface="Palatino Linotype"/>
              </a:rPr>
              <a:t>**NOTE: a Social Science (Histoire 20) is no longer a graduation requirement but may assist with a FI designation </a:t>
            </a:r>
            <a:r>
              <a:rPr lang="en-CA" altLang="en-US" sz="1400" b="1" dirty="0">
                <a:solidFill>
                  <a:srgbClr val="FF0000"/>
                </a:solidFill>
                <a:effectLst>
                  <a:outerShdw blurRad="38100" dist="38100" dir="2700000" algn="tl">
                    <a:srgbClr val="000000">
                      <a:alpha val="43137"/>
                    </a:srgbClr>
                  </a:outerShdw>
                </a:effectLst>
                <a:latin typeface="Palatino Linotype"/>
              </a:rPr>
              <a:t>and </a:t>
            </a:r>
            <a:r>
              <a:rPr lang="en-CA" altLang="en-US" sz="1400" b="1" dirty="0">
                <a:solidFill>
                  <a:srgbClr val="FF0000"/>
                </a:solidFill>
                <a:latin typeface="Palatino Linotype"/>
              </a:rPr>
              <a:t>early conditional acceptance for post-secondary.</a:t>
            </a:r>
            <a:endParaRPr lang="en-CA" altLang="en-US" sz="1400" dirty="0">
              <a:solidFill>
                <a:srgbClr val="FF0000"/>
              </a:solidFill>
              <a:latin typeface="Palatino Linotype"/>
            </a:endParaRPr>
          </a:p>
          <a:p>
            <a:endParaRPr lang="en-US" dirty="0"/>
          </a:p>
        </p:txBody>
      </p:sp>
    </p:spTree>
    <p:extLst>
      <p:ext uri="{BB962C8B-B14F-4D97-AF65-F5344CB8AC3E}">
        <p14:creationId xmlns:p14="http://schemas.microsoft.com/office/powerpoint/2010/main" val="348328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1161288" y="2567553"/>
            <a:ext cx="10442448" cy="2677656"/>
          </a:xfrm>
          <a:prstGeom prst="rect">
            <a:avLst/>
          </a:prstGeom>
          <a:noFill/>
        </p:spPr>
        <p:txBody>
          <a:bodyPr wrap="square" lIns="91440" tIns="45720" rIns="91440" bIns="45720" anchor="t">
            <a:spAutoFit/>
          </a:bodyPr>
          <a:lstStyle/>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a:rPr>
              <a:t>Catholic Studies 30</a:t>
            </a:r>
          </a:p>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a:rPr>
              <a:t>ELA 30 </a:t>
            </a:r>
          </a:p>
          <a:p>
            <a:pPr defTabSz="914400" fontAlgn="base">
              <a:spcBef>
                <a:spcPct val="0"/>
              </a:spcBef>
              <a:spcAft>
                <a:spcPct val="0"/>
              </a:spcAft>
              <a:buFont typeface="Wingdings" panose="05000000000000000000" pitchFamily="2" charset="2"/>
              <a:buChar char="ü"/>
            </a:pPr>
            <a:r>
              <a:rPr lang="en-CA" altLang="en-US" sz="2800">
                <a:solidFill>
                  <a:srgbClr val="002060"/>
                </a:solidFill>
                <a:latin typeface="Palatino Linotype"/>
              </a:rPr>
              <a:t>Social Studies 30 / 31 or Native Studies 30 </a:t>
            </a:r>
            <a:endParaRPr lang="en-CA" altLang="en-US" sz="2400">
              <a:solidFill>
                <a:srgbClr val="002060"/>
              </a:solidFill>
              <a:latin typeface="Palatino Linotype" panose="02040502050505030304" pitchFamily="18" charset="0"/>
            </a:endParaRPr>
          </a:p>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a:rPr>
              <a:t>Electives</a:t>
            </a:r>
          </a:p>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a:rPr>
              <a:t>5 Credits need to be at the 30 level </a:t>
            </a:r>
          </a:p>
          <a:p>
            <a:pPr defTabSz="914400" fontAlgn="base">
              <a:spcBef>
                <a:spcPct val="0"/>
              </a:spcBef>
              <a:spcAft>
                <a:spcPct val="0"/>
              </a:spcAft>
              <a:buClrTx/>
              <a:buSzTx/>
            </a:pPr>
            <a:endParaRPr lang="en-US" altLang="en-US" sz="2800" b="1">
              <a:solidFill>
                <a:srgbClr val="002060"/>
              </a:solidFill>
              <a:latin typeface="Palatino Linotype" panose="02040502050505030304" pitchFamily="18" charset="0"/>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208678" y="665042"/>
            <a:ext cx="7315200" cy="646331"/>
          </a:xfrm>
          <a:prstGeom prst="rect">
            <a:avLst/>
          </a:prstGeom>
          <a:noFill/>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Grade 12 Course Requirements</a:t>
            </a:r>
          </a:p>
        </p:txBody>
      </p:sp>
    </p:spTree>
    <p:extLst>
      <p:ext uri="{BB962C8B-B14F-4D97-AF65-F5344CB8AC3E}">
        <p14:creationId xmlns:p14="http://schemas.microsoft.com/office/powerpoint/2010/main" val="2372552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1551</TotalTime>
  <Words>1825</Words>
  <Application>Microsoft Office PowerPoint</Application>
  <PresentationFormat>Widescreen</PresentationFormat>
  <Paragraphs>352</Paragraphs>
  <Slides>42</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Arial</vt:lpstr>
      <vt:lpstr>Arial,Sans-Serif</vt:lpstr>
      <vt:lpstr>Calibri</vt:lpstr>
      <vt:lpstr>Century Gothic</vt:lpstr>
      <vt:lpstr>Chelsea Market</vt:lpstr>
      <vt:lpstr>Corbel</vt:lpstr>
      <vt:lpstr>Georgia</vt:lpstr>
      <vt:lpstr>Palatino Linotype</vt:lpstr>
      <vt:lpstr>Questrial</vt:lpstr>
      <vt:lpstr>Segoe UI</vt:lpstr>
      <vt:lpstr>Tahoma</vt:lpstr>
      <vt:lpstr>Wingdings</vt:lpstr>
      <vt:lpstr>Wingdings 2</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Burke, Navanga</dc:creator>
  <cp:lastModifiedBy>Bobetsis, Faye</cp:lastModifiedBy>
  <cp:revision>2</cp:revision>
  <cp:lastPrinted>2025-02-13T19:03:08Z</cp:lastPrinted>
  <dcterms:created xsi:type="dcterms:W3CDTF">2021-02-02T20:45:51Z</dcterms:created>
  <dcterms:modified xsi:type="dcterms:W3CDTF">2026-03-06T14:14:11Z</dcterms:modified>
</cp:coreProperties>
</file>