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52"/>
  </p:notesMasterIdLst>
  <p:sldIdLst>
    <p:sldId id="372" r:id="rId5"/>
    <p:sldId id="364" r:id="rId6"/>
    <p:sldId id="258" r:id="rId7"/>
    <p:sldId id="256" r:id="rId8"/>
    <p:sldId id="357" r:id="rId9"/>
    <p:sldId id="358" r:id="rId10"/>
    <p:sldId id="359" r:id="rId11"/>
    <p:sldId id="360" r:id="rId12"/>
    <p:sldId id="361" r:id="rId13"/>
    <p:sldId id="362" r:id="rId14"/>
    <p:sldId id="261" r:id="rId15"/>
    <p:sldId id="260" r:id="rId16"/>
    <p:sldId id="363" r:id="rId17"/>
    <p:sldId id="264" r:id="rId18"/>
    <p:sldId id="262" r:id="rId19"/>
    <p:sldId id="263" r:id="rId20"/>
    <p:sldId id="365" r:id="rId21"/>
    <p:sldId id="366" r:id="rId22"/>
    <p:sldId id="265" r:id="rId23"/>
    <p:sldId id="367" r:id="rId24"/>
    <p:sldId id="270" r:id="rId25"/>
    <p:sldId id="271" r:id="rId26"/>
    <p:sldId id="266" r:id="rId27"/>
    <p:sldId id="267" r:id="rId28"/>
    <p:sldId id="269" r:id="rId29"/>
    <p:sldId id="268" r:id="rId30"/>
    <p:sldId id="272" r:id="rId31"/>
    <p:sldId id="273" r:id="rId32"/>
    <p:sldId id="274" r:id="rId33"/>
    <p:sldId id="275" r:id="rId34"/>
    <p:sldId id="377" r:id="rId35"/>
    <p:sldId id="378" r:id="rId36"/>
    <p:sldId id="276" r:id="rId37"/>
    <p:sldId id="368" r:id="rId38"/>
    <p:sldId id="369" r:id="rId39"/>
    <p:sldId id="370" r:id="rId40"/>
    <p:sldId id="371" r:id="rId41"/>
    <p:sldId id="376" r:id="rId42"/>
    <p:sldId id="373" r:id="rId43"/>
    <p:sldId id="374" r:id="rId44"/>
    <p:sldId id="277" r:id="rId45"/>
    <p:sldId id="381" r:id="rId46"/>
    <p:sldId id="257" r:id="rId47"/>
    <p:sldId id="380" r:id="rId48"/>
    <p:sldId id="259" r:id="rId49"/>
    <p:sldId id="379" r:id="rId50"/>
    <p:sldId id="375"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4"/>
    <a:srgbClr val="CC0000"/>
    <a:srgbClr val="000099"/>
    <a:srgbClr val="1F22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B44A7-10E8-22BC-28A2-DBC34B2F455E}" v="5" dt="2024-02-23T20:03:36.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ight, Michael" userId="S::m.knight@rcsd.ca::50283bcb-4f0b-4b42-b83e-b8c7c52808ed" providerId="AD" clId="Web-{550B44A7-10E8-22BC-28A2-DBC34B2F455E}"/>
    <pc:docChg chg="addSld">
      <pc:chgData name="Knight, Michael" userId="S::m.knight@rcsd.ca::50283bcb-4f0b-4b42-b83e-b8c7c52808ed" providerId="AD" clId="Web-{550B44A7-10E8-22BC-28A2-DBC34B2F455E}" dt="2024-02-23T20:03:36.139" v="4"/>
      <pc:docMkLst>
        <pc:docMk/>
      </pc:docMkLst>
      <pc:sldChg chg="add">
        <pc:chgData name="Knight, Michael" userId="S::m.knight@rcsd.ca::50283bcb-4f0b-4b42-b83e-b8c7c52808ed" providerId="AD" clId="Web-{550B44A7-10E8-22BC-28A2-DBC34B2F455E}" dt="2024-02-23T20:03:35.764" v="3"/>
        <pc:sldMkLst>
          <pc:docMk/>
          <pc:sldMk cId="0" sldId="257"/>
        </pc:sldMkLst>
      </pc:sldChg>
      <pc:sldChg chg="add">
        <pc:chgData name="Knight, Michael" userId="S::m.knight@rcsd.ca::50283bcb-4f0b-4b42-b83e-b8c7c52808ed" providerId="AD" clId="Web-{550B44A7-10E8-22BC-28A2-DBC34B2F455E}" dt="2024-02-23T20:03:35.014" v="1"/>
        <pc:sldMkLst>
          <pc:docMk/>
          <pc:sldMk cId="0" sldId="259"/>
        </pc:sldMkLst>
      </pc:sldChg>
      <pc:sldChg chg="add">
        <pc:chgData name="Knight, Michael" userId="S::m.knight@rcsd.ca::50283bcb-4f0b-4b42-b83e-b8c7c52808ed" providerId="AD" clId="Web-{550B44A7-10E8-22BC-28A2-DBC34B2F455E}" dt="2024-02-23T20:03:34.670" v="0"/>
        <pc:sldMkLst>
          <pc:docMk/>
          <pc:sldMk cId="2002972995" sldId="379"/>
        </pc:sldMkLst>
      </pc:sldChg>
      <pc:sldChg chg="add">
        <pc:chgData name="Knight, Michael" userId="S::m.knight@rcsd.ca::50283bcb-4f0b-4b42-b83e-b8c7c52808ed" providerId="AD" clId="Web-{550B44A7-10E8-22BC-28A2-DBC34B2F455E}" dt="2024-02-23T20:03:35.404" v="2"/>
        <pc:sldMkLst>
          <pc:docMk/>
          <pc:sldMk cId="459336122" sldId="380"/>
        </pc:sldMkLst>
      </pc:sldChg>
      <pc:sldChg chg="add">
        <pc:chgData name="Knight, Michael" userId="S::m.knight@rcsd.ca::50283bcb-4f0b-4b42-b83e-b8c7c52808ed" providerId="AD" clId="Web-{550B44A7-10E8-22BC-28A2-DBC34B2F455E}" dt="2024-02-23T20:03:36.139" v="4"/>
        <pc:sldMkLst>
          <pc:docMk/>
          <pc:sldMk cId="141926244" sldId="381"/>
        </pc:sldMkLst>
      </pc:sldChg>
    </pc:docChg>
  </pc:docChgLst>
  <pc:docChgLst>
    <pc:chgData name="Barnes-Wilcox, Barb" userId="S::b.barnes-wilcox@rcsd.ca::6f00cef4-ba5e-4078-b574-81daabaa39b1" providerId="AD" clId="Web-{6A08D95D-4659-38D1-040B-38EBA79D98D4}"/>
    <pc:docChg chg="modSld">
      <pc:chgData name="Barnes-Wilcox, Barb" userId="S::b.barnes-wilcox@rcsd.ca::6f00cef4-ba5e-4078-b574-81daabaa39b1" providerId="AD" clId="Web-{6A08D95D-4659-38D1-040B-38EBA79D98D4}" dt="2024-02-16T17:03:55.419" v="150" actId="20577"/>
      <pc:docMkLst>
        <pc:docMk/>
      </pc:docMkLst>
      <pc:sldChg chg="addSp modSp">
        <pc:chgData name="Barnes-Wilcox, Barb" userId="S::b.barnes-wilcox@rcsd.ca::6f00cef4-ba5e-4078-b574-81daabaa39b1" providerId="AD" clId="Web-{6A08D95D-4659-38D1-040B-38EBA79D98D4}" dt="2024-02-16T16:59:09.160" v="141" actId="1076"/>
        <pc:sldMkLst>
          <pc:docMk/>
          <pc:sldMk cId="1399826358" sldId="256"/>
        </pc:sldMkLst>
        <pc:spChg chg="mod">
          <ac:chgData name="Barnes-Wilcox, Barb" userId="S::b.barnes-wilcox@rcsd.ca::6f00cef4-ba5e-4078-b574-81daabaa39b1" providerId="AD" clId="Web-{6A08D95D-4659-38D1-040B-38EBA79D98D4}" dt="2024-02-16T16:56:35.999" v="48" actId="20577"/>
          <ac:spMkLst>
            <pc:docMk/>
            <pc:sldMk cId="1399826358" sldId="256"/>
            <ac:spMk id="6" creationId="{F47D7C45-3FA3-401A-B5CC-5BD1D9B3D18F}"/>
          </ac:spMkLst>
        </pc:spChg>
        <pc:graphicFrameChg chg="add mod modGraphic">
          <ac:chgData name="Barnes-Wilcox, Barb" userId="S::b.barnes-wilcox@rcsd.ca::6f00cef4-ba5e-4078-b574-81daabaa39b1" providerId="AD" clId="Web-{6A08D95D-4659-38D1-040B-38EBA79D98D4}" dt="2024-02-16T16:59:09.160" v="141" actId="1076"/>
          <ac:graphicFrameMkLst>
            <pc:docMk/>
            <pc:sldMk cId="1399826358" sldId="256"/>
            <ac:graphicFrameMk id="2" creationId="{9701C4F0-8AD5-A96F-3497-39AD8F0B6774}"/>
          </ac:graphicFrameMkLst>
        </pc:graphicFrameChg>
      </pc:sldChg>
      <pc:sldChg chg="modSp">
        <pc:chgData name="Barnes-Wilcox, Barb" userId="S::b.barnes-wilcox@rcsd.ca::6f00cef4-ba5e-4078-b574-81daabaa39b1" providerId="AD" clId="Web-{6A08D95D-4659-38D1-040B-38EBA79D98D4}" dt="2024-02-16T17:02:55.417" v="143" actId="20577"/>
        <pc:sldMkLst>
          <pc:docMk/>
          <pc:sldMk cId="694166504" sldId="276"/>
        </pc:sldMkLst>
        <pc:spChg chg="mod">
          <ac:chgData name="Barnes-Wilcox, Barb" userId="S::b.barnes-wilcox@rcsd.ca::6f00cef4-ba5e-4078-b574-81daabaa39b1" providerId="AD" clId="Web-{6A08D95D-4659-38D1-040B-38EBA79D98D4}" dt="2024-02-16T17:02:55.417" v="143" actId="20577"/>
          <ac:spMkLst>
            <pc:docMk/>
            <pc:sldMk cId="694166504" sldId="276"/>
            <ac:spMk id="3" creationId="{F9ABCAA9-119A-483F-AC9C-446F7F6C360C}"/>
          </ac:spMkLst>
        </pc:spChg>
      </pc:sldChg>
      <pc:sldChg chg="modSp">
        <pc:chgData name="Barnes-Wilcox, Barb" userId="S::b.barnes-wilcox@rcsd.ca::6f00cef4-ba5e-4078-b574-81daabaa39b1" providerId="AD" clId="Web-{6A08D95D-4659-38D1-040B-38EBA79D98D4}" dt="2024-02-16T17:01:11.070" v="142" actId="1076"/>
        <pc:sldMkLst>
          <pc:docMk/>
          <pc:sldMk cId="794875601" sldId="366"/>
        </pc:sldMkLst>
        <pc:spChg chg="mod">
          <ac:chgData name="Barnes-Wilcox, Barb" userId="S::b.barnes-wilcox@rcsd.ca::6f00cef4-ba5e-4078-b574-81daabaa39b1" providerId="AD" clId="Web-{6A08D95D-4659-38D1-040B-38EBA79D98D4}" dt="2024-02-16T17:01:11.070" v="142" actId="1076"/>
          <ac:spMkLst>
            <pc:docMk/>
            <pc:sldMk cId="794875601" sldId="366"/>
            <ac:spMk id="2" creationId="{872987C1-06FB-48C6-BA71-52A3EA56E27B}"/>
          </ac:spMkLst>
        </pc:spChg>
      </pc:sldChg>
      <pc:sldChg chg="modSp">
        <pc:chgData name="Barnes-Wilcox, Barb" userId="S::b.barnes-wilcox@rcsd.ca::6f00cef4-ba5e-4078-b574-81daabaa39b1" providerId="AD" clId="Web-{6A08D95D-4659-38D1-040B-38EBA79D98D4}" dt="2024-02-16T17:03:07.136" v="144" actId="20577"/>
        <pc:sldMkLst>
          <pc:docMk/>
          <pc:sldMk cId="956998640" sldId="368"/>
        </pc:sldMkLst>
        <pc:spChg chg="mod">
          <ac:chgData name="Barnes-Wilcox, Barb" userId="S::b.barnes-wilcox@rcsd.ca::6f00cef4-ba5e-4078-b574-81daabaa39b1" providerId="AD" clId="Web-{6A08D95D-4659-38D1-040B-38EBA79D98D4}" dt="2024-02-16T17:03:07.136" v="144" actId="20577"/>
          <ac:spMkLst>
            <pc:docMk/>
            <pc:sldMk cId="956998640" sldId="368"/>
            <ac:spMk id="5" creationId="{579E21C3-8857-4DE6-A0CA-7AE333196D05}"/>
          </ac:spMkLst>
        </pc:spChg>
      </pc:sldChg>
      <pc:sldChg chg="modSp">
        <pc:chgData name="Barnes-Wilcox, Barb" userId="S::b.barnes-wilcox@rcsd.ca::6f00cef4-ba5e-4078-b574-81daabaa39b1" providerId="AD" clId="Web-{6A08D95D-4659-38D1-040B-38EBA79D98D4}" dt="2024-02-16T17:03:17.277" v="145" actId="20577"/>
        <pc:sldMkLst>
          <pc:docMk/>
          <pc:sldMk cId="2049116801" sldId="369"/>
        </pc:sldMkLst>
        <pc:spChg chg="mod">
          <ac:chgData name="Barnes-Wilcox, Barb" userId="S::b.barnes-wilcox@rcsd.ca::6f00cef4-ba5e-4078-b574-81daabaa39b1" providerId="AD" clId="Web-{6A08D95D-4659-38D1-040B-38EBA79D98D4}" dt="2024-02-16T17:03:17.277" v="145" actId="20577"/>
          <ac:spMkLst>
            <pc:docMk/>
            <pc:sldMk cId="2049116801" sldId="369"/>
            <ac:spMk id="5" creationId="{55D8211B-45F8-43BD-A6AC-7174608E1B66}"/>
          </ac:spMkLst>
        </pc:spChg>
      </pc:sldChg>
      <pc:sldChg chg="modSp">
        <pc:chgData name="Barnes-Wilcox, Barb" userId="S::b.barnes-wilcox@rcsd.ca::6f00cef4-ba5e-4078-b574-81daabaa39b1" providerId="AD" clId="Web-{6A08D95D-4659-38D1-040B-38EBA79D98D4}" dt="2024-02-16T17:03:28.871" v="147" actId="20577"/>
        <pc:sldMkLst>
          <pc:docMk/>
          <pc:sldMk cId="3141048518" sldId="370"/>
        </pc:sldMkLst>
        <pc:spChg chg="mod">
          <ac:chgData name="Barnes-Wilcox, Barb" userId="S::b.barnes-wilcox@rcsd.ca::6f00cef4-ba5e-4078-b574-81daabaa39b1" providerId="AD" clId="Web-{6A08D95D-4659-38D1-040B-38EBA79D98D4}" dt="2024-02-16T17:03:28.871" v="147" actId="20577"/>
          <ac:spMkLst>
            <pc:docMk/>
            <pc:sldMk cId="3141048518" sldId="370"/>
            <ac:spMk id="6" creationId="{3833F7CB-72C2-4AD4-824E-7AED20B9E70F}"/>
          </ac:spMkLst>
        </pc:spChg>
        <pc:spChg chg="mod">
          <ac:chgData name="Barnes-Wilcox, Barb" userId="S::b.barnes-wilcox@rcsd.ca::6f00cef4-ba5e-4078-b574-81daabaa39b1" providerId="AD" clId="Web-{6A08D95D-4659-38D1-040B-38EBA79D98D4}" dt="2024-02-16T17:03:25.605" v="146" actId="20577"/>
          <ac:spMkLst>
            <pc:docMk/>
            <pc:sldMk cId="3141048518" sldId="370"/>
            <ac:spMk id="12" creationId="{DF0E194F-74EF-4941-9450-390CEB2F00AD}"/>
          </ac:spMkLst>
        </pc:spChg>
      </pc:sldChg>
      <pc:sldChg chg="modSp">
        <pc:chgData name="Barnes-Wilcox, Barb" userId="S::b.barnes-wilcox@rcsd.ca::6f00cef4-ba5e-4078-b574-81daabaa39b1" providerId="AD" clId="Web-{6A08D95D-4659-38D1-040B-38EBA79D98D4}" dt="2024-02-16T17:03:35.387" v="148" actId="20577"/>
        <pc:sldMkLst>
          <pc:docMk/>
          <pc:sldMk cId="2256928178" sldId="371"/>
        </pc:sldMkLst>
        <pc:spChg chg="mod">
          <ac:chgData name="Barnes-Wilcox, Barb" userId="S::b.barnes-wilcox@rcsd.ca::6f00cef4-ba5e-4078-b574-81daabaa39b1" providerId="AD" clId="Web-{6A08D95D-4659-38D1-040B-38EBA79D98D4}" dt="2024-02-16T17:03:35.387" v="148" actId="20577"/>
          <ac:spMkLst>
            <pc:docMk/>
            <pc:sldMk cId="2256928178" sldId="371"/>
            <ac:spMk id="4" creationId="{2083A1EF-4F8C-4C45-B65D-E98FF38B3D71}"/>
          </ac:spMkLst>
        </pc:spChg>
      </pc:sldChg>
      <pc:sldChg chg="modSp">
        <pc:chgData name="Barnes-Wilcox, Barb" userId="S::b.barnes-wilcox@rcsd.ca::6f00cef4-ba5e-4078-b574-81daabaa39b1" providerId="AD" clId="Web-{6A08D95D-4659-38D1-040B-38EBA79D98D4}" dt="2024-02-16T17:03:55.419" v="150" actId="20577"/>
        <pc:sldMkLst>
          <pc:docMk/>
          <pc:sldMk cId="2753446481" sldId="376"/>
        </pc:sldMkLst>
        <pc:spChg chg="mod">
          <ac:chgData name="Barnes-Wilcox, Barb" userId="S::b.barnes-wilcox@rcsd.ca::6f00cef4-ba5e-4078-b574-81daabaa39b1" providerId="AD" clId="Web-{6A08D95D-4659-38D1-040B-38EBA79D98D4}" dt="2024-02-16T17:03:55.419" v="150" actId="20577"/>
          <ac:spMkLst>
            <pc:docMk/>
            <pc:sldMk cId="2753446481" sldId="376"/>
            <ac:spMk id="2" creationId="{9C563450-0409-4A10-8705-6E3F6B9BBAD0}"/>
          </ac:spMkLst>
        </pc:spChg>
        <pc:spChg chg="mod">
          <ac:chgData name="Barnes-Wilcox, Barb" userId="S::b.barnes-wilcox@rcsd.ca::6f00cef4-ba5e-4078-b574-81daabaa39b1" providerId="AD" clId="Web-{6A08D95D-4659-38D1-040B-38EBA79D98D4}" dt="2024-02-16T17:03:45.387" v="149" actId="20577"/>
          <ac:spMkLst>
            <pc:docMk/>
            <pc:sldMk cId="2753446481" sldId="376"/>
            <ac:spMk id="5" creationId="{55D8211B-45F8-43BD-A6AC-7174608E1B6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357CD-9230-4D02-B549-B81147BEEAB2}"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552E7371-E21B-49FB-96F5-68C9855863ED}">
      <dgm:prSet/>
      <dgm:spPr/>
      <dgm:t>
        <a:bodyPr/>
        <a:lstStyle/>
        <a:p>
          <a:pPr>
            <a:lnSpc>
              <a:spcPct val="100000"/>
            </a:lnSpc>
          </a:pPr>
          <a:r>
            <a:rPr lang="en-CA"/>
            <a:t>www.rcsd.ca/learningonline   </a:t>
          </a:r>
          <a:endParaRPr lang="en-US"/>
        </a:p>
      </dgm:t>
    </dgm:pt>
    <dgm:pt modelId="{80C534AB-8D3F-4B7E-A4BA-BEB5007B1C0C}" type="parTrans" cxnId="{0A539DD6-8235-4FCA-8ACE-D4390DA471B1}">
      <dgm:prSet/>
      <dgm:spPr/>
      <dgm:t>
        <a:bodyPr/>
        <a:lstStyle/>
        <a:p>
          <a:endParaRPr lang="en-US"/>
        </a:p>
      </dgm:t>
    </dgm:pt>
    <dgm:pt modelId="{3157B659-BF2F-460E-9EED-601BC75EF1FC}" type="sibTrans" cxnId="{0A539DD6-8235-4FCA-8ACE-D4390DA471B1}">
      <dgm:prSet/>
      <dgm:spPr/>
      <dgm:t>
        <a:bodyPr/>
        <a:lstStyle/>
        <a:p>
          <a:endParaRPr lang="en-US"/>
        </a:p>
      </dgm:t>
    </dgm:pt>
    <dgm:pt modelId="{77977474-39DB-4436-BE30-BDEEF38B4CED}">
      <dgm:prSet/>
      <dgm:spPr/>
      <dgm:t>
        <a:bodyPr/>
        <a:lstStyle/>
        <a:p>
          <a:pPr>
            <a:lnSpc>
              <a:spcPct val="100000"/>
            </a:lnSpc>
          </a:pPr>
          <a:r>
            <a:rPr lang="en-US"/>
            <a:t>Student Services will assist you with registering for an online class.</a:t>
          </a:r>
        </a:p>
      </dgm:t>
    </dgm:pt>
    <dgm:pt modelId="{EB0EE885-2540-42B9-9247-BAB939BB4ECA}" type="parTrans" cxnId="{BDA2A38A-C4C1-4B62-9FCA-E7BE77CC98EB}">
      <dgm:prSet/>
      <dgm:spPr/>
      <dgm:t>
        <a:bodyPr/>
        <a:lstStyle/>
        <a:p>
          <a:endParaRPr lang="en-US"/>
        </a:p>
      </dgm:t>
    </dgm:pt>
    <dgm:pt modelId="{F985AD5C-B20E-4B58-A059-57D485B3CE88}" type="sibTrans" cxnId="{BDA2A38A-C4C1-4B62-9FCA-E7BE77CC98EB}">
      <dgm:prSet/>
      <dgm:spPr/>
      <dgm:t>
        <a:bodyPr/>
        <a:lstStyle/>
        <a:p>
          <a:endParaRPr lang="en-US"/>
        </a:p>
      </dgm:t>
    </dgm:pt>
    <dgm:pt modelId="{41FF5DDF-44F9-4B93-9415-78014584EC5C}">
      <dgm:prSet/>
      <dgm:spPr/>
      <dgm:t>
        <a:bodyPr/>
        <a:lstStyle/>
        <a:p>
          <a:pPr>
            <a:lnSpc>
              <a:spcPct val="100000"/>
            </a:lnSpc>
          </a:pPr>
          <a:r>
            <a:rPr lang="en-US"/>
            <a:t>School administration has to give final permission for full enrollment in the class</a:t>
          </a:r>
        </a:p>
      </dgm:t>
    </dgm:pt>
    <dgm:pt modelId="{4B1DB04D-9887-4985-9657-5AF03BBD05D8}" type="parTrans" cxnId="{774043F8-70E8-41CD-ADC6-6D59844DAAC0}">
      <dgm:prSet/>
      <dgm:spPr/>
      <dgm:t>
        <a:bodyPr/>
        <a:lstStyle/>
        <a:p>
          <a:endParaRPr lang="en-US"/>
        </a:p>
      </dgm:t>
    </dgm:pt>
    <dgm:pt modelId="{3F0E7726-273C-4E35-96B5-94F1D8E2154A}" type="sibTrans" cxnId="{774043F8-70E8-41CD-ADC6-6D59844DAAC0}">
      <dgm:prSet/>
      <dgm:spPr/>
      <dgm:t>
        <a:bodyPr/>
        <a:lstStyle/>
        <a:p>
          <a:endParaRPr lang="en-US"/>
        </a:p>
      </dgm:t>
    </dgm:pt>
    <dgm:pt modelId="{9B40F247-256F-4DBF-A851-256A0A4437D4}" type="pres">
      <dgm:prSet presAssocID="{35F357CD-9230-4D02-B549-B81147BEEAB2}" presName="root" presStyleCnt="0">
        <dgm:presLayoutVars>
          <dgm:dir/>
          <dgm:resizeHandles val="exact"/>
        </dgm:presLayoutVars>
      </dgm:prSet>
      <dgm:spPr/>
    </dgm:pt>
    <dgm:pt modelId="{08993155-E933-4BB2-9377-865FE1BA6589}" type="pres">
      <dgm:prSet presAssocID="{552E7371-E21B-49FB-96F5-68C9855863ED}" presName="compNode" presStyleCnt="0"/>
      <dgm:spPr/>
    </dgm:pt>
    <dgm:pt modelId="{ABF2A336-E99C-4D96-9D16-D9605EE112AE}" type="pres">
      <dgm:prSet presAssocID="{552E7371-E21B-49FB-96F5-68C9855863ED}" presName="bgRect" presStyleLbl="bgShp" presStyleIdx="0" presStyleCnt="3"/>
      <dgm:spPr/>
    </dgm:pt>
    <dgm:pt modelId="{9CF0968B-6559-4F18-A92B-37278FAF71A0}" type="pres">
      <dgm:prSet presAssocID="{552E7371-E21B-49FB-96F5-68C9855863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B82A191A-2BDC-4FC2-872F-3CC2E8EA534E}" type="pres">
      <dgm:prSet presAssocID="{552E7371-E21B-49FB-96F5-68C9855863ED}" presName="spaceRect" presStyleCnt="0"/>
      <dgm:spPr/>
    </dgm:pt>
    <dgm:pt modelId="{B2944B49-FFFE-41C6-9B44-166AB6D8AABE}" type="pres">
      <dgm:prSet presAssocID="{552E7371-E21B-49FB-96F5-68C9855863ED}" presName="parTx" presStyleLbl="revTx" presStyleIdx="0" presStyleCnt="3">
        <dgm:presLayoutVars>
          <dgm:chMax val="0"/>
          <dgm:chPref val="0"/>
        </dgm:presLayoutVars>
      </dgm:prSet>
      <dgm:spPr/>
    </dgm:pt>
    <dgm:pt modelId="{4E85B640-D98A-4E10-B986-4882B80D0AF2}" type="pres">
      <dgm:prSet presAssocID="{3157B659-BF2F-460E-9EED-601BC75EF1FC}" presName="sibTrans" presStyleCnt="0"/>
      <dgm:spPr/>
    </dgm:pt>
    <dgm:pt modelId="{1581F154-F9E0-4B84-97F9-89D0CA105AEC}" type="pres">
      <dgm:prSet presAssocID="{77977474-39DB-4436-BE30-BDEEF38B4CED}" presName="compNode" presStyleCnt="0"/>
      <dgm:spPr/>
    </dgm:pt>
    <dgm:pt modelId="{645722E6-6EC7-48D4-8B75-A49480530635}" type="pres">
      <dgm:prSet presAssocID="{77977474-39DB-4436-BE30-BDEEF38B4CED}" presName="bgRect" presStyleLbl="bgShp" presStyleIdx="1" presStyleCnt="3"/>
      <dgm:spPr/>
    </dgm:pt>
    <dgm:pt modelId="{98D489F1-2212-4C87-B64B-D8ED66DA6672}" type="pres">
      <dgm:prSet presAssocID="{77977474-39DB-4436-BE30-BDEEF38B4C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229B7CA4-704F-48CE-A3EC-907317DCB53A}" type="pres">
      <dgm:prSet presAssocID="{77977474-39DB-4436-BE30-BDEEF38B4CED}" presName="spaceRect" presStyleCnt="0"/>
      <dgm:spPr/>
    </dgm:pt>
    <dgm:pt modelId="{51681CAA-C20B-417C-973D-1AA8B98A51F2}" type="pres">
      <dgm:prSet presAssocID="{77977474-39DB-4436-BE30-BDEEF38B4CED}" presName="parTx" presStyleLbl="revTx" presStyleIdx="1" presStyleCnt="3">
        <dgm:presLayoutVars>
          <dgm:chMax val="0"/>
          <dgm:chPref val="0"/>
        </dgm:presLayoutVars>
      </dgm:prSet>
      <dgm:spPr/>
    </dgm:pt>
    <dgm:pt modelId="{4D3D1A62-7D6A-4EBD-AB93-B690F01E124F}" type="pres">
      <dgm:prSet presAssocID="{F985AD5C-B20E-4B58-A059-57D485B3CE88}" presName="sibTrans" presStyleCnt="0"/>
      <dgm:spPr/>
    </dgm:pt>
    <dgm:pt modelId="{6AF3D6E3-7D0D-44B3-BAB0-5A3ADC7B3D61}" type="pres">
      <dgm:prSet presAssocID="{41FF5DDF-44F9-4B93-9415-78014584EC5C}" presName="compNode" presStyleCnt="0"/>
      <dgm:spPr/>
    </dgm:pt>
    <dgm:pt modelId="{2EE680CC-5BF9-4FE5-8AD9-9AF44A941A8B}" type="pres">
      <dgm:prSet presAssocID="{41FF5DDF-44F9-4B93-9415-78014584EC5C}" presName="bgRect" presStyleLbl="bgShp" presStyleIdx="2" presStyleCnt="3"/>
      <dgm:spPr/>
    </dgm:pt>
    <dgm:pt modelId="{AEDDFDDB-AA07-4D62-944F-3D8CE0500A7D}" type="pres">
      <dgm:prSet presAssocID="{41FF5DDF-44F9-4B93-9415-78014584EC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2B5A714D-9308-49F1-A94C-539DFF9B3F95}" type="pres">
      <dgm:prSet presAssocID="{41FF5DDF-44F9-4B93-9415-78014584EC5C}" presName="spaceRect" presStyleCnt="0"/>
      <dgm:spPr/>
    </dgm:pt>
    <dgm:pt modelId="{5184CE7A-EB48-4D8F-9624-E5CF1C41AEA4}" type="pres">
      <dgm:prSet presAssocID="{41FF5DDF-44F9-4B93-9415-78014584EC5C}" presName="parTx" presStyleLbl="revTx" presStyleIdx="2" presStyleCnt="3">
        <dgm:presLayoutVars>
          <dgm:chMax val="0"/>
          <dgm:chPref val="0"/>
        </dgm:presLayoutVars>
      </dgm:prSet>
      <dgm:spPr/>
    </dgm:pt>
  </dgm:ptLst>
  <dgm:cxnLst>
    <dgm:cxn modelId="{58C63E2B-70C4-4C48-8C13-E8823DFA9468}" type="presOf" srcId="{35F357CD-9230-4D02-B549-B81147BEEAB2}" destId="{9B40F247-256F-4DBF-A851-256A0A4437D4}" srcOrd="0" destOrd="0" presId="urn:microsoft.com/office/officeart/2018/2/layout/IconVerticalSolidList"/>
    <dgm:cxn modelId="{85885369-8AFC-4E3B-B265-B384DABE97D7}" type="presOf" srcId="{41FF5DDF-44F9-4B93-9415-78014584EC5C}" destId="{5184CE7A-EB48-4D8F-9624-E5CF1C41AEA4}" srcOrd="0" destOrd="0" presId="urn:microsoft.com/office/officeart/2018/2/layout/IconVerticalSolidList"/>
    <dgm:cxn modelId="{079C3989-E279-405C-B84A-F2F98761B671}" type="presOf" srcId="{77977474-39DB-4436-BE30-BDEEF38B4CED}" destId="{51681CAA-C20B-417C-973D-1AA8B98A51F2}" srcOrd="0" destOrd="0" presId="urn:microsoft.com/office/officeart/2018/2/layout/IconVerticalSolidList"/>
    <dgm:cxn modelId="{BDA2A38A-C4C1-4B62-9FCA-E7BE77CC98EB}" srcId="{35F357CD-9230-4D02-B549-B81147BEEAB2}" destId="{77977474-39DB-4436-BE30-BDEEF38B4CED}" srcOrd="1" destOrd="0" parTransId="{EB0EE885-2540-42B9-9247-BAB939BB4ECA}" sibTransId="{F985AD5C-B20E-4B58-A059-57D485B3CE88}"/>
    <dgm:cxn modelId="{9F8760D0-678C-4981-A220-3E7689070268}" type="presOf" srcId="{552E7371-E21B-49FB-96F5-68C9855863ED}" destId="{B2944B49-FFFE-41C6-9B44-166AB6D8AABE}" srcOrd="0" destOrd="0" presId="urn:microsoft.com/office/officeart/2018/2/layout/IconVerticalSolidList"/>
    <dgm:cxn modelId="{0A539DD6-8235-4FCA-8ACE-D4390DA471B1}" srcId="{35F357CD-9230-4D02-B549-B81147BEEAB2}" destId="{552E7371-E21B-49FB-96F5-68C9855863ED}" srcOrd="0" destOrd="0" parTransId="{80C534AB-8D3F-4B7E-A4BA-BEB5007B1C0C}" sibTransId="{3157B659-BF2F-460E-9EED-601BC75EF1FC}"/>
    <dgm:cxn modelId="{774043F8-70E8-41CD-ADC6-6D59844DAAC0}" srcId="{35F357CD-9230-4D02-B549-B81147BEEAB2}" destId="{41FF5DDF-44F9-4B93-9415-78014584EC5C}" srcOrd="2" destOrd="0" parTransId="{4B1DB04D-9887-4985-9657-5AF03BBD05D8}" sibTransId="{3F0E7726-273C-4E35-96B5-94F1D8E2154A}"/>
    <dgm:cxn modelId="{4A74D89D-834B-41F1-99E1-C19F16D4207E}" type="presParOf" srcId="{9B40F247-256F-4DBF-A851-256A0A4437D4}" destId="{08993155-E933-4BB2-9377-865FE1BA6589}" srcOrd="0" destOrd="0" presId="urn:microsoft.com/office/officeart/2018/2/layout/IconVerticalSolidList"/>
    <dgm:cxn modelId="{AB66691C-2F97-494E-8DC7-BE12EEE5ECCB}" type="presParOf" srcId="{08993155-E933-4BB2-9377-865FE1BA6589}" destId="{ABF2A336-E99C-4D96-9D16-D9605EE112AE}" srcOrd="0" destOrd="0" presId="urn:microsoft.com/office/officeart/2018/2/layout/IconVerticalSolidList"/>
    <dgm:cxn modelId="{8A2117D4-4A59-4251-A95C-0745F0D54C10}" type="presParOf" srcId="{08993155-E933-4BB2-9377-865FE1BA6589}" destId="{9CF0968B-6559-4F18-A92B-37278FAF71A0}" srcOrd="1" destOrd="0" presId="urn:microsoft.com/office/officeart/2018/2/layout/IconVerticalSolidList"/>
    <dgm:cxn modelId="{D5F8A0A9-1ED4-46C7-9BB7-77BDFF548374}" type="presParOf" srcId="{08993155-E933-4BB2-9377-865FE1BA6589}" destId="{B82A191A-2BDC-4FC2-872F-3CC2E8EA534E}" srcOrd="2" destOrd="0" presId="urn:microsoft.com/office/officeart/2018/2/layout/IconVerticalSolidList"/>
    <dgm:cxn modelId="{BF01BB5A-9FEA-4679-B448-4E995BF18A45}" type="presParOf" srcId="{08993155-E933-4BB2-9377-865FE1BA6589}" destId="{B2944B49-FFFE-41C6-9B44-166AB6D8AABE}" srcOrd="3" destOrd="0" presId="urn:microsoft.com/office/officeart/2018/2/layout/IconVerticalSolidList"/>
    <dgm:cxn modelId="{2F1A1D31-D6DC-4648-B7DE-B52FD694F531}" type="presParOf" srcId="{9B40F247-256F-4DBF-A851-256A0A4437D4}" destId="{4E85B640-D98A-4E10-B986-4882B80D0AF2}" srcOrd="1" destOrd="0" presId="urn:microsoft.com/office/officeart/2018/2/layout/IconVerticalSolidList"/>
    <dgm:cxn modelId="{9CE5DF54-23CE-4A5F-8E4E-91961F3D9FB2}" type="presParOf" srcId="{9B40F247-256F-4DBF-A851-256A0A4437D4}" destId="{1581F154-F9E0-4B84-97F9-89D0CA105AEC}" srcOrd="2" destOrd="0" presId="urn:microsoft.com/office/officeart/2018/2/layout/IconVerticalSolidList"/>
    <dgm:cxn modelId="{35F549DE-5263-4B25-8527-DDA62D61BBC8}" type="presParOf" srcId="{1581F154-F9E0-4B84-97F9-89D0CA105AEC}" destId="{645722E6-6EC7-48D4-8B75-A49480530635}" srcOrd="0" destOrd="0" presId="urn:microsoft.com/office/officeart/2018/2/layout/IconVerticalSolidList"/>
    <dgm:cxn modelId="{8F135529-96AB-4E59-8B9E-E77DA09C1A52}" type="presParOf" srcId="{1581F154-F9E0-4B84-97F9-89D0CA105AEC}" destId="{98D489F1-2212-4C87-B64B-D8ED66DA6672}" srcOrd="1" destOrd="0" presId="urn:microsoft.com/office/officeart/2018/2/layout/IconVerticalSolidList"/>
    <dgm:cxn modelId="{D777F5AF-4028-4C51-A1AE-ED74953F32D3}" type="presParOf" srcId="{1581F154-F9E0-4B84-97F9-89D0CA105AEC}" destId="{229B7CA4-704F-48CE-A3EC-907317DCB53A}" srcOrd="2" destOrd="0" presId="urn:microsoft.com/office/officeart/2018/2/layout/IconVerticalSolidList"/>
    <dgm:cxn modelId="{4CDE236B-4FD9-438C-831F-2E5505B30942}" type="presParOf" srcId="{1581F154-F9E0-4B84-97F9-89D0CA105AEC}" destId="{51681CAA-C20B-417C-973D-1AA8B98A51F2}" srcOrd="3" destOrd="0" presId="urn:microsoft.com/office/officeart/2018/2/layout/IconVerticalSolidList"/>
    <dgm:cxn modelId="{89E32EA9-3ACA-4ECC-8113-762C90CB202F}" type="presParOf" srcId="{9B40F247-256F-4DBF-A851-256A0A4437D4}" destId="{4D3D1A62-7D6A-4EBD-AB93-B690F01E124F}" srcOrd="3" destOrd="0" presId="urn:microsoft.com/office/officeart/2018/2/layout/IconVerticalSolidList"/>
    <dgm:cxn modelId="{5F33F95F-04B6-4BE8-AF88-2CAD548AB2AE}" type="presParOf" srcId="{9B40F247-256F-4DBF-A851-256A0A4437D4}" destId="{6AF3D6E3-7D0D-44B3-BAB0-5A3ADC7B3D61}" srcOrd="4" destOrd="0" presId="urn:microsoft.com/office/officeart/2018/2/layout/IconVerticalSolidList"/>
    <dgm:cxn modelId="{711FBA71-7FB3-4EA4-AC53-6FAED0E1DA55}" type="presParOf" srcId="{6AF3D6E3-7D0D-44B3-BAB0-5A3ADC7B3D61}" destId="{2EE680CC-5BF9-4FE5-8AD9-9AF44A941A8B}" srcOrd="0" destOrd="0" presId="urn:microsoft.com/office/officeart/2018/2/layout/IconVerticalSolidList"/>
    <dgm:cxn modelId="{607F866D-FF9E-43E6-AF7A-D82B5721CBD9}" type="presParOf" srcId="{6AF3D6E3-7D0D-44B3-BAB0-5A3ADC7B3D61}" destId="{AEDDFDDB-AA07-4D62-944F-3D8CE0500A7D}" srcOrd="1" destOrd="0" presId="urn:microsoft.com/office/officeart/2018/2/layout/IconVerticalSolidList"/>
    <dgm:cxn modelId="{E2F8C2DB-41AE-4716-BEA7-AE06AF459202}" type="presParOf" srcId="{6AF3D6E3-7D0D-44B3-BAB0-5A3ADC7B3D61}" destId="{2B5A714D-9308-49F1-A94C-539DFF9B3F95}" srcOrd="2" destOrd="0" presId="urn:microsoft.com/office/officeart/2018/2/layout/IconVerticalSolidList"/>
    <dgm:cxn modelId="{58020B15-D3CD-408C-AD82-33899B98028C}" type="presParOf" srcId="{6AF3D6E3-7D0D-44B3-BAB0-5A3ADC7B3D61}" destId="{5184CE7A-EB48-4D8F-9624-E5CF1C41AEA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2A336-E99C-4D96-9D16-D9605EE112AE}">
      <dsp:nvSpPr>
        <dsp:cNvPr id="0" name=""/>
        <dsp:cNvSpPr/>
      </dsp:nvSpPr>
      <dsp:spPr>
        <a:xfrm>
          <a:off x="0" y="558"/>
          <a:ext cx="8504238" cy="130596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0968B-6559-4F18-A92B-37278FAF71A0}">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44B49-FFFE-41C6-9B44-166AB6D8AABE}">
      <dsp:nvSpPr>
        <dsp:cNvPr id="0" name=""/>
        <dsp:cNvSpPr/>
      </dsp:nvSpPr>
      <dsp:spPr>
        <a:xfrm>
          <a:off x="1508391" y="558"/>
          <a:ext cx="69958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100000"/>
            </a:lnSpc>
            <a:spcBef>
              <a:spcPct val="0"/>
            </a:spcBef>
            <a:spcAft>
              <a:spcPct val="35000"/>
            </a:spcAft>
            <a:buNone/>
          </a:pPr>
          <a:r>
            <a:rPr lang="en-CA" sz="2500" kern="1200"/>
            <a:t>www.rcsd.ca/learningonline   </a:t>
          </a:r>
          <a:endParaRPr lang="en-US" sz="2500" kern="1200"/>
        </a:p>
      </dsp:txBody>
      <dsp:txXfrm>
        <a:off x="1508391" y="558"/>
        <a:ext cx="6995846" cy="1305966"/>
      </dsp:txXfrm>
    </dsp:sp>
    <dsp:sp modelId="{645722E6-6EC7-48D4-8B75-A49480530635}">
      <dsp:nvSpPr>
        <dsp:cNvPr id="0" name=""/>
        <dsp:cNvSpPr/>
      </dsp:nvSpPr>
      <dsp:spPr>
        <a:xfrm>
          <a:off x="0" y="1633016"/>
          <a:ext cx="8504238" cy="130596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489F1-2212-4C87-B64B-D8ED66DA6672}">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81CAA-C20B-417C-973D-1AA8B98A51F2}">
      <dsp:nvSpPr>
        <dsp:cNvPr id="0" name=""/>
        <dsp:cNvSpPr/>
      </dsp:nvSpPr>
      <dsp:spPr>
        <a:xfrm>
          <a:off x="1508391" y="1633016"/>
          <a:ext cx="69958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100000"/>
            </a:lnSpc>
            <a:spcBef>
              <a:spcPct val="0"/>
            </a:spcBef>
            <a:spcAft>
              <a:spcPct val="35000"/>
            </a:spcAft>
            <a:buNone/>
          </a:pPr>
          <a:r>
            <a:rPr lang="en-US" sz="2500" kern="1200"/>
            <a:t>Student Services will assist you with registering for an online class.</a:t>
          </a:r>
        </a:p>
      </dsp:txBody>
      <dsp:txXfrm>
        <a:off x="1508391" y="1633016"/>
        <a:ext cx="6995846" cy="1305966"/>
      </dsp:txXfrm>
    </dsp:sp>
    <dsp:sp modelId="{2EE680CC-5BF9-4FE5-8AD9-9AF44A941A8B}">
      <dsp:nvSpPr>
        <dsp:cNvPr id="0" name=""/>
        <dsp:cNvSpPr/>
      </dsp:nvSpPr>
      <dsp:spPr>
        <a:xfrm>
          <a:off x="0" y="3265475"/>
          <a:ext cx="8504238" cy="130596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DFDDB-AA07-4D62-944F-3D8CE0500A7D}">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4CE7A-EB48-4D8F-9624-E5CF1C41AEA4}">
      <dsp:nvSpPr>
        <dsp:cNvPr id="0" name=""/>
        <dsp:cNvSpPr/>
      </dsp:nvSpPr>
      <dsp:spPr>
        <a:xfrm>
          <a:off x="1508391" y="3265475"/>
          <a:ext cx="69958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100000"/>
            </a:lnSpc>
            <a:spcBef>
              <a:spcPct val="0"/>
            </a:spcBef>
            <a:spcAft>
              <a:spcPct val="35000"/>
            </a:spcAft>
            <a:buNone/>
          </a:pPr>
          <a:r>
            <a:rPr lang="en-US" sz="2500" kern="1200"/>
            <a:t>School administration has to give final permission for full enrollment in the class</a:t>
          </a:r>
        </a:p>
      </dsp:txBody>
      <dsp:txXfrm>
        <a:off x="1508391" y="3265475"/>
        <a:ext cx="6995846" cy="13059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E2AD6F-3DC3-4A45-828B-B2EA105EFA8E}" type="datetimeFigureOut">
              <a:rPr lang="en-US" smtClean="0"/>
              <a:t>2/23/2024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061B15-F8B1-4255-B9CB-4365ED255297}" type="slidenum">
              <a:rPr lang="en-US" smtClean="0"/>
              <a:t>‹#›</a:t>
            </a:fld>
            <a:endParaRPr lang="en-US"/>
          </a:p>
        </p:txBody>
      </p:sp>
    </p:spTree>
    <p:extLst>
      <p:ext uri="{BB962C8B-B14F-4D97-AF65-F5344CB8AC3E}">
        <p14:creationId xmlns:p14="http://schemas.microsoft.com/office/powerpoint/2010/main" val="225940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1</a:t>
            </a:fld>
            <a:endParaRPr lang="en-US"/>
          </a:p>
        </p:txBody>
      </p:sp>
    </p:spTree>
    <p:extLst>
      <p:ext uri="{BB962C8B-B14F-4D97-AF65-F5344CB8AC3E}">
        <p14:creationId xmlns:p14="http://schemas.microsoft.com/office/powerpoint/2010/main" val="180705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6</a:t>
            </a:fld>
            <a:endParaRPr lang="en-US"/>
          </a:p>
        </p:txBody>
      </p:sp>
    </p:spTree>
    <p:extLst>
      <p:ext uri="{BB962C8B-B14F-4D97-AF65-F5344CB8AC3E}">
        <p14:creationId xmlns:p14="http://schemas.microsoft.com/office/powerpoint/2010/main" val="360934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20</a:t>
            </a:fld>
            <a:endParaRPr lang="en-US"/>
          </a:p>
        </p:txBody>
      </p:sp>
    </p:spTree>
    <p:extLst>
      <p:ext uri="{BB962C8B-B14F-4D97-AF65-F5344CB8AC3E}">
        <p14:creationId xmlns:p14="http://schemas.microsoft.com/office/powerpoint/2010/main" val="390630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33</a:t>
            </a:fld>
            <a:endParaRPr lang="en-US"/>
          </a:p>
        </p:txBody>
      </p:sp>
    </p:spTree>
    <p:extLst>
      <p:ext uri="{BB962C8B-B14F-4D97-AF65-F5344CB8AC3E}">
        <p14:creationId xmlns:p14="http://schemas.microsoft.com/office/powerpoint/2010/main" val="159031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40</a:t>
            </a:fld>
            <a:endParaRPr lang="en-US"/>
          </a:p>
        </p:txBody>
      </p:sp>
    </p:spTree>
    <p:extLst>
      <p:ext uri="{BB962C8B-B14F-4D97-AF65-F5344CB8AC3E}">
        <p14:creationId xmlns:p14="http://schemas.microsoft.com/office/powerpoint/2010/main" val="1789616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white rectangular frame with red and blue stripes&#10;&#10;Description automatically generated">
            <a:extLst>
              <a:ext uri="{FF2B5EF4-FFF2-40B4-BE49-F238E27FC236}">
                <a16:creationId xmlns:a16="http://schemas.microsoft.com/office/drawing/2014/main" id="{E90A1016-3EF2-3DA2-FC17-83CC83CF3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4DD6F6-55D3-0172-EF25-715206F282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4DADF16-B2CE-B888-986E-85B7539A5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4F2FF90-CA82-C155-3BDE-869877045594}"/>
              </a:ext>
            </a:extLst>
          </p:cNvPr>
          <p:cNvSpPr>
            <a:spLocks noGrp="1"/>
          </p:cNvSpPr>
          <p:nvPr>
            <p:ph type="dt" sz="half" idx="10"/>
          </p:nvPr>
        </p:nvSpPr>
        <p:spPr/>
        <p:txBody>
          <a:bodyPr/>
          <a:lstStyle/>
          <a:p>
            <a:fld id="{C8EC0BC3-6BC4-4208-8985-A4DCB3779F34}" type="datetimeFigureOut">
              <a:rPr lang="en-US" smtClean="0"/>
              <a:t>2/23/2024</a:t>
            </a:fld>
            <a:endParaRPr lang="en-US"/>
          </a:p>
        </p:txBody>
      </p:sp>
      <p:sp>
        <p:nvSpPr>
          <p:cNvPr id="5" name="Footer Placeholder 4">
            <a:extLst>
              <a:ext uri="{FF2B5EF4-FFF2-40B4-BE49-F238E27FC236}">
                <a16:creationId xmlns:a16="http://schemas.microsoft.com/office/drawing/2014/main" id="{A74A433C-F08A-D172-5014-9F223F3E1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75EB6-6212-6109-37C6-AB2BF5F2EE90}"/>
              </a:ext>
            </a:extLst>
          </p:cNvPr>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160658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98FB-1327-53F4-B53D-1CC7E1E48BF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16DC0F3-362F-EF9D-DA3B-5E8D9B32EC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8994D39-09AA-0CF1-38E7-CF5C53707FE2}"/>
              </a:ext>
            </a:extLst>
          </p:cNvPr>
          <p:cNvSpPr>
            <a:spLocks noGrp="1"/>
          </p:cNvSpPr>
          <p:nvPr>
            <p:ph type="dt" sz="half" idx="10"/>
          </p:nvPr>
        </p:nvSpPr>
        <p:spPr/>
        <p:txBody>
          <a:bodyPr/>
          <a:lstStyle/>
          <a:p>
            <a:fld id="{C8EC0BC3-6BC4-4208-8985-A4DCB3779F34}" type="datetimeFigureOut">
              <a:rPr lang="en-US" smtClean="0"/>
              <a:t>2/23/2024</a:t>
            </a:fld>
            <a:endParaRPr lang="en-US"/>
          </a:p>
        </p:txBody>
      </p:sp>
      <p:sp>
        <p:nvSpPr>
          <p:cNvPr id="5" name="Footer Placeholder 4">
            <a:extLst>
              <a:ext uri="{FF2B5EF4-FFF2-40B4-BE49-F238E27FC236}">
                <a16:creationId xmlns:a16="http://schemas.microsoft.com/office/drawing/2014/main" id="{DE3E9FAD-A199-CE0D-F43E-3ED46F0CA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7AA92-B5CD-DE0D-E443-FDC398F7B5F8}"/>
              </a:ext>
            </a:extLst>
          </p:cNvPr>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216387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0D3AB7-CEEB-D449-21F9-B064BB17EC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424433A-CF59-6AD8-D799-02EEBD75F8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94577A-C720-4178-84A1-3514B1CA3C2F}"/>
              </a:ext>
            </a:extLst>
          </p:cNvPr>
          <p:cNvSpPr>
            <a:spLocks noGrp="1"/>
          </p:cNvSpPr>
          <p:nvPr>
            <p:ph type="dt" sz="half" idx="10"/>
          </p:nvPr>
        </p:nvSpPr>
        <p:spPr/>
        <p:txBody>
          <a:bodyPr/>
          <a:lstStyle/>
          <a:p>
            <a:fld id="{C8EC0BC3-6BC4-4208-8985-A4DCB3779F34}" type="datetimeFigureOut">
              <a:rPr lang="en-US" smtClean="0"/>
              <a:t>2/23/2024</a:t>
            </a:fld>
            <a:endParaRPr lang="en-US"/>
          </a:p>
        </p:txBody>
      </p:sp>
      <p:sp>
        <p:nvSpPr>
          <p:cNvPr id="5" name="Footer Placeholder 4">
            <a:extLst>
              <a:ext uri="{FF2B5EF4-FFF2-40B4-BE49-F238E27FC236}">
                <a16:creationId xmlns:a16="http://schemas.microsoft.com/office/drawing/2014/main" id="{C3139C49-937F-EE9B-632F-DC40E8556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E0F56-12F7-754E-EA24-4AD6BF28F433}"/>
              </a:ext>
            </a:extLst>
          </p:cNvPr>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260382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lumMod val="6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19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CFCE-12E1-605D-968F-CEFCE8DC08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F738D8B-4BE8-16C9-837E-B365C77A77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247BC1-9791-19F3-7152-1D2B006E8FB3}"/>
              </a:ext>
            </a:extLst>
          </p:cNvPr>
          <p:cNvSpPr>
            <a:spLocks noGrp="1"/>
          </p:cNvSpPr>
          <p:nvPr>
            <p:ph type="dt" sz="half" idx="10"/>
          </p:nvPr>
        </p:nvSpPr>
        <p:spPr/>
        <p:txBody>
          <a:bodyPr/>
          <a:lstStyle/>
          <a:p>
            <a:fld id="{C8EC0BC3-6BC4-4208-8985-A4DCB3779F34}" type="datetimeFigureOut">
              <a:rPr lang="en-US" smtClean="0"/>
              <a:t>2/23/2024</a:t>
            </a:fld>
            <a:endParaRPr lang="en-US"/>
          </a:p>
        </p:txBody>
      </p:sp>
      <p:sp>
        <p:nvSpPr>
          <p:cNvPr id="5" name="Footer Placeholder 4">
            <a:extLst>
              <a:ext uri="{FF2B5EF4-FFF2-40B4-BE49-F238E27FC236}">
                <a16:creationId xmlns:a16="http://schemas.microsoft.com/office/drawing/2014/main" id="{17A9845D-4B73-5102-F463-C8C618B7E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BCC8B-A0FF-91AA-8253-BE60D0D980EB}"/>
              </a:ext>
            </a:extLst>
          </p:cNvPr>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137582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9568-C750-9F29-91AE-562F9EC174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3EF5D64-1485-4BE9-DB26-8896EF4DD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A5DB09-BF30-B5DC-4A1F-5999CD19F5BD}"/>
              </a:ext>
            </a:extLst>
          </p:cNvPr>
          <p:cNvSpPr>
            <a:spLocks noGrp="1"/>
          </p:cNvSpPr>
          <p:nvPr>
            <p:ph type="dt" sz="half" idx="10"/>
          </p:nvPr>
        </p:nvSpPr>
        <p:spPr/>
        <p:txBody>
          <a:bodyPr/>
          <a:lstStyle/>
          <a:p>
            <a:fld id="{C8EC0BC3-6BC4-4208-8985-A4DCB3779F34}" type="datetimeFigureOut">
              <a:rPr lang="en-US" smtClean="0"/>
              <a:t>2/23/2024</a:t>
            </a:fld>
            <a:endParaRPr lang="en-US"/>
          </a:p>
        </p:txBody>
      </p:sp>
      <p:sp>
        <p:nvSpPr>
          <p:cNvPr id="5" name="Footer Placeholder 4">
            <a:extLst>
              <a:ext uri="{FF2B5EF4-FFF2-40B4-BE49-F238E27FC236}">
                <a16:creationId xmlns:a16="http://schemas.microsoft.com/office/drawing/2014/main" id="{1B72FFB3-B582-A500-D49C-74725F532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14B98-3633-9C92-02CE-14355827B877}"/>
              </a:ext>
            </a:extLst>
          </p:cNvPr>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213153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7830-C74B-68A7-3BAC-DB27C841259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A94549D-21A6-9688-5877-E3C03BA59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0F0391F-0BAF-7815-CE83-8A5E0C99A0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FDC6445-C797-2ADE-84F6-F47B2C31F713}"/>
              </a:ext>
            </a:extLst>
          </p:cNvPr>
          <p:cNvSpPr>
            <a:spLocks noGrp="1"/>
          </p:cNvSpPr>
          <p:nvPr>
            <p:ph type="dt" sz="half" idx="10"/>
          </p:nvPr>
        </p:nvSpPr>
        <p:spPr/>
        <p:txBody>
          <a:bodyPr/>
          <a:lstStyle/>
          <a:p>
            <a:fld id="{C8EC0BC3-6BC4-4208-8985-A4DCB3779F34}" type="datetimeFigureOut">
              <a:rPr lang="en-US" smtClean="0"/>
              <a:t>2/23/2024</a:t>
            </a:fld>
            <a:endParaRPr lang="en-US"/>
          </a:p>
        </p:txBody>
      </p:sp>
      <p:sp>
        <p:nvSpPr>
          <p:cNvPr id="6" name="Footer Placeholder 5">
            <a:extLst>
              <a:ext uri="{FF2B5EF4-FFF2-40B4-BE49-F238E27FC236}">
                <a16:creationId xmlns:a16="http://schemas.microsoft.com/office/drawing/2014/main" id="{F66CEA6C-B339-25BF-02B8-AA4082FF8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BD84F-9752-9B82-AEF1-5C14B7DE7D01}"/>
              </a:ext>
            </a:extLst>
          </p:cNvPr>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15173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A2F6-70BC-FABD-06A8-07C4606D3C6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F8FB226-3ED3-EF6B-D48C-89246EED37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6ADA0A-0335-F895-4E4A-38CD78C3E4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FF24E73-AF3D-153B-F7BE-0B43276D7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A114F4-284C-1BC6-EE6C-2FA47A2A7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CAF9E0B-3D4C-A6A1-77C8-44012F443C11}"/>
              </a:ext>
            </a:extLst>
          </p:cNvPr>
          <p:cNvSpPr>
            <a:spLocks noGrp="1"/>
          </p:cNvSpPr>
          <p:nvPr>
            <p:ph type="dt" sz="half" idx="10"/>
          </p:nvPr>
        </p:nvSpPr>
        <p:spPr/>
        <p:txBody>
          <a:bodyPr/>
          <a:lstStyle/>
          <a:p>
            <a:fld id="{C8EC0BC3-6BC4-4208-8985-A4DCB3779F34}" type="datetimeFigureOut">
              <a:rPr lang="en-US" smtClean="0"/>
              <a:t>2/23/2024</a:t>
            </a:fld>
            <a:endParaRPr lang="en-US"/>
          </a:p>
        </p:txBody>
      </p:sp>
      <p:sp>
        <p:nvSpPr>
          <p:cNvPr id="8" name="Footer Placeholder 7">
            <a:extLst>
              <a:ext uri="{FF2B5EF4-FFF2-40B4-BE49-F238E27FC236}">
                <a16:creationId xmlns:a16="http://schemas.microsoft.com/office/drawing/2014/main" id="{76B1038B-7A2D-375C-EC65-613D5D4342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4FFD3-7F7A-547C-CF70-D3B5ADB1810B}"/>
              </a:ext>
            </a:extLst>
          </p:cNvPr>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334056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9149-7EF3-3005-A3E6-1CE8BC8A686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120BE5B-A0BA-CF2C-5AFC-C247A2431F44}"/>
              </a:ext>
            </a:extLst>
          </p:cNvPr>
          <p:cNvSpPr>
            <a:spLocks noGrp="1"/>
          </p:cNvSpPr>
          <p:nvPr>
            <p:ph type="dt" sz="half" idx="10"/>
          </p:nvPr>
        </p:nvSpPr>
        <p:spPr/>
        <p:txBody>
          <a:bodyPr/>
          <a:lstStyle/>
          <a:p>
            <a:fld id="{C8EC0BC3-6BC4-4208-8985-A4DCB3779F34}" type="datetimeFigureOut">
              <a:rPr lang="en-US" smtClean="0"/>
              <a:t>2/23/2024</a:t>
            </a:fld>
            <a:endParaRPr lang="en-US"/>
          </a:p>
        </p:txBody>
      </p:sp>
      <p:sp>
        <p:nvSpPr>
          <p:cNvPr id="4" name="Footer Placeholder 3">
            <a:extLst>
              <a:ext uri="{FF2B5EF4-FFF2-40B4-BE49-F238E27FC236}">
                <a16:creationId xmlns:a16="http://schemas.microsoft.com/office/drawing/2014/main" id="{1710D715-F5EA-4CB3-1449-D39BE895CE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7DC28A-9F49-BDD8-4BF4-843981DD8F33}"/>
              </a:ext>
            </a:extLst>
          </p:cNvPr>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223214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B13A3-8AA6-2AFF-6FB0-DBA247B4D094}"/>
              </a:ext>
            </a:extLst>
          </p:cNvPr>
          <p:cNvSpPr>
            <a:spLocks noGrp="1"/>
          </p:cNvSpPr>
          <p:nvPr>
            <p:ph type="dt" sz="half" idx="10"/>
          </p:nvPr>
        </p:nvSpPr>
        <p:spPr/>
        <p:txBody>
          <a:bodyPr/>
          <a:lstStyle/>
          <a:p>
            <a:fld id="{C8EC0BC3-6BC4-4208-8985-A4DCB3779F34}" type="datetimeFigureOut">
              <a:rPr lang="en-US" smtClean="0"/>
              <a:t>2/23/2024</a:t>
            </a:fld>
            <a:endParaRPr lang="en-US"/>
          </a:p>
        </p:txBody>
      </p:sp>
      <p:sp>
        <p:nvSpPr>
          <p:cNvPr id="3" name="Footer Placeholder 2">
            <a:extLst>
              <a:ext uri="{FF2B5EF4-FFF2-40B4-BE49-F238E27FC236}">
                <a16:creationId xmlns:a16="http://schemas.microsoft.com/office/drawing/2014/main" id="{B15DA201-4DFC-12F1-35AD-FDA76AE3A5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DC76D-C62A-368F-8A16-39EDC24070BA}"/>
              </a:ext>
            </a:extLst>
          </p:cNvPr>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186900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7059-4004-2CA8-6012-6E130334F8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2E1BB15-E7CD-FB55-C729-D17627156F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C91B541-DE20-CB92-6C51-217619E72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54FFB-C303-DD51-6847-955C84ED94AC}"/>
              </a:ext>
            </a:extLst>
          </p:cNvPr>
          <p:cNvSpPr>
            <a:spLocks noGrp="1"/>
          </p:cNvSpPr>
          <p:nvPr>
            <p:ph type="dt" sz="half" idx="10"/>
          </p:nvPr>
        </p:nvSpPr>
        <p:spPr/>
        <p:txBody>
          <a:bodyPr/>
          <a:lstStyle/>
          <a:p>
            <a:fld id="{C8EC0BC3-6BC4-4208-8985-A4DCB3779F34}" type="datetimeFigureOut">
              <a:rPr lang="en-US" smtClean="0"/>
              <a:t>2/23/2024</a:t>
            </a:fld>
            <a:endParaRPr lang="en-US"/>
          </a:p>
        </p:txBody>
      </p:sp>
      <p:sp>
        <p:nvSpPr>
          <p:cNvPr id="6" name="Footer Placeholder 5">
            <a:extLst>
              <a:ext uri="{FF2B5EF4-FFF2-40B4-BE49-F238E27FC236}">
                <a16:creationId xmlns:a16="http://schemas.microsoft.com/office/drawing/2014/main" id="{2CDC2C6B-86EE-CEAB-E018-798E167FB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48A9E-9DE2-E0B7-49CF-8D881AD34D40}"/>
              </a:ext>
            </a:extLst>
          </p:cNvPr>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424601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4A18-ACC8-5A85-ADED-7E79FAC2B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EBB583B-CC8D-AAAC-AA6E-F1DF22318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B0C77BBE-EF81-A107-7A0F-EB062492C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AA68FB-C6B5-FB13-7A57-008E54425D69}"/>
              </a:ext>
            </a:extLst>
          </p:cNvPr>
          <p:cNvSpPr>
            <a:spLocks noGrp="1"/>
          </p:cNvSpPr>
          <p:nvPr>
            <p:ph type="dt" sz="half" idx="10"/>
          </p:nvPr>
        </p:nvSpPr>
        <p:spPr/>
        <p:txBody>
          <a:bodyPr/>
          <a:lstStyle/>
          <a:p>
            <a:fld id="{C8EC0BC3-6BC4-4208-8985-A4DCB3779F34}" type="datetimeFigureOut">
              <a:rPr lang="en-US" smtClean="0"/>
              <a:t>2/23/2024</a:t>
            </a:fld>
            <a:endParaRPr lang="en-US"/>
          </a:p>
        </p:txBody>
      </p:sp>
      <p:sp>
        <p:nvSpPr>
          <p:cNvPr id="6" name="Footer Placeholder 5">
            <a:extLst>
              <a:ext uri="{FF2B5EF4-FFF2-40B4-BE49-F238E27FC236}">
                <a16:creationId xmlns:a16="http://schemas.microsoft.com/office/drawing/2014/main" id="{A8E5BC28-E1FB-307E-FC57-09B354E70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4F32F-2CFC-8D37-2FC0-E35DAECD9424}"/>
              </a:ext>
            </a:extLst>
          </p:cNvPr>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248276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ed white and blue rectangle&#10;&#10;Description automatically generated">
            <a:extLst>
              <a:ext uri="{FF2B5EF4-FFF2-40B4-BE49-F238E27FC236}">
                <a16:creationId xmlns:a16="http://schemas.microsoft.com/office/drawing/2014/main" id="{C4C1CC76-AAED-7CE0-83AF-0A809F9E879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FF06E8F-AE65-040B-DA1D-780116C6C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A00637-DC1C-311F-5CEC-FF8641F4D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B2AE92-7B57-7817-0D62-7F2AB30AA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C0BC3-6BC4-4208-8985-A4DCB3779F34}" type="datetimeFigureOut">
              <a:rPr lang="en-US" smtClean="0"/>
              <a:t>2/23/2024</a:t>
            </a:fld>
            <a:endParaRPr lang="en-US"/>
          </a:p>
        </p:txBody>
      </p:sp>
      <p:sp>
        <p:nvSpPr>
          <p:cNvPr id="5" name="Footer Placeholder 4">
            <a:extLst>
              <a:ext uri="{FF2B5EF4-FFF2-40B4-BE49-F238E27FC236}">
                <a16:creationId xmlns:a16="http://schemas.microsoft.com/office/drawing/2014/main" id="{A0DD1B92-35DE-8307-4820-729451111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A0082E-962E-9065-1F86-1E5F31A18C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4BA74-C99E-4820-B278-9897B751227F}" type="slidenum">
              <a:rPr lang="en-US" smtClean="0"/>
              <a:t>‹#›</a:t>
            </a:fld>
            <a:endParaRPr lang="en-US"/>
          </a:p>
        </p:txBody>
      </p:sp>
    </p:spTree>
    <p:extLst>
      <p:ext uri="{BB962C8B-B14F-4D97-AF65-F5344CB8AC3E}">
        <p14:creationId xmlns:p14="http://schemas.microsoft.com/office/powerpoint/2010/main" val="11502169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ugberger.net/archive/tag/conservative" TargetMode="External"/><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freepngimg.com/png/72547-thinking-photography-question-mark-man-stock" TargetMode="Externa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cid:7DDA2F60-4D28-4E8F-8A08-2634B6D7D4C9" TargetMode="External"/><Relationship Id="rId5" Type="http://schemas.openxmlformats.org/officeDocument/2006/relationships/image" Target="../media/image8.png"/><Relationship Id="rId4"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hyperlink" Target="http://pensandlens.wordpress.com/2011/05/09/continuous-stripes/apple-macbook-pro-13-3-inch-2-4-ghz" TargetMode="External"/><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0.sv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12509E-AF6B-43B3-BFDC-8E0AB7ACFEBB}"/>
              </a:ext>
            </a:extLst>
          </p:cNvPr>
          <p:cNvSpPr txBox="1"/>
          <p:nvPr/>
        </p:nvSpPr>
        <p:spPr>
          <a:xfrm>
            <a:off x="1920168" y="643398"/>
            <a:ext cx="8158480" cy="1077218"/>
          </a:xfrm>
          <a:prstGeom prst="rect">
            <a:avLst/>
          </a:prstGeom>
          <a:noFill/>
        </p:spPr>
        <p:txBody>
          <a:bodyPr wrap="square" rtlCol="0">
            <a:spAutoFit/>
          </a:bodyPr>
          <a:lstStyle/>
          <a:p>
            <a:pPr algn="ct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Miller Comprehensive High School </a:t>
            </a:r>
            <a:b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b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Course Selection 2024-2025</a:t>
            </a:r>
          </a:p>
        </p:txBody>
      </p:sp>
      <p:sp>
        <p:nvSpPr>
          <p:cNvPr id="15" name="TextBox 14">
            <a:extLst>
              <a:ext uri="{FF2B5EF4-FFF2-40B4-BE49-F238E27FC236}">
                <a16:creationId xmlns:a16="http://schemas.microsoft.com/office/drawing/2014/main" id="{690802F7-389B-438C-AA50-58DD060F0146}"/>
              </a:ext>
            </a:extLst>
          </p:cNvPr>
          <p:cNvSpPr txBox="1"/>
          <p:nvPr/>
        </p:nvSpPr>
        <p:spPr>
          <a:xfrm>
            <a:off x="1961469" y="2048270"/>
            <a:ext cx="8158480" cy="769441"/>
          </a:xfrm>
          <a:prstGeom prst="rect">
            <a:avLst/>
          </a:prstGeom>
          <a:noFill/>
        </p:spPr>
        <p:txBody>
          <a:bodyPr wrap="square" rtlCol="0">
            <a:spAutoFit/>
          </a:bodyPr>
          <a:lstStyle/>
          <a:p>
            <a:r>
              <a:rPr lang="en-US" sz="4400" b="1">
                <a:solidFill>
                  <a:srgbClr val="002060"/>
                </a:solidFill>
                <a:latin typeface="Palatino Linotype" panose="02040502050505030304" pitchFamily="18" charset="0"/>
              </a:rPr>
              <a:t>Welcome Parents and Students</a:t>
            </a:r>
          </a:p>
        </p:txBody>
      </p:sp>
      <p:sp>
        <p:nvSpPr>
          <p:cNvPr id="6" name="TextBox 5">
            <a:extLst>
              <a:ext uri="{FF2B5EF4-FFF2-40B4-BE49-F238E27FC236}">
                <a16:creationId xmlns:a16="http://schemas.microsoft.com/office/drawing/2014/main" id="{745C1767-5FD0-4529-8DCF-E4A2DE7A0600}"/>
              </a:ext>
            </a:extLst>
          </p:cNvPr>
          <p:cNvSpPr txBox="1"/>
          <p:nvPr/>
        </p:nvSpPr>
        <p:spPr>
          <a:xfrm>
            <a:off x="598642" y="5503783"/>
            <a:ext cx="6888664" cy="1354217"/>
          </a:xfrm>
          <a:prstGeom prst="rect">
            <a:avLst/>
          </a:prstGeom>
          <a:noFill/>
        </p:spPr>
        <p:txBody>
          <a:bodyPr wrap="square">
            <a:spAutoFit/>
          </a:bodyPr>
          <a:lstStyle/>
          <a:p>
            <a:pPr marL="0" marR="0">
              <a:spcBef>
                <a:spcPts val="0"/>
              </a:spcBef>
              <a:spcAft>
                <a:spcPts val="0"/>
              </a:spcAft>
            </a:pP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Respectfully acknowledging that we are blessed to live on Treaty 4 Territory, traditional lands of the </a:t>
            </a:r>
            <a:r>
              <a:rPr lang="en-US" sz="1800" i="1" err="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Nêhiyawak</a:t>
            </a: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 </a:t>
            </a:r>
            <a:r>
              <a:rPr lang="en-US" sz="1800" i="1" err="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Nahkawé</a:t>
            </a: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 </a:t>
            </a:r>
            <a:r>
              <a:rPr lang="en-US" sz="1800" i="1" err="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Nakota</a:t>
            </a: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 and homeland of the Métis, Lakota, and Dakota.</a:t>
            </a:r>
            <a:endParaRPr lang="en-US" sz="2800">
              <a:solidFill>
                <a:srgbClr val="CC0000"/>
              </a:solidFill>
              <a:effectLst/>
              <a:latin typeface="Questrial" panose="02000000000000000000" pitchFamily="2" charset="0"/>
              <a:ea typeface="Calibri" panose="020F0502020204030204" pitchFamily="34" charset="0"/>
              <a:cs typeface="Angsana New" panose="020B0502040204020203" pitchFamily="18" charset="-34"/>
            </a:endParaRPr>
          </a:p>
          <a:p>
            <a:pPr marL="0" marR="0">
              <a:spcBef>
                <a:spcPts val="0"/>
              </a:spcBef>
              <a:spcAft>
                <a:spcPts val="0"/>
              </a:spcAft>
            </a:pPr>
            <a:r>
              <a:rPr lang="en-US" sz="2800">
                <a:effectLst/>
                <a:latin typeface="Calibri" panose="020F0502020204030204" pitchFamily="34" charset="0"/>
                <a:ea typeface="Calibri" panose="020F0502020204030204" pitchFamily="34" charset="0"/>
              </a:rPr>
              <a:t> </a:t>
            </a:r>
          </a:p>
        </p:txBody>
      </p:sp>
      <p:sp>
        <p:nvSpPr>
          <p:cNvPr id="7" name="TextBox 6">
            <a:extLst>
              <a:ext uri="{FF2B5EF4-FFF2-40B4-BE49-F238E27FC236}">
                <a16:creationId xmlns:a16="http://schemas.microsoft.com/office/drawing/2014/main" id="{D5C15F9F-82A9-4853-8758-EDC34C5879DD}"/>
              </a:ext>
            </a:extLst>
          </p:cNvPr>
          <p:cNvSpPr txBox="1"/>
          <p:nvPr/>
        </p:nvSpPr>
        <p:spPr>
          <a:xfrm>
            <a:off x="588228" y="3049698"/>
            <a:ext cx="11603772" cy="2308324"/>
          </a:xfrm>
          <a:prstGeom prst="rect">
            <a:avLst/>
          </a:prstGeom>
          <a:noFill/>
        </p:spPr>
        <p:txBody>
          <a:bodyPr wrap="square">
            <a:spAutoFit/>
          </a:bodyPr>
          <a:lstStyle/>
          <a:p>
            <a:pPr eaLnBrk="1" hangingPunct="1">
              <a:defRPr/>
            </a:pPr>
            <a:r>
              <a:rPr lang="en-CA" sz="2400">
                <a:solidFill>
                  <a:srgbClr val="002060"/>
                </a:solidFill>
                <a:latin typeface="Palatino Linotype" panose="02040502050505030304" pitchFamily="18" charset="0"/>
                <a:ea typeface="Segoe UI Symbol" pitchFamily="34" charset="0"/>
              </a:rPr>
              <a:t>Meet the Student Services Team: </a:t>
            </a:r>
          </a:p>
          <a:p>
            <a:pPr eaLnBrk="1" hangingPunct="1">
              <a:defRPr/>
            </a:pPr>
            <a:endParaRPr lang="en-CA" sz="2400">
              <a:solidFill>
                <a:srgbClr val="002060"/>
              </a:solidFill>
              <a:latin typeface="Palatino Linotype" panose="02040502050505030304" pitchFamily="18" charset="0"/>
              <a:ea typeface="Segoe UI Symbol" pitchFamily="34" charset="0"/>
            </a:endParaRPr>
          </a:p>
          <a:p>
            <a:pPr marL="285750" indent="-285750" eaLnBrk="1" hangingPunct="1">
              <a:buFont typeface="Arial" panose="020B0604020202020204" pitchFamily="34" charset="0"/>
              <a:buChar char="•"/>
              <a:defRPr/>
            </a:pPr>
            <a:r>
              <a:rPr lang="en-CA" sz="2400">
                <a:solidFill>
                  <a:srgbClr val="002060"/>
                </a:solidFill>
                <a:latin typeface="Palatino Linotype" panose="02040502050505030304" pitchFamily="18" charset="0"/>
                <a:ea typeface="Segoe UI Symbol" pitchFamily="34" charset="0"/>
              </a:rPr>
              <a:t>Jodi Baragar </a:t>
            </a:r>
          </a:p>
          <a:p>
            <a:pPr marL="285750" indent="-285750" eaLnBrk="1" hangingPunct="1">
              <a:buFont typeface="Arial" panose="020B0604020202020204" pitchFamily="34" charset="0"/>
              <a:buChar char="•"/>
              <a:defRPr/>
            </a:pPr>
            <a:r>
              <a:rPr lang="en-CA" sz="2400">
                <a:solidFill>
                  <a:srgbClr val="002060"/>
                </a:solidFill>
                <a:latin typeface="Palatino Linotype" panose="02040502050505030304" pitchFamily="18" charset="0"/>
                <a:ea typeface="Segoe UI Symbol" pitchFamily="34" charset="0"/>
              </a:rPr>
              <a:t>Rhonda Barnes–Pitka</a:t>
            </a:r>
          </a:p>
          <a:p>
            <a:pPr marL="285750" indent="-285750" eaLnBrk="1" hangingPunct="1">
              <a:buFont typeface="Arial" panose="020B0604020202020204" pitchFamily="34" charset="0"/>
              <a:buChar char="•"/>
              <a:defRPr/>
            </a:pPr>
            <a:r>
              <a:rPr lang="en-CA" sz="2400">
                <a:solidFill>
                  <a:srgbClr val="002060"/>
                </a:solidFill>
                <a:latin typeface="Palatino Linotype" panose="02040502050505030304" pitchFamily="18" charset="0"/>
                <a:ea typeface="Segoe UI Symbol" pitchFamily="34" charset="0"/>
              </a:rPr>
              <a:t>Barb Barnes Wilcox</a:t>
            </a:r>
          </a:p>
          <a:p>
            <a:pPr marL="285750" indent="-285750" eaLnBrk="1" hangingPunct="1">
              <a:buFont typeface="Arial" panose="020B0604020202020204" pitchFamily="34" charset="0"/>
              <a:buChar char="•"/>
              <a:defRPr/>
            </a:pPr>
            <a:r>
              <a:rPr lang="en-CA" sz="2400">
                <a:solidFill>
                  <a:srgbClr val="002060"/>
                </a:solidFill>
                <a:latin typeface="Palatino Linotype" panose="02040502050505030304" pitchFamily="18" charset="0"/>
                <a:ea typeface="Segoe UI Symbol" pitchFamily="34" charset="0"/>
              </a:rPr>
              <a:t>Navanga Burke (Mentorship) </a:t>
            </a:r>
          </a:p>
        </p:txBody>
      </p:sp>
      <p:pic>
        <p:nvPicPr>
          <p:cNvPr id="4" name="Picture 3" descr="A picture containing text, vector graphics&#10;&#10;Description automatically generated">
            <a:extLst>
              <a:ext uri="{FF2B5EF4-FFF2-40B4-BE49-F238E27FC236}">
                <a16:creationId xmlns:a16="http://schemas.microsoft.com/office/drawing/2014/main" id="{D4F55C9D-204A-4D33-AE0D-7B3BA2E01CB6}"/>
              </a:ext>
            </a:extLst>
          </p:cNvPr>
          <p:cNvPicPr>
            <a:picLocks noChangeAspect="1"/>
          </p:cNvPicPr>
          <p:nvPr/>
        </p:nvPicPr>
        <p:blipFill rotWithShape="1">
          <a:blip r:embed="rId3">
            <a:extLst>
              <a:ext uri="{28A0092B-C50C-407E-A947-70E740481C1C}">
                <a14:useLocalDpi xmlns:a14="http://schemas.microsoft.com/office/drawing/2010/main" val="0"/>
              </a:ext>
            </a:extLst>
          </a:blip>
          <a:srcRect l="-3657" t="10070" r="7962" b="-6813"/>
          <a:stretch/>
        </p:blipFill>
        <p:spPr>
          <a:xfrm>
            <a:off x="8120603" y="4768739"/>
            <a:ext cx="1999346" cy="2253903"/>
          </a:xfrm>
          <a:prstGeom prst="rect">
            <a:avLst/>
          </a:prstGeom>
        </p:spPr>
      </p:pic>
      <p:pic>
        <p:nvPicPr>
          <p:cNvPr id="8" name="Picture 7">
            <a:extLst>
              <a:ext uri="{FF2B5EF4-FFF2-40B4-BE49-F238E27FC236}">
                <a16:creationId xmlns:a16="http://schemas.microsoft.com/office/drawing/2014/main" id="{1E562D26-BBB6-449D-92F2-3669390377A8}"/>
              </a:ext>
            </a:extLst>
          </p:cNvPr>
          <p:cNvPicPr>
            <a:picLocks noChangeAspect="1"/>
          </p:cNvPicPr>
          <p:nvPr/>
        </p:nvPicPr>
        <p:blipFill>
          <a:blip r:embed="rId4"/>
          <a:stretch>
            <a:fillRect/>
          </a:stretch>
        </p:blipFill>
        <p:spPr>
          <a:xfrm>
            <a:off x="10300612" y="1003462"/>
            <a:ext cx="1933201" cy="2046236"/>
          </a:xfrm>
          <a:prstGeom prst="rect">
            <a:avLst/>
          </a:prstGeom>
        </p:spPr>
      </p:pic>
      <p:pic>
        <p:nvPicPr>
          <p:cNvPr id="1027" name="Picture 3">
            <a:extLst>
              <a:ext uri="{FF2B5EF4-FFF2-40B4-BE49-F238E27FC236}">
                <a16:creationId xmlns:a16="http://schemas.microsoft.com/office/drawing/2014/main" id="{7FDD9377-B362-4EC9-87BD-35A2D87857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0" t="57749" r="55919" b="1677"/>
          <a:stretch/>
        </p:blipFill>
        <p:spPr bwMode="auto">
          <a:xfrm>
            <a:off x="10119949" y="4911416"/>
            <a:ext cx="1778746" cy="196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8ED35C25-4C44-45E5-87AC-53A58250D52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9754323" y="3131482"/>
            <a:ext cx="2459890" cy="20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9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30"/>
                                        </p:tgtEl>
                                        <p:attrNameLst>
                                          <p:attrName>style.visibility</p:attrName>
                                        </p:attrNameLst>
                                      </p:cBhvr>
                                      <p:to>
                                        <p:strVal val="visible"/>
                                      </p:to>
                                    </p:set>
                                    <p:anim calcmode="lin" valueType="num">
                                      <p:cBhvr additive="base">
                                        <p:cTn id="16" dur="500" fill="hold"/>
                                        <p:tgtEl>
                                          <p:spTgt spid="1030"/>
                                        </p:tgtEl>
                                        <p:attrNameLst>
                                          <p:attrName>ppt_x</p:attrName>
                                        </p:attrNameLst>
                                      </p:cBhvr>
                                      <p:tavLst>
                                        <p:tav tm="0">
                                          <p:val>
                                            <p:strVal val="#ppt_x"/>
                                          </p:val>
                                        </p:tav>
                                        <p:tav tm="100000">
                                          <p:val>
                                            <p:strVal val="#ppt_x"/>
                                          </p:val>
                                        </p:tav>
                                      </p:tavLst>
                                    </p:anim>
                                    <p:anim calcmode="lin" valueType="num">
                                      <p:cBhvr additive="base">
                                        <p:cTn id="17"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42240" y="1997839"/>
            <a:ext cx="11948160" cy="4401205"/>
          </a:xfrm>
          <a:prstGeom prst="rect">
            <a:avLst/>
          </a:prstGeom>
          <a:noFill/>
        </p:spPr>
        <p:txBody>
          <a:bodyPr wrap="square">
            <a:spAutoFit/>
          </a:bodyPr>
          <a:lstStyle/>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Études </a:t>
            </a:r>
            <a:r>
              <a:rPr lang="en-CA" sz="2800" err="1">
                <a:solidFill>
                  <a:srgbClr val="002060"/>
                </a:solidFill>
                <a:latin typeface="Palatino Linotype" panose="02040502050505030304" pitchFamily="18" charset="0"/>
                <a:cs typeface="Arial" panose="020B0604020202020204" pitchFamily="34" charset="0"/>
              </a:rPr>
              <a:t>catholiques</a:t>
            </a:r>
            <a:r>
              <a:rPr lang="en-CA" sz="2800">
                <a:solidFill>
                  <a:srgbClr val="002060"/>
                </a:solidFill>
                <a:latin typeface="Palatino Linotype" panose="02040502050505030304" pitchFamily="18" charset="0"/>
                <a:cs typeface="Arial" panose="020B0604020202020204" pitchFamily="34" charset="0"/>
              </a:rPr>
              <a:t> 30</a:t>
            </a:r>
          </a:p>
          <a:p>
            <a:pPr marL="1657350" lvl="3" indent="-285750">
              <a:buFont typeface="Wingdings" pitchFamily="2" charset="2"/>
              <a:buChar char="ü"/>
              <a:defRPr/>
            </a:pPr>
            <a:r>
              <a:rPr lang="en-CA" sz="2800" err="1">
                <a:solidFill>
                  <a:srgbClr val="002060"/>
                </a:solidFill>
                <a:latin typeface="Palatino Linotype" panose="02040502050505030304" pitchFamily="18" charset="0"/>
                <a:cs typeface="Arial" panose="020B0604020202020204" pitchFamily="34" charset="0"/>
              </a:rPr>
              <a:t>Français</a:t>
            </a:r>
            <a:r>
              <a:rPr lang="en-CA" sz="2800">
                <a:solidFill>
                  <a:srgbClr val="002060"/>
                </a:solidFill>
                <a:latin typeface="Palatino Linotype" panose="02040502050505030304" pitchFamily="18" charset="0"/>
                <a:cs typeface="Arial" panose="020B0604020202020204" pitchFamily="34" charset="0"/>
              </a:rPr>
              <a:t> 30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ELA A30 </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ELA B30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Sciences </a:t>
            </a:r>
            <a:r>
              <a:rPr lang="en-CA" sz="2800" err="1">
                <a:solidFill>
                  <a:srgbClr val="002060"/>
                </a:solidFill>
                <a:latin typeface="Palatino Linotype" panose="02040502050505030304" pitchFamily="18" charset="0"/>
                <a:cs typeface="Arial" panose="020B0604020202020204" pitchFamily="34" charset="0"/>
              </a:rPr>
              <a:t>sociales</a:t>
            </a:r>
            <a:r>
              <a:rPr lang="en-CA" sz="2800">
                <a:solidFill>
                  <a:srgbClr val="002060"/>
                </a:solidFill>
                <a:latin typeface="Palatino Linotype" panose="02040502050505030304" pitchFamily="18" charset="0"/>
                <a:cs typeface="Arial" panose="020B0604020202020204" pitchFamily="34" charset="0"/>
              </a:rPr>
              <a:t> 30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5 Electives</a:t>
            </a:r>
          </a:p>
          <a:p>
            <a:pPr marL="0" indent="0" eaLnBrk="1" hangingPunct="1">
              <a:buNone/>
              <a:defRPr/>
            </a:pPr>
            <a:endParaRPr lang="en-CA" sz="2800">
              <a:solidFill>
                <a:srgbClr val="002060"/>
              </a:solidFill>
              <a:latin typeface="Palatino Linotype" panose="02040502050505030304" pitchFamily="18" charset="0"/>
              <a:cs typeface="Arial" panose="020B0604020202020204" pitchFamily="34" charset="0"/>
            </a:endParaRPr>
          </a:p>
          <a:p>
            <a:pPr marL="0" indent="0" eaLnBrk="1" hangingPunct="1">
              <a:buNone/>
              <a:defRPr/>
            </a:pPr>
            <a:r>
              <a:rPr lang="en-CA" sz="2800" b="1">
                <a:solidFill>
                  <a:srgbClr val="002060"/>
                </a:solidFill>
                <a:latin typeface="Palatino Linotype" panose="02040502050505030304" pitchFamily="18" charset="0"/>
                <a:cs typeface="Arial" panose="020B0604020202020204" pitchFamily="34" charset="0"/>
              </a:rPr>
              <a:t>*French Immersion students have the option to take 1 or both grade 30 ELA classes. </a:t>
            </a:r>
          </a:p>
          <a:p>
            <a:pPr marL="0" indent="0" eaLnBrk="1" hangingPunct="1">
              <a:buNone/>
              <a:defRPr/>
            </a:pPr>
            <a:r>
              <a:rPr lang="en-CA" sz="2800" b="1">
                <a:solidFill>
                  <a:srgbClr val="002060"/>
                </a:solidFill>
                <a:latin typeface="Palatino Linotype" panose="02040502050505030304" pitchFamily="18" charset="0"/>
                <a:cs typeface="Arial" panose="020B0604020202020204" pitchFamily="34" charset="0"/>
              </a:rPr>
              <a:t>*Some post-secondary programs may require more than 3 ELA credits.</a:t>
            </a:r>
          </a:p>
        </p:txBody>
      </p:sp>
      <p:sp>
        <p:nvSpPr>
          <p:cNvPr id="9" name="TextBox 8">
            <a:extLst>
              <a:ext uri="{FF2B5EF4-FFF2-40B4-BE49-F238E27FC236}">
                <a16:creationId xmlns:a16="http://schemas.microsoft.com/office/drawing/2014/main" id="{8F8F0757-BF87-4EC6-B28B-A471EFA5CFAE}"/>
              </a:ext>
            </a:extLst>
          </p:cNvPr>
          <p:cNvSpPr txBox="1"/>
          <p:nvPr/>
        </p:nvSpPr>
        <p:spPr>
          <a:xfrm>
            <a:off x="2270166" y="507818"/>
            <a:ext cx="7315200" cy="1077218"/>
          </a:xfrm>
          <a:prstGeom prst="rect">
            <a:avLst/>
          </a:prstGeom>
          <a:noFill/>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Grade 12 Course Requirements</a:t>
            </a:r>
          </a:p>
        </p:txBody>
      </p:sp>
    </p:spTree>
    <p:extLst>
      <p:ext uri="{BB962C8B-B14F-4D97-AF65-F5344CB8AC3E}">
        <p14:creationId xmlns:p14="http://schemas.microsoft.com/office/powerpoint/2010/main" val="277844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EFCE9-882A-4A66-899C-63C428DF08B5}"/>
              </a:ext>
            </a:extLst>
          </p:cNvPr>
          <p:cNvSpPr/>
          <p:nvPr/>
        </p:nvSpPr>
        <p:spPr>
          <a:xfrm>
            <a:off x="1674482" y="692233"/>
            <a:ext cx="8486775" cy="646331"/>
          </a:xfrm>
          <a:prstGeom prst="rect">
            <a:avLst/>
          </a:prstGeom>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So, Which Math Class Should I Take?</a:t>
            </a:r>
          </a:p>
        </p:txBody>
      </p:sp>
      <p:sp>
        <p:nvSpPr>
          <p:cNvPr id="3" name="TextBox 2">
            <a:extLst>
              <a:ext uri="{FF2B5EF4-FFF2-40B4-BE49-F238E27FC236}">
                <a16:creationId xmlns:a16="http://schemas.microsoft.com/office/drawing/2014/main" id="{A465F94E-0567-48DF-9EEF-385B33FF38BC}"/>
              </a:ext>
            </a:extLst>
          </p:cNvPr>
          <p:cNvSpPr txBox="1"/>
          <p:nvPr/>
        </p:nvSpPr>
        <p:spPr>
          <a:xfrm>
            <a:off x="1944182" y="2181592"/>
            <a:ext cx="8829723" cy="3416320"/>
          </a:xfrm>
          <a:prstGeom prst="rect">
            <a:avLst/>
          </a:prstGeom>
          <a:noFill/>
        </p:spPr>
        <p:txBody>
          <a:bodyPr wrap="square" lIns="91440" tIns="45720" rIns="91440" bIns="45720" anchor="t">
            <a:spAutoFit/>
          </a:bodyPr>
          <a:lstStyle/>
          <a:p>
            <a:pPr defTabSz="914400" fontAlgn="base">
              <a:spcBef>
                <a:spcPct val="0"/>
              </a:spcBef>
              <a:spcAft>
                <a:spcPct val="0"/>
              </a:spcAft>
              <a:defRPr/>
            </a:pPr>
            <a:r>
              <a:rPr lang="en-CA" sz="3200">
                <a:solidFill>
                  <a:srgbClr val="002060"/>
                </a:solidFill>
                <a:latin typeface="Palatino Linotype"/>
              </a:rPr>
              <a:t>The answer depends:</a:t>
            </a:r>
          </a:p>
          <a:p>
            <a:pPr defTabSz="914400" fontAlgn="base">
              <a:spcBef>
                <a:spcPct val="0"/>
              </a:spcBef>
              <a:spcAft>
                <a:spcPct val="0"/>
              </a:spcAft>
              <a:defRPr/>
            </a:pPr>
            <a:endParaRPr lang="en-CA" sz="3200">
              <a:solidFill>
                <a:srgbClr val="002060"/>
              </a:solidFill>
              <a:latin typeface="Palatino Linotype" panose="02040502050505030304" pitchFamily="18" charset="0"/>
            </a:endParaRPr>
          </a:p>
          <a:p>
            <a:pPr marL="1200150" lvl="2" indent="-285750" defTabSz="914400" fontAlgn="base">
              <a:spcBef>
                <a:spcPct val="0"/>
              </a:spcBef>
              <a:spcAft>
                <a:spcPct val="0"/>
              </a:spcAft>
              <a:buFont typeface="Arial" panose="020B0604020202020204" pitchFamily="34" charset="0"/>
              <a:buChar char="•"/>
              <a:defRPr/>
            </a:pPr>
            <a:r>
              <a:rPr lang="en-CA" sz="3200">
                <a:solidFill>
                  <a:srgbClr val="002060"/>
                </a:solidFill>
                <a:latin typeface="Palatino Linotype"/>
              </a:rPr>
              <a:t>Post-secondary plans</a:t>
            </a:r>
          </a:p>
          <a:p>
            <a:pPr marL="1200150" lvl="2" indent="-285750" defTabSz="914400" fontAlgn="base">
              <a:spcBef>
                <a:spcPct val="0"/>
              </a:spcBef>
              <a:spcAft>
                <a:spcPct val="0"/>
              </a:spcAft>
              <a:buFont typeface="Arial" panose="020B0604020202020204" pitchFamily="34" charset="0"/>
              <a:buChar char="•"/>
              <a:defRPr/>
            </a:pPr>
            <a:r>
              <a:rPr lang="en-CA" sz="3200">
                <a:solidFill>
                  <a:srgbClr val="002060"/>
                </a:solidFill>
                <a:latin typeface="Palatino Linotype"/>
              </a:rPr>
              <a:t>Math strengths</a:t>
            </a:r>
          </a:p>
          <a:p>
            <a:pPr marL="1200150" lvl="2" indent="-285750" defTabSz="914400" fontAlgn="base">
              <a:spcBef>
                <a:spcPct val="0"/>
              </a:spcBef>
              <a:spcAft>
                <a:spcPct val="0"/>
              </a:spcAft>
              <a:buFont typeface="Arial" panose="020B0604020202020204" pitchFamily="34" charset="0"/>
              <a:buChar char="•"/>
              <a:defRPr/>
            </a:pPr>
            <a:r>
              <a:rPr lang="en-CA" sz="3200">
                <a:solidFill>
                  <a:srgbClr val="002060"/>
                </a:solidFill>
                <a:latin typeface="Palatino Linotype"/>
              </a:rPr>
              <a:t>Recommendation of your math teacher</a:t>
            </a:r>
          </a:p>
          <a:p>
            <a:pPr marL="285750" indent="-285750" defTabSz="914400" fontAlgn="base">
              <a:spcBef>
                <a:spcPct val="0"/>
              </a:spcBef>
              <a:spcAft>
                <a:spcPct val="0"/>
              </a:spcAft>
              <a:buFont typeface="Arial" panose="020B0604020202020204" pitchFamily="34" charset="0"/>
              <a:buChar char="•"/>
              <a:defRPr/>
            </a:pPr>
            <a:endParaRPr lang="en-CA" sz="2800" b="1">
              <a:solidFill>
                <a:srgbClr val="002060"/>
              </a:solidFill>
              <a:latin typeface="Palatino Linotype" panose="02040502050505030304" pitchFamily="18" charset="0"/>
            </a:endParaRPr>
          </a:p>
          <a:p>
            <a:pPr defTabSz="914400" fontAlgn="base">
              <a:spcBef>
                <a:spcPct val="0"/>
              </a:spcBef>
              <a:spcAft>
                <a:spcPct val="0"/>
              </a:spcAft>
              <a:defRPr/>
            </a:pPr>
            <a:r>
              <a:rPr lang="en-CA" sz="2800" b="1">
                <a:solidFill>
                  <a:srgbClr val="002060"/>
                </a:solidFill>
                <a:latin typeface="Palatino Linotype"/>
              </a:rPr>
              <a:t>	</a:t>
            </a:r>
          </a:p>
        </p:txBody>
      </p:sp>
      <p:pic>
        <p:nvPicPr>
          <p:cNvPr id="5" name="Picture 4" descr="A picture containing diagram&#10;&#10;Description automatically generated">
            <a:extLst>
              <a:ext uri="{FF2B5EF4-FFF2-40B4-BE49-F238E27FC236}">
                <a16:creationId xmlns:a16="http://schemas.microsoft.com/office/drawing/2014/main" id="{4FAB41A0-9851-4B3B-8E79-1232AE85AD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47046" y="1123634"/>
            <a:ext cx="1940944" cy="2843905"/>
          </a:xfrm>
          <a:prstGeom prst="rect">
            <a:avLst/>
          </a:prstGeom>
        </p:spPr>
      </p:pic>
      <p:pic>
        <p:nvPicPr>
          <p:cNvPr id="6" name="Picture 2">
            <a:extLst>
              <a:ext uri="{FF2B5EF4-FFF2-40B4-BE49-F238E27FC236}">
                <a16:creationId xmlns:a16="http://schemas.microsoft.com/office/drawing/2014/main" id="{1DDB8DF8-0217-4516-8C4E-16A74C2034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0" y="3752609"/>
            <a:ext cx="2102447" cy="252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48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6D2BFB-8AF8-4A08-868F-FA8FC5E4D170}"/>
              </a:ext>
            </a:extLst>
          </p:cNvPr>
          <p:cNvSpPr txBox="1"/>
          <p:nvPr/>
        </p:nvSpPr>
        <p:spPr>
          <a:xfrm>
            <a:off x="1603849" y="691880"/>
            <a:ext cx="8915029"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Math Department Recommendations</a:t>
            </a:r>
            <a:r>
              <a:rPr lang="en-US" sz="3200" b="1">
                <a:ln w="10541" cmpd="sng">
                  <a:solidFill>
                    <a:srgbClr val="6076B4">
                      <a:shade val="88000"/>
                      <a:satMod val="110000"/>
                    </a:srgbClr>
                  </a:solidFill>
                  <a:prstDash val="solid"/>
                </a:ln>
                <a:solidFill>
                  <a:srgbClr val="C00000"/>
                </a:solidFill>
                <a:latin typeface="Palatino Linotype"/>
              </a:rPr>
              <a:t> </a:t>
            </a:r>
            <a:endParaRPr lang="en-US" sz="3200" b="1">
              <a:ln w="10541" cmpd="sng">
                <a:solidFill>
                  <a:srgbClr val="6076B4">
                    <a:shade val="88000"/>
                    <a:satMod val="110000"/>
                  </a:srgbClr>
                </a:solidFill>
                <a:prstDash val="solid"/>
              </a:ln>
              <a:solidFill>
                <a:srgbClr val="C00000"/>
              </a:solidFill>
              <a:latin typeface="Palatino Linotype" panose="02040502050505030304" pitchFamily="18" charset="0"/>
            </a:endParaRPr>
          </a:p>
        </p:txBody>
      </p:sp>
      <p:sp>
        <p:nvSpPr>
          <p:cNvPr id="4" name="TextBox 3">
            <a:extLst>
              <a:ext uri="{FF2B5EF4-FFF2-40B4-BE49-F238E27FC236}">
                <a16:creationId xmlns:a16="http://schemas.microsoft.com/office/drawing/2014/main" id="{EAF18954-9B79-4C2D-8712-526DD740BB46}"/>
              </a:ext>
            </a:extLst>
          </p:cNvPr>
          <p:cNvSpPr txBox="1"/>
          <p:nvPr/>
        </p:nvSpPr>
        <p:spPr>
          <a:xfrm>
            <a:off x="228601" y="1766571"/>
            <a:ext cx="11963399" cy="4708981"/>
          </a:xfrm>
          <a:prstGeom prst="rect">
            <a:avLst/>
          </a:prstGeom>
          <a:noFill/>
        </p:spPr>
        <p:txBody>
          <a:bodyPr wrap="square">
            <a:spAutoFit/>
          </a:bodyPr>
          <a:lstStyle/>
          <a:p>
            <a:pPr marL="285750" indent="-285750" defTabSz="914400" fontAlgn="base">
              <a:spcBef>
                <a:spcPct val="0"/>
              </a:spcBef>
              <a:spcAft>
                <a:spcPct val="0"/>
              </a:spcAft>
              <a:buFont typeface="Arial" panose="020B0604020202020204" pitchFamily="34" charset="0"/>
              <a:buChar char="•"/>
              <a:defRPr/>
            </a:pPr>
            <a:r>
              <a:rPr lang="en-CA" sz="2400">
                <a:solidFill>
                  <a:srgbClr val="002060"/>
                </a:solidFill>
                <a:latin typeface="Palatino Linotype" panose="02040502050505030304" pitchFamily="18" charset="0"/>
              </a:rPr>
              <a:t>If you are unsure about your career path, you should consider taking </a:t>
            </a:r>
            <a:r>
              <a:rPr lang="en-CA" sz="2400" b="1" u="sng">
                <a:solidFill>
                  <a:srgbClr val="002060"/>
                </a:solidFill>
                <a:effectLst>
                  <a:outerShdw blurRad="38100" dist="38100" dir="2700000" algn="tl">
                    <a:srgbClr val="000000">
                      <a:alpha val="43137"/>
                    </a:srgbClr>
                  </a:outerShdw>
                </a:effectLst>
                <a:latin typeface="Palatino Linotype" panose="02040502050505030304" pitchFamily="18" charset="0"/>
              </a:rPr>
              <a:t>both</a:t>
            </a:r>
            <a:r>
              <a:rPr lang="en-CA" sz="2400" u="sng">
                <a:solidFill>
                  <a:srgbClr val="002060"/>
                </a:solidFill>
                <a:effectLst>
                  <a:outerShdw blurRad="38100" dist="38100" dir="2700000" algn="tl">
                    <a:srgbClr val="000000">
                      <a:alpha val="43137"/>
                    </a:srgbClr>
                  </a:outerShdw>
                </a:effectLst>
                <a:latin typeface="Palatino Linotype" panose="02040502050505030304" pitchFamily="18" charset="0"/>
              </a:rPr>
              <a:t> </a:t>
            </a:r>
            <a:r>
              <a:rPr lang="en-CA" sz="2400">
                <a:solidFill>
                  <a:srgbClr val="002060"/>
                </a:solidFill>
                <a:latin typeface="Palatino Linotype" panose="02040502050505030304" pitchFamily="18" charset="0"/>
              </a:rPr>
              <a:t>  Workplace &amp; Apprenticeship 10 and Foundations &amp; Pre-Calculus 10.</a:t>
            </a:r>
          </a:p>
          <a:p>
            <a:pPr marL="285750" indent="-285750" defTabSz="914400" fontAlgn="base">
              <a:spcBef>
                <a:spcPct val="0"/>
              </a:spcBef>
              <a:spcAft>
                <a:spcPct val="0"/>
              </a:spcAft>
              <a:buFont typeface="Arial" panose="020B0604020202020204" pitchFamily="34" charset="0"/>
              <a:buChar char="•"/>
              <a:defRPr/>
            </a:pPr>
            <a:endParaRPr lang="en-CA" sz="2400">
              <a:solidFill>
                <a:srgbClr val="002060"/>
              </a:solidFill>
              <a:latin typeface="Palatino Linotype" panose="02040502050505030304" pitchFamily="18" charset="0"/>
            </a:endParaRPr>
          </a:p>
          <a:p>
            <a:pPr marL="285750" indent="-285750" defTabSz="914400" fontAlgn="base">
              <a:spcBef>
                <a:spcPct val="0"/>
              </a:spcBef>
              <a:spcAft>
                <a:spcPct val="0"/>
              </a:spcAft>
              <a:buFont typeface="Arial" panose="020B0604020202020204" pitchFamily="34" charset="0"/>
              <a:buChar char="•"/>
              <a:defRPr/>
            </a:pPr>
            <a:r>
              <a:rPr lang="en-CA" sz="2400">
                <a:solidFill>
                  <a:srgbClr val="002060"/>
                </a:solidFill>
                <a:latin typeface="Palatino Linotype"/>
              </a:rPr>
              <a:t>If your mark in Math 9 is under 60%, you should consider taking Workplace &amp; Apprenticeship 10.</a:t>
            </a:r>
          </a:p>
          <a:p>
            <a:pPr marL="285750" indent="-285750" defTabSz="914400" fontAlgn="base">
              <a:spcBef>
                <a:spcPct val="0"/>
              </a:spcBef>
              <a:spcAft>
                <a:spcPct val="0"/>
              </a:spcAft>
              <a:buFont typeface="Arial" panose="020B0604020202020204" pitchFamily="34" charset="0"/>
              <a:buChar char="•"/>
              <a:defRPr/>
            </a:pPr>
            <a:endParaRPr lang="en-CA" sz="2400">
              <a:solidFill>
                <a:srgbClr val="002060"/>
              </a:solidFill>
              <a:latin typeface="Palatino Linotype" panose="02040502050505030304" pitchFamily="18" charset="0"/>
            </a:endParaRPr>
          </a:p>
          <a:p>
            <a:pPr marL="285750" indent="-285750" defTabSz="914400" fontAlgn="base">
              <a:spcBef>
                <a:spcPct val="0"/>
              </a:spcBef>
              <a:spcAft>
                <a:spcPct val="0"/>
              </a:spcAft>
              <a:buFont typeface="Arial" panose="020B0604020202020204" pitchFamily="34" charset="0"/>
              <a:buChar char="•"/>
            </a:pPr>
            <a:r>
              <a:rPr lang="en-US" altLang="en-US" sz="2400">
                <a:solidFill>
                  <a:srgbClr val="002060"/>
                </a:solidFill>
                <a:latin typeface="Palatino Linotype"/>
              </a:rPr>
              <a:t>If you plan to take Calculus later, you should take Foundations &amp; Pre-Calculus 10 in the first semester and Foundations 20 in the second semester.</a:t>
            </a:r>
          </a:p>
          <a:p>
            <a:pPr defTabSz="914400" fontAlgn="base">
              <a:spcBef>
                <a:spcPct val="0"/>
              </a:spcBef>
              <a:spcAft>
                <a:spcPct val="0"/>
              </a:spcAft>
            </a:pPr>
            <a:endParaRPr lang="en-US" altLang="en-US" sz="2400">
              <a:solidFill>
                <a:srgbClr val="002060"/>
              </a:solidFill>
              <a:latin typeface="Palatino Linotype" panose="02040502050505030304" pitchFamily="18" charset="0"/>
            </a:endParaRPr>
          </a:p>
          <a:p>
            <a:pPr marL="285750" indent="-285750" defTabSz="914400" fontAlgn="base">
              <a:spcBef>
                <a:spcPct val="0"/>
              </a:spcBef>
              <a:spcAft>
                <a:spcPct val="0"/>
              </a:spcAft>
              <a:buFont typeface="Arial" panose="020B0604020202020204" pitchFamily="34" charset="0"/>
              <a:buChar char="•"/>
            </a:pPr>
            <a:r>
              <a:rPr lang="en-US" altLang="en-US" sz="2400">
                <a:solidFill>
                  <a:srgbClr val="002060"/>
                </a:solidFill>
                <a:latin typeface="Palatino Linotype"/>
              </a:rPr>
              <a:t>It is </a:t>
            </a:r>
            <a:r>
              <a:rPr lang="en-US" altLang="en-US" sz="2400" u="sng">
                <a:solidFill>
                  <a:srgbClr val="002060"/>
                </a:solidFill>
                <a:effectLst>
                  <a:outerShdw blurRad="38100" dist="38100" dir="2700000" algn="tl">
                    <a:srgbClr val="000000">
                      <a:alpha val="43137"/>
                    </a:srgbClr>
                  </a:outerShdw>
                </a:effectLst>
                <a:latin typeface="Palatino Linotype"/>
              </a:rPr>
              <a:t>not recommended</a:t>
            </a:r>
            <a:r>
              <a:rPr lang="en-US" altLang="en-US" sz="2400">
                <a:solidFill>
                  <a:srgbClr val="002060"/>
                </a:solidFill>
                <a:effectLst>
                  <a:outerShdw blurRad="38100" dist="38100" dir="2700000" algn="tl">
                    <a:srgbClr val="000000">
                      <a:alpha val="43137"/>
                    </a:srgbClr>
                  </a:outerShdw>
                </a:effectLst>
                <a:latin typeface="Palatino Linotype"/>
              </a:rPr>
              <a:t> </a:t>
            </a:r>
            <a:r>
              <a:rPr lang="en-US" altLang="en-US" sz="2400">
                <a:solidFill>
                  <a:srgbClr val="002060"/>
                </a:solidFill>
                <a:latin typeface="Palatino Linotype"/>
              </a:rPr>
              <a:t>to take Pre-Calculus 20 in grade 10 and it is recommended to complete Foundations 20 before taking Pre-Calculus 20.</a:t>
            </a:r>
            <a:endParaRPr lang="en-US" altLang="en-US" sz="2400">
              <a:solidFill>
                <a:srgbClr val="002060"/>
              </a:solidFill>
              <a:latin typeface="Palatino Linotype" panose="02040502050505030304" pitchFamily="18" charset="0"/>
            </a:endParaRPr>
          </a:p>
          <a:p>
            <a:pPr marL="285750" indent="-285750" defTabSz="914400" fontAlgn="base">
              <a:spcBef>
                <a:spcPct val="0"/>
              </a:spcBef>
              <a:spcAft>
                <a:spcPct val="0"/>
              </a:spcAft>
              <a:buFont typeface="Arial" panose="020B0604020202020204" pitchFamily="34" charset="0"/>
              <a:buChar char="•"/>
              <a:defRPr/>
            </a:pPr>
            <a:endParaRPr lang="en-CA" sz="2400">
              <a:solidFill>
                <a:srgbClr val="002060"/>
              </a:solidFill>
              <a:latin typeface="Palatino Linotype" panose="02040502050505030304" pitchFamily="18" charset="0"/>
            </a:endParaRPr>
          </a:p>
          <a:p>
            <a:pPr defTabSz="914400" fontAlgn="base">
              <a:spcBef>
                <a:spcPct val="0"/>
              </a:spcBef>
              <a:spcAft>
                <a:spcPct val="0"/>
              </a:spcAft>
              <a:defRPr/>
            </a:pPr>
            <a:r>
              <a:rPr lang="en-CA" sz="1200" b="1">
                <a:solidFill>
                  <a:srgbClr val="002060"/>
                </a:solidFill>
                <a:latin typeface="Palatino Linotype" panose="02040502050505030304" pitchFamily="18" charset="0"/>
              </a:rPr>
              <a:t>	</a:t>
            </a:r>
          </a:p>
        </p:txBody>
      </p:sp>
      <p:sp>
        <p:nvSpPr>
          <p:cNvPr id="5" name="Rectangle 4">
            <a:extLst>
              <a:ext uri="{FF2B5EF4-FFF2-40B4-BE49-F238E27FC236}">
                <a16:creationId xmlns:a16="http://schemas.microsoft.com/office/drawing/2014/main" id="{7B3084A7-7B32-46BA-9395-59EC34E9E13E}"/>
              </a:ext>
            </a:extLst>
          </p:cNvPr>
          <p:cNvSpPr/>
          <p:nvPr/>
        </p:nvSpPr>
        <p:spPr>
          <a:xfrm>
            <a:off x="142876" y="3429000"/>
            <a:ext cx="12049124" cy="3785652"/>
          </a:xfrm>
          <a:prstGeom prst="rect">
            <a:avLst/>
          </a:prstGeom>
        </p:spPr>
        <p:txBody>
          <a:bodyPr wrap="square" lIns="91440" tIns="45720" rIns="91440" bIns="45720" anchor="t">
            <a:spAutoFit/>
          </a:bodyPr>
          <a:lstStyle/>
          <a:p>
            <a:pPr marL="285750" indent="-285750" defTabSz="914400" fontAlgn="base">
              <a:spcBef>
                <a:spcPct val="0"/>
              </a:spcBef>
              <a:spcAft>
                <a:spcPct val="0"/>
              </a:spcAft>
              <a:buFont typeface="Arial" panose="020B0604020202020204" pitchFamily="34" charset="0"/>
              <a:buChar char="•"/>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r>
              <a:rPr lang="en-US" b="1">
                <a:solidFill>
                  <a:srgbClr val="002060"/>
                </a:solidFill>
                <a:latin typeface="Palatino Linotype"/>
              </a:rPr>
              <a:t>	</a:t>
            </a:r>
            <a:endParaRPr lang="en-CA" b="1">
              <a:solidFill>
                <a:srgbClr val="002060"/>
              </a:solidFill>
              <a:latin typeface="Palatino Linotype"/>
            </a:endParaRPr>
          </a:p>
        </p:txBody>
      </p:sp>
    </p:spTree>
    <p:extLst>
      <p:ext uri="{BB962C8B-B14F-4D97-AF65-F5344CB8AC3E}">
        <p14:creationId xmlns:p14="http://schemas.microsoft.com/office/powerpoint/2010/main" val="35051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42240" y="1997839"/>
            <a:ext cx="11948160" cy="1815882"/>
          </a:xfrm>
          <a:prstGeom prst="rect">
            <a:avLst/>
          </a:prstGeom>
          <a:noFill/>
        </p:spPr>
        <p:txBody>
          <a:bodyPr wrap="square">
            <a:spAutoFit/>
          </a:bodyPr>
          <a:lstStyle/>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218575" y="676670"/>
            <a:ext cx="7315200"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Math Pathways</a:t>
            </a:r>
          </a:p>
        </p:txBody>
      </p:sp>
      <p:sp>
        <p:nvSpPr>
          <p:cNvPr id="4" name="TextBox 3">
            <a:extLst>
              <a:ext uri="{FF2B5EF4-FFF2-40B4-BE49-F238E27FC236}">
                <a16:creationId xmlns:a16="http://schemas.microsoft.com/office/drawing/2014/main" id="{192381B9-7759-414F-9C8F-19C799A8B083}"/>
              </a:ext>
            </a:extLst>
          </p:cNvPr>
          <p:cNvSpPr txBox="1"/>
          <p:nvPr/>
        </p:nvSpPr>
        <p:spPr>
          <a:xfrm>
            <a:off x="339483" y="1323001"/>
            <a:ext cx="11073384" cy="5928546"/>
          </a:xfrm>
          <a:prstGeom prst="rect">
            <a:avLst/>
          </a:prstGeom>
          <a:noFill/>
        </p:spPr>
        <p:txBody>
          <a:bodyPr wrap="square">
            <a:spAutoFit/>
          </a:bodyPr>
          <a:lstStyle/>
          <a:p>
            <a:pPr marL="342900" indent="-342900" defTabSz="914400" fontAlgn="base">
              <a:spcBef>
                <a:spcPct val="0"/>
              </a:spcBef>
              <a:spcAft>
                <a:spcPct val="0"/>
              </a:spcAft>
              <a:buFont typeface="+mj-lt"/>
              <a:buAutoNum type="arabicPeriod"/>
              <a:defRPr/>
            </a:pPr>
            <a:r>
              <a:rPr lang="en-CA" sz="1775" b="1">
                <a:solidFill>
                  <a:srgbClr val="002060"/>
                </a:solidFill>
                <a:latin typeface="Palatino Linotype" panose="02040502050505030304" pitchFamily="18" charset="0"/>
              </a:rPr>
              <a:t>Workplace and Apprenticeship</a:t>
            </a:r>
          </a:p>
          <a:p>
            <a:pPr marL="285750" indent="-285750" defTabSz="914400" fontAlgn="base">
              <a:spcBef>
                <a:spcPct val="0"/>
              </a:spcBef>
              <a:spcAft>
                <a:spcPct val="0"/>
              </a:spcAft>
              <a:buFont typeface="Arial" panose="020B0604020202020204" pitchFamily="34" charset="0"/>
              <a:buChar char="•"/>
              <a:defRPr/>
            </a:pPr>
            <a:r>
              <a:rPr lang="en-US" sz="1775">
                <a:solidFill>
                  <a:srgbClr val="002060"/>
                </a:solidFill>
                <a:latin typeface="Palatino Linotype" panose="02040502050505030304" pitchFamily="18" charset="0"/>
              </a:rPr>
              <a:t>Content in this pathway was chosen to meet the needs of students intending to pursue careers based on post-secondary education at Sask Polytech, or non-math oriented faculties at universities</a:t>
            </a:r>
          </a:p>
          <a:p>
            <a:pPr marL="285750" indent="-285750" defTabSz="914400" fontAlgn="base">
              <a:spcBef>
                <a:spcPct val="0"/>
              </a:spcBef>
              <a:spcAft>
                <a:spcPct val="0"/>
              </a:spcAft>
              <a:buFont typeface="Arial" panose="020B0604020202020204" pitchFamily="34" charset="0"/>
              <a:buChar char="•"/>
              <a:defRPr/>
            </a:pPr>
            <a:r>
              <a:rPr lang="en-US" sz="1775">
                <a:solidFill>
                  <a:srgbClr val="002060"/>
                </a:solidFill>
                <a:latin typeface="Palatino Linotype" panose="02040502050505030304" pitchFamily="18" charset="0"/>
              </a:rPr>
              <a:t>30% to 40% of all Grade 12 graduates are entering fields for which the mathematics in this pathway is appropriate.</a:t>
            </a:r>
          </a:p>
          <a:p>
            <a:pPr defTabSz="914400" fontAlgn="base">
              <a:spcBef>
                <a:spcPct val="0"/>
              </a:spcBef>
              <a:spcAft>
                <a:spcPct val="0"/>
              </a:spcAft>
              <a:defRPr/>
            </a:pPr>
            <a:endParaRPr lang="en-US" altLang="en-US" sz="1775">
              <a:solidFill>
                <a:srgbClr val="002060"/>
              </a:solidFill>
              <a:latin typeface="Palatino Linotype" panose="02040502050505030304" pitchFamily="18" charset="0"/>
            </a:endParaRPr>
          </a:p>
          <a:p>
            <a:pPr defTabSz="914400" fontAlgn="base">
              <a:spcBef>
                <a:spcPct val="0"/>
              </a:spcBef>
              <a:spcAft>
                <a:spcPct val="0"/>
              </a:spcAft>
              <a:defRPr/>
            </a:pPr>
            <a:r>
              <a:rPr lang="en-US" altLang="en-US" sz="1775">
                <a:solidFill>
                  <a:srgbClr val="002060"/>
                </a:solidFill>
                <a:latin typeface="Palatino Linotype" panose="02040502050505030304" pitchFamily="18" charset="0"/>
              </a:rPr>
              <a:t>2.    </a:t>
            </a:r>
            <a:r>
              <a:rPr lang="en-US" altLang="en-US" sz="1775" b="1">
                <a:solidFill>
                  <a:srgbClr val="002060"/>
                </a:solidFill>
                <a:latin typeface="Palatino Linotype" panose="02040502050505030304" pitchFamily="18" charset="0"/>
              </a:rPr>
              <a:t>Foundations</a:t>
            </a:r>
          </a:p>
          <a:p>
            <a:pPr marL="285750" indent="-285750" defTabSz="914400" fontAlgn="base">
              <a:spcBef>
                <a:spcPct val="0"/>
              </a:spcBef>
              <a:spcAft>
                <a:spcPct val="0"/>
              </a:spcAft>
              <a:buClrTx/>
              <a:buSzTx/>
              <a:buFont typeface="Arial" panose="020B0604020202020204" pitchFamily="34" charset="0"/>
              <a:buChar char="•"/>
            </a:pPr>
            <a:r>
              <a:rPr lang="en-US" altLang="en-US" sz="1775">
                <a:solidFill>
                  <a:srgbClr val="002060"/>
                </a:solidFill>
                <a:latin typeface="Palatino Linotype" panose="02040502050505030304" pitchFamily="18" charset="0"/>
              </a:rPr>
              <a:t>Content in this pathway was chosen to meet the needs of students intending to pursue careers in areas that typically require university, but are not math intensive, such as the humanities, fine arts, social sciences, business and nursing.</a:t>
            </a:r>
          </a:p>
          <a:p>
            <a:pPr marL="285750" indent="-285750" defTabSz="914400" fontAlgn="base">
              <a:spcBef>
                <a:spcPct val="0"/>
              </a:spcBef>
              <a:spcAft>
                <a:spcPct val="0"/>
              </a:spcAft>
              <a:buClrTx/>
              <a:buSzTx/>
              <a:buFont typeface="Arial" panose="020B0604020202020204" pitchFamily="34" charset="0"/>
              <a:buChar char="•"/>
            </a:pPr>
            <a:r>
              <a:rPr lang="en-US" altLang="en-US" sz="1775">
                <a:solidFill>
                  <a:srgbClr val="002060"/>
                </a:solidFill>
                <a:latin typeface="Palatino Linotype" panose="02040502050505030304" pitchFamily="18" charset="0"/>
              </a:rPr>
              <a:t>40% to 60% of all Grade 12 graduates are entering fields for which the mathematics in this pathway is appropriate. </a:t>
            </a:r>
          </a:p>
          <a:p>
            <a:pPr defTabSz="914400" fontAlgn="base">
              <a:spcBef>
                <a:spcPct val="0"/>
              </a:spcBef>
              <a:spcAft>
                <a:spcPct val="0"/>
              </a:spcAft>
              <a:defRPr/>
            </a:pPr>
            <a:endParaRPr lang="en-US" sz="1775">
              <a:solidFill>
                <a:srgbClr val="002060"/>
              </a:solidFill>
              <a:latin typeface="Palatino Linotype" panose="02040502050505030304" pitchFamily="18" charset="0"/>
            </a:endParaRPr>
          </a:p>
          <a:p>
            <a:pPr defTabSz="914400" fontAlgn="base">
              <a:spcBef>
                <a:spcPct val="0"/>
              </a:spcBef>
              <a:spcAft>
                <a:spcPct val="0"/>
              </a:spcAft>
              <a:defRPr/>
            </a:pPr>
            <a:r>
              <a:rPr lang="en-CA" sz="1775">
                <a:solidFill>
                  <a:srgbClr val="002060"/>
                </a:solidFill>
                <a:latin typeface="Palatino Linotype" panose="02040502050505030304" pitchFamily="18" charset="0"/>
              </a:rPr>
              <a:t>3.    </a:t>
            </a:r>
            <a:r>
              <a:rPr lang="en-CA" sz="1775" b="1">
                <a:solidFill>
                  <a:srgbClr val="002060"/>
                </a:solidFill>
                <a:latin typeface="Palatino Linotype" panose="02040502050505030304" pitchFamily="18" charset="0"/>
              </a:rPr>
              <a:t>Pre- Calculus</a:t>
            </a:r>
          </a:p>
          <a:p>
            <a:pPr marL="285750" indent="-285750" defTabSz="914400" fontAlgn="base">
              <a:spcBef>
                <a:spcPct val="0"/>
              </a:spcBef>
              <a:spcAft>
                <a:spcPct val="0"/>
              </a:spcAft>
              <a:buFont typeface="Arial" panose="020B0604020202020204" pitchFamily="34" charset="0"/>
              <a:buChar char="•"/>
              <a:defRPr/>
            </a:pPr>
            <a:r>
              <a:rPr lang="en-US" sz="1775">
                <a:solidFill>
                  <a:srgbClr val="002060"/>
                </a:solidFill>
                <a:latin typeface="Palatino Linotype" panose="02040502050505030304" pitchFamily="18" charset="0"/>
              </a:rPr>
              <a:t>Content in this pathway was chosen to meet the needs of students interested in pursuing careers in science-related  or math related areas.</a:t>
            </a:r>
          </a:p>
          <a:p>
            <a:pPr marL="285750" indent="-285750" defTabSz="914400" fontAlgn="base">
              <a:spcBef>
                <a:spcPct val="0"/>
              </a:spcBef>
              <a:spcAft>
                <a:spcPct val="0"/>
              </a:spcAft>
              <a:buFont typeface="Arial" panose="020B0604020202020204" pitchFamily="34" charset="0"/>
              <a:buChar char="•"/>
              <a:defRPr/>
            </a:pPr>
            <a:r>
              <a:rPr lang="en-US" sz="1775">
                <a:solidFill>
                  <a:srgbClr val="002060"/>
                </a:solidFill>
                <a:latin typeface="Palatino Linotype" panose="02040502050505030304" pitchFamily="18" charset="0"/>
              </a:rPr>
              <a:t>10% to 20% of all Grade 12 graduates are entering fields for which the mathematics in this pathway is appropriate.</a:t>
            </a:r>
          </a:p>
          <a:p>
            <a:pPr defTabSz="914400" fontAlgn="base">
              <a:spcBef>
                <a:spcPct val="0"/>
              </a:spcBef>
              <a:spcAft>
                <a:spcPct val="0"/>
              </a:spcAft>
              <a:buClrTx/>
              <a:buSzTx/>
            </a:pPr>
            <a:endParaRPr lang="en-US" altLang="en-US" sz="1775">
              <a:solidFill>
                <a:srgbClr val="002060"/>
              </a:solidFill>
              <a:latin typeface="Palatino Linotype" panose="02040502050505030304" pitchFamily="18" charset="0"/>
            </a:endParaRPr>
          </a:p>
          <a:p>
            <a:pPr defTabSz="914400" fontAlgn="base">
              <a:spcBef>
                <a:spcPct val="0"/>
              </a:spcBef>
              <a:spcAft>
                <a:spcPct val="0"/>
              </a:spcAft>
              <a:defRPr/>
            </a:pPr>
            <a:endParaRPr lang="en-CA" sz="1200" b="1">
              <a:solidFill>
                <a:srgbClr val="002060"/>
              </a:solidFill>
              <a:latin typeface="Palatino Linotype" panose="02040502050505030304" pitchFamily="18" charset="0"/>
            </a:endParaRPr>
          </a:p>
          <a:p>
            <a:pPr defTabSz="914400" fontAlgn="base">
              <a:spcBef>
                <a:spcPct val="0"/>
              </a:spcBef>
              <a:spcAft>
                <a:spcPct val="0"/>
              </a:spcAft>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endParaRPr lang="en-CA" sz="1200" b="1">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41323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223B4207-C9D4-43AA-BCDE-24DED0C22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87" y="530353"/>
            <a:ext cx="10548026" cy="5926210"/>
          </a:xfrm>
          <a:prstGeom prst="rect">
            <a:avLst/>
          </a:prstGeom>
        </p:spPr>
      </p:pic>
    </p:spTree>
    <p:extLst>
      <p:ext uri="{BB962C8B-B14F-4D97-AF65-F5344CB8AC3E}">
        <p14:creationId xmlns:p14="http://schemas.microsoft.com/office/powerpoint/2010/main" val="333882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9A7B7-0E3D-4D2B-B18A-908EF35B93F4}"/>
              </a:ext>
            </a:extLst>
          </p:cNvPr>
          <p:cNvSpPr/>
          <p:nvPr/>
        </p:nvSpPr>
        <p:spPr>
          <a:xfrm>
            <a:off x="1681533" y="483974"/>
            <a:ext cx="8486775" cy="1077218"/>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Career Options and Trades with Workplace &amp; Apprenticeship Math</a:t>
            </a:r>
          </a:p>
        </p:txBody>
      </p:sp>
      <p:sp>
        <p:nvSpPr>
          <p:cNvPr id="3" name="TextBox 2">
            <a:extLst>
              <a:ext uri="{FF2B5EF4-FFF2-40B4-BE49-F238E27FC236}">
                <a16:creationId xmlns:a16="http://schemas.microsoft.com/office/drawing/2014/main" id="{335E3FC4-7DFC-459B-804A-EBB4CAB6ECD5}"/>
              </a:ext>
            </a:extLst>
          </p:cNvPr>
          <p:cNvSpPr txBox="1"/>
          <p:nvPr/>
        </p:nvSpPr>
        <p:spPr>
          <a:xfrm>
            <a:off x="700085" y="2028826"/>
            <a:ext cx="4832035" cy="4401205"/>
          </a:xfrm>
          <a:prstGeom prst="rect">
            <a:avLst/>
          </a:prstGeom>
          <a:noFill/>
        </p:spPr>
        <p:txBody>
          <a:bodyPr wrap="square">
            <a:spAutoFit/>
          </a:bodyPr>
          <a:lstStyle/>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Justice Studies diploma</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Correctional Studies</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Photography</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Continuing Care</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Early Childhood Education</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Graphic Communications</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Funeral Services</a:t>
            </a:r>
          </a:p>
          <a:p>
            <a:pPr defTabSz="914400" fontAlgn="base">
              <a:spcBef>
                <a:spcPct val="0"/>
              </a:spcBef>
              <a:spcAft>
                <a:spcPct val="0"/>
              </a:spcAft>
              <a:defRPr/>
            </a:pPr>
            <a:endParaRPr lang="en-CA" sz="2800">
              <a:solidFill>
                <a:srgbClr val="002060"/>
              </a:solidFill>
              <a:latin typeface="Palatino Linotype" panose="02040502050505030304" pitchFamily="18" charset="0"/>
            </a:endParaRPr>
          </a:p>
          <a:p>
            <a:pPr defTabSz="914400" fontAlgn="base">
              <a:spcBef>
                <a:spcPct val="0"/>
              </a:spcBef>
              <a:spcAft>
                <a:spcPct val="0"/>
              </a:spcAft>
              <a:defRPr/>
            </a:pPr>
            <a:r>
              <a:rPr lang="en-CA" sz="2800" b="1">
                <a:solidFill>
                  <a:srgbClr val="002060"/>
                </a:solidFill>
                <a:latin typeface="Palatino Linotype" panose="02040502050505030304" pitchFamily="18" charset="0"/>
              </a:rPr>
              <a:t>	</a:t>
            </a:r>
          </a:p>
        </p:txBody>
      </p:sp>
      <p:sp>
        <p:nvSpPr>
          <p:cNvPr id="4" name="TextBox 3">
            <a:extLst>
              <a:ext uri="{FF2B5EF4-FFF2-40B4-BE49-F238E27FC236}">
                <a16:creationId xmlns:a16="http://schemas.microsoft.com/office/drawing/2014/main" id="{A5F00627-E00C-4367-9FB0-514C1E4A52CB}"/>
              </a:ext>
            </a:extLst>
          </p:cNvPr>
          <p:cNvSpPr txBox="1"/>
          <p:nvPr/>
        </p:nvSpPr>
        <p:spPr>
          <a:xfrm>
            <a:off x="5532121" y="1951594"/>
            <a:ext cx="6358258" cy="4401205"/>
          </a:xfrm>
          <a:prstGeom prst="rect">
            <a:avLst/>
          </a:prstGeom>
          <a:noFill/>
        </p:spPr>
        <p:txBody>
          <a:bodyPr wrap="square">
            <a:spAutoFit/>
          </a:bodyPr>
          <a:lstStyle/>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Heavy Equipment Operator</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Plumbing and Pipefitting</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Machining</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Welding</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Carpentry</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Bricklayer</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Esthetician</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Hairstylist</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Hotel and Restaurant Management</a:t>
            </a:r>
          </a:p>
          <a:p>
            <a:pPr defTabSz="914400" fontAlgn="base">
              <a:spcBef>
                <a:spcPct val="0"/>
              </a:spcBef>
              <a:spcAft>
                <a:spcPct val="0"/>
              </a:spcAft>
              <a:defRPr/>
            </a:pPr>
            <a:r>
              <a:rPr lang="en-CA" sz="2800">
                <a:solidFill>
                  <a:srgbClr val="002060"/>
                </a:solidFill>
                <a:latin typeface="Palatino Linotype" panose="02040502050505030304" pitchFamily="18" charset="0"/>
              </a:rPr>
              <a:t>	</a:t>
            </a:r>
          </a:p>
        </p:txBody>
      </p:sp>
    </p:spTree>
    <p:extLst>
      <p:ext uri="{BB962C8B-B14F-4D97-AF65-F5344CB8AC3E}">
        <p14:creationId xmlns:p14="http://schemas.microsoft.com/office/powerpoint/2010/main" val="312535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987C1-06FB-48C6-BA71-52A3EA56E27B}"/>
              </a:ext>
            </a:extLst>
          </p:cNvPr>
          <p:cNvSpPr/>
          <p:nvPr/>
        </p:nvSpPr>
        <p:spPr>
          <a:xfrm>
            <a:off x="1622156" y="573039"/>
            <a:ext cx="8486775" cy="1077218"/>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University of Regina Faculties that accept Workplace and Apprenticeship Math:</a:t>
            </a:r>
          </a:p>
        </p:txBody>
      </p:sp>
      <p:sp>
        <p:nvSpPr>
          <p:cNvPr id="4" name="TextBox 3">
            <a:extLst>
              <a:ext uri="{FF2B5EF4-FFF2-40B4-BE49-F238E27FC236}">
                <a16:creationId xmlns:a16="http://schemas.microsoft.com/office/drawing/2014/main" id="{6DEFE502-B8A9-4780-B25F-DB7CCFBED83C}"/>
              </a:ext>
            </a:extLst>
          </p:cNvPr>
          <p:cNvSpPr txBox="1"/>
          <p:nvPr/>
        </p:nvSpPr>
        <p:spPr>
          <a:xfrm>
            <a:off x="1563279" y="2736502"/>
            <a:ext cx="8604527" cy="2246769"/>
          </a:xfrm>
          <a:prstGeom prst="rect">
            <a:avLst/>
          </a:prstGeom>
          <a:noFill/>
        </p:spPr>
        <p:txBody>
          <a:bodyPr wrap="square">
            <a:spAutoFit/>
          </a:bodyPr>
          <a:lstStyle/>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Education (most areas)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Media, Arts &amp; Performance (formerly Fine Arts)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Faculty of Arts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Social Work</a:t>
            </a:r>
          </a:p>
          <a:p>
            <a:pPr defTabSz="914400" fontAlgn="base">
              <a:spcBef>
                <a:spcPct val="0"/>
              </a:spcBef>
              <a:spcAft>
                <a:spcPct val="0"/>
              </a:spcAft>
              <a:defRPr/>
            </a:pPr>
            <a:endParaRPr lang="en-CA" sz="280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255002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987C1-06FB-48C6-BA71-52A3EA56E27B}"/>
              </a:ext>
            </a:extLst>
          </p:cNvPr>
          <p:cNvSpPr/>
          <p:nvPr/>
        </p:nvSpPr>
        <p:spPr>
          <a:xfrm>
            <a:off x="1622156" y="523557"/>
            <a:ext cx="8476879" cy="1067322"/>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University of Regina Faculties that accept Foundations Math:</a:t>
            </a:r>
          </a:p>
        </p:txBody>
      </p:sp>
      <p:sp>
        <p:nvSpPr>
          <p:cNvPr id="4" name="TextBox 3">
            <a:extLst>
              <a:ext uri="{FF2B5EF4-FFF2-40B4-BE49-F238E27FC236}">
                <a16:creationId xmlns:a16="http://schemas.microsoft.com/office/drawing/2014/main" id="{6DEFE502-B8A9-4780-B25F-DB7CCFBED83C}"/>
              </a:ext>
            </a:extLst>
          </p:cNvPr>
          <p:cNvSpPr txBox="1"/>
          <p:nvPr/>
        </p:nvSpPr>
        <p:spPr>
          <a:xfrm>
            <a:off x="1852929" y="2580029"/>
            <a:ext cx="8015331" cy="3108543"/>
          </a:xfrm>
          <a:prstGeom prst="rect">
            <a:avLst/>
          </a:prstGeom>
          <a:noFill/>
        </p:spPr>
        <p:txBody>
          <a:bodyPr wrap="square">
            <a:spAutoFit/>
          </a:bodyPr>
          <a:lstStyle/>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Arts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Business Administration</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Education (most programs)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Media, Arts &amp; Performance (formerly Fine Arts)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Nursing</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Social Work</a:t>
            </a:r>
          </a:p>
          <a:p>
            <a:pPr defTabSz="914400" fontAlgn="base">
              <a:spcBef>
                <a:spcPct val="0"/>
              </a:spcBef>
              <a:spcAft>
                <a:spcPct val="0"/>
              </a:spcAft>
              <a:defRPr/>
            </a:pPr>
            <a:endParaRPr lang="en-CA" sz="280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60496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987C1-06FB-48C6-BA71-52A3EA56E27B}"/>
              </a:ext>
            </a:extLst>
          </p:cNvPr>
          <p:cNvSpPr/>
          <p:nvPr/>
        </p:nvSpPr>
        <p:spPr>
          <a:xfrm>
            <a:off x="1671637" y="727093"/>
            <a:ext cx="8486775" cy="1569660"/>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University of Regina and Saskatchewan Polytechnic programs that require the Pre-Calculus Math Pathway:</a:t>
            </a:r>
          </a:p>
        </p:txBody>
      </p:sp>
      <p:sp>
        <p:nvSpPr>
          <p:cNvPr id="4" name="TextBox 3">
            <a:extLst>
              <a:ext uri="{FF2B5EF4-FFF2-40B4-BE49-F238E27FC236}">
                <a16:creationId xmlns:a16="http://schemas.microsoft.com/office/drawing/2014/main" id="{6DEFE502-B8A9-4780-B25F-DB7CCFBED83C}"/>
              </a:ext>
            </a:extLst>
          </p:cNvPr>
          <p:cNvSpPr txBox="1"/>
          <p:nvPr/>
        </p:nvSpPr>
        <p:spPr>
          <a:xfrm>
            <a:off x="1248228" y="2451276"/>
            <a:ext cx="10842172" cy="3108543"/>
          </a:xfrm>
          <a:prstGeom prst="rect">
            <a:avLst/>
          </a:prstGeom>
          <a:noFill/>
        </p:spPr>
        <p:txBody>
          <a:bodyPr wrap="square">
            <a:spAutoFit/>
          </a:bodyPr>
          <a:lstStyle/>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Engineering and Engineering Technologies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Teaching math/science at the high school level</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Science</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Pre-professional programs (e.g., pharmacy, medicine, veterinarian medicine, dentistry, optometry, physical therapy)</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Kinesiology </a:t>
            </a:r>
          </a:p>
          <a:p>
            <a:pPr defTabSz="914400" fontAlgn="base">
              <a:spcBef>
                <a:spcPct val="0"/>
              </a:spcBef>
              <a:spcAft>
                <a:spcPct val="0"/>
              </a:spcAft>
              <a:defRPr/>
            </a:pPr>
            <a:endParaRPr lang="en-CA" sz="280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79487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4C828E-7741-B321-22F8-5A43DC56C7F0}"/>
              </a:ext>
            </a:extLst>
          </p:cNvPr>
          <p:cNvPicPr>
            <a:picLocks noChangeAspect="1"/>
          </p:cNvPicPr>
          <p:nvPr/>
        </p:nvPicPr>
        <p:blipFill rotWithShape="1">
          <a:blip r:embed="rId2">
            <a:extLst>
              <a:ext uri="{28A0092B-C50C-407E-A947-70E740481C1C}">
                <a14:useLocalDpi xmlns:a14="http://schemas.microsoft.com/office/drawing/2010/main" val="0"/>
              </a:ext>
            </a:extLst>
          </a:blip>
          <a:srcRect l="6190"/>
          <a:stretch/>
        </p:blipFill>
        <p:spPr>
          <a:xfrm>
            <a:off x="930675" y="548640"/>
            <a:ext cx="10330649" cy="5888736"/>
          </a:xfrm>
          <a:prstGeom prst="rect">
            <a:avLst/>
          </a:prstGeom>
        </p:spPr>
      </p:pic>
    </p:spTree>
    <p:extLst>
      <p:ext uri="{BB962C8B-B14F-4D97-AF65-F5344CB8AC3E}">
        <p14:creationId xmlns:p14="http://schemas.microsoft.com/office/powerpoint/2010/main" val="120811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12509E-AF6B-43B3-BFDC-8E0AB7ACFEBB}"/>
              </a:ext>
            </a:extLst>
          </p:cNvPr>
          <p:cNvSpPr txBox="1"/>
          <p:nvPr/>
        </p:nvSpPr>
        <p:spPr>
          <a:xfrm>
            <a:off x="1920168" y="643398"/>
            <a:ext cx="8158480" cy="1077218"/>
          </a:xfrm>
          <a:prstGeom prst="rect">
            <a:avLst/>
          </a:prstGeom>
          <a:noFill/>
        </p:spPr>
        <p:txBody>
          <a:bodyPr wrap="square" rtlCol="0">
            <a:spAutoFit/>
          </a:bodyPr>
          <a:lstStyle/>
          <a:p>
            <a:pPr algn="ct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Miller Comprehensive High School </a:t>
            </a:r>
            <a:b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b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Course Selection 2024-2025</a:t>
            </a:r>
          </a:p>
        </p:txBody>
      </p:sp>
      <p:sp>
        <p:nvSpPr>
          <p:cNvPr id="15" name="TextBox 14">
            <a:extLst>
              <a:ext uri="{FF2B5EF4-FFF2-40B4-BE49-F238E27FC236}">
                <a16:creationId xmlns:a16="http://schemas.microsoft.com/office/drawing/2014/main" id="{690802F7-389B-438C-AA50-58DD060F0146}"/>
              </a:ext>
            </a:extLst>
          </p:cNvPr>
          <p:cNvSpPr txBox="1"/>
          <p:nvPr/>
        </p:nvSpPr>
        <p:spPr>
          <a:xfrm>
            <a:off x="1465943" y="1967730"/>
            <a:ext cx="9260114" cy="769441"/>
          </a:xfrm>
          <a:prstGeom prst="rect">
            <a:avLst/>
          </a:prstGeom>
          <a:noFill/>
        </p:spPr>
        <p:txBody>
          <a:bodyPr wrap="square" rtlCol="0">
            <a:spAutoFit/>
          </a:bodyPr>
          <a:lstStyle/>
          <a:p>
            <a:pPr algn="ctr"/>
            <a:r>
              <a:rPr lang="en-US" sz="4400" b="1">
                <a:solidFill>
                  <a:srgbClr val="002060"/>
                </a:solidFill>
                <a:latin typeface="Palatino Linotype" panose="02040502050505030304" pitchFamily="18" charset="0"/>
              </a:rPr>
              <a:t>What Classes Should I Take?</a:t>
            </a:r>
          </a:p>
        </p:txBody>
      </p:sp>
      <p:pic>
        <p:nvPicPr>
          <p:cNvPr id="7" name="Picture 6" descr="Icon&#10;&#10;Description automatically generated">
            <a:extLst>
              <a:ext uri="{FF2B5EF4-FFF2-40B4-BE49-F238E27FC236}">
                <a16:creationId xmlns:a16="http://schemas.microsoft.com/office/drawing/2014/main" id="{AEFE3500-B670-4FD3-B3F8-188D69339E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5305" y="2524382"/>
            <a:ext cx="4703956" cy="3912859"/>
          </a:xfrm>
          <a:prstGeom prst="rect">
            <a:avLst/>
          </a:prstGeom>
        </p:spPr>
      </p:pic>
      <p:sp>
        <p:nvSpPr>
          <p:cNvPr id="9" name="TextBox 8">
            <a:extLst>
              <a:ext uri="{FF2B5EF4-FFF2-40B4-BE49-F238E27FC236}">
                <a16:creationId xmlns:a16="http://schemas.microsoft.com/office/drawing/2014/main" id="{425DC488-CA37-4742-A859-A65BA8F8E872}"/>
              </a:ext>
            </a:extLst>
          </p:cNvPr>
          <p:cNvSpPr txBox="1"/>
          <p:nvPr/>
        </p:nvSpPr>
        <p:spPr>
          <a:xfrm>
            <a:off x="7488044" y="6968348"/>
            <a:ext cx="4703956" cy="230832"/>
          </a:xfrm>
          <a:prstGeom prst="rect">
            <a:avLst/>
          </a:prstGeom>
          <a:noFill/>
        </p:spPr>
        <p:txBody>
          <a:bodyPr wrap="square" rtlCol="0">
            <a:spAutoFit/>
          </a:bodyPr>
          <a:lstStyle/>
          <a:p>
            <a:r>
              <a:rPr lang="en-US" sz="900">
                <a:hlinkClick r:id="rId3" tooltip="https://freepngimg.com/png/72547-thinking-photography-question-mark-man-stock"/>
              </a:rPr>
              <a:t>This Photo</a:t>
            </a:r>
            <a:r>
              <a:rPr lang="en-US" sz="900"/>
              <a:t> by Unknown Author is licensed under </a:t>
            </a:r>
            <a:r>
              <a:rPr lang="en-US" sz="900">
                <a:hlinkClick r:id="rId4" tooltip="https://creativecommons.org/licenses/by-nc/3.0/"/>
              </a:rPr>
              <a:t>CC BY-NC</a:t>
            </a:r>
            <a:endParaRPr lang="en-US" sz="900"/>
          </a:p>
        </p:txBody>
      </p:sp>
      <p:pic>
        <p:nvPicPr>
          <p:cNvPr id="12" name="7DDA2F60-4D28-4E8F-8A08-2634B6D7D4C9">
            <a:extLst>
              <a:ext uri="{FF2B5EF4-FFF2-40B4-BE49-F238E27FC236}">
                <a16:creationId xmlns:a16="http://schemas.microsoft.com/office/drawing/2014/main" id="{F209AB8C-1E39-492F-9A30-47056B005A71}"/>
              </a:ext>
            </a:extLst>
          </p:cNvPr>
          <p:cNvPicPr/>
          <p:nvPr/>
        </p:nvPicPr>
        <p:blipFill rotWithShape="1">
          <a:blip r:embed="rId5" r:link="rId6">
            <a:extLst>
              <a:ext uri="{28A0092B-C50C-407E-A947-70E740481C1C}">
                <a14:useLocalDpi xmlns:a14="http://schemas.microsoft.com/office/drawing/2010/main" val="0"/>
              </a:ext>
            </a:extLst>
          </a:blip>
          <a:srcRect r="5874" b="21558"/>
          <a:stretch>
            <a:fillRect/>
          </a:stretch>
        </p:blipFill>
        <p:spPr bwMode="auto">
          <a:xfrm>
            <a:off x="7242333" y="3371738"/>
            <a:ext cx="3568274" cy="2962043"/>
          </a:xfrm>
          <a:prstGeom prst="rect">
            <a:avLst/>
          </a:prstGeom>
          <a:noFill/>
          <a:ln>
            <a:noFill/>
          </a:ln>
        </p:spPr>
      </p:pic>
    </p:spTree>
    <p:extLst>
      <p:ext uri="{BB962C8B-B14F-4D97-AF65-F5344CB8AC3E}">
        <p14:creationId xmlns:p14="http://schemas.microsoft.com/office/powerpoint/2010/main" val="257302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B40F5020-E65B-4108-80AE-B2D8A3F60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65" y="545210"/>
            <a:ext cx="10460736" cy="5884165"/>
          </a:xfrm>
          <a:prstGeom prst="rect">
            <a:avLst/>
          </a:prstGeom>
        </p:spPr>
      </p:pic>
    </p:spTree>
    <p:extLst>
      <p:ext uri="{BB962C8B-B14F-4D97-AF65-F5344CB8AC3E}">
        <p14:creationId xmlns:p14="http://schemas.microsoft.com/office/powerpoint/2010/main" val="301284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F03EEB1-5327-4A27-AFF5-440B7623B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265" y="545409"/>
            <a:ext cx="10454564" cy="5882823"/>
          </a:xfrm>
          <a:prstGeom prst="rect">
            <a:avLst/>
          </a:prstGeom>
        </p:spPr>
      </p:pic>
    </p:spTree>
    <p:extLst>
      <p:ext uri="{BB962C8B-B14F-4D97-AF65-F5344CB8AC3E}">
        <p14:creationId xmlns:p14="http://schemas.microsoft.com/office/powerpoint/2010/main" val="70835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FBB0DCF-B852-4983-999E-DA9050DA3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76" y="534924"/>
            <a:ext cx="10451592" cy="5879021"/>
          </a:xfrm>
          <a:prstGeom prst="rect">
            <a:avLst/>
          </a:prstGeom>
        </p:spPr>
      </p:pic>
    </p:spTree>
    <p:extLst>
      <p:ext uri="{BB962C8B-B14F-4D97-AF65-F5344CB8AC3E}">
        <p14:creationId xmlns:p14="http://schemas.microsoft.com/office/powerpoint/2010/main" val="23184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B26F68-2D35-45D4-8EA6-C40D065B9FD0}"/>
              </a:ext>
            </a:extLst>
          </p:cNvPr>
          <p:cNvSpPr/>
          <p:nvPr/>
        </p:nvSpPr>
        <p:spPr>
          <a:xfrm>
            <a:off x="1758471" y="678146"/>
            <a:ext cx="8546407" cy="646331"/>
          </a:xfrm>
          <a:prstGeom prst="rect">
            <a:avLst/>
          </a:prstGeom>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Benefits of Taking AP</a:t>
            </a:r>
          </a:p>
        </p:txBody>
      </p:sp>
      <p:sp>
        <p:nvSpPr>
          <p:cNvPr id="4" name="TextBox 3">
            <a:extLst>
              <a:ext uri="{FF2B5EF4-FFF2-40B4-BE49-F238E27FC236}">
                <a16:creationId xmlns:a16="http://schemas.microsoft.com/office/drawing/2014/main" id="{D591EE88-E834-4A25-91ED-93408BC82840}"/>
              </a:ext>
            </a:extLst>
          </p:cNvPr>
          <p:cNvSpPr txBox="1"/>
          <p:nvPr/>
        </p:nvSpPr>
        <p:spPr>
          <a:xfrm>
            <a:off x="553424" y="3032609"/>
            <a:ext cx="11085152" cy="2246769"/>
          </a:xfrm>
          <a:prstGeom prst="rect">
            <a:avLst/>
          </a:prstGeom>
          <a:noFill/>
        </p:spPr>
        <p:txBody>
          <a:bodyPr wrap="square">
            <a:spAutoFit/>
          </a:bodyPr>
          <a:lstStyle/>
          <a:p>
            <a:pPr marL="285750" indent="-285750" eaLnBrk="1" hangingPunct="1">
              <a:buFont typeface="Arial" panose="020B0604020202020204" pitchFamily="34" charset="0"/>
              <a:buChar char="•"/>
              <a:defRPr/>
            </a:pPr>
            <a:r>
              <a:rPr lang="en-CA" sz="2800">
                <a:solidFill>
                  <a:srgbClr val="002060"/>
                </a:solidFill>
                <a:latin typeface="Palatino Linotype" panose="02040502050505030304" pitchFamily="18" charset="0"/>
              </a:rPr>
              <a:t>Students can challenge themselves academically</a:t>
            </a:r>
            <a:endParaRPr lang="en-US" sz="2800" kern="0">
              <a:solidFill>
                <a:srgbClr val="002060"/>
              </a:solidFill>
              <a:latin typeface="Palatino Linotype" panose="02040502050505030304" pitchFamily="18" charset="0"/>
            </a:endParaRPr>
          </a:p>
          <a:p>
            <a:pPr marL="285750" indent="-285750" eaLnBrk="1" hangingPunct="1">
              <a:buFont typeface="Arial" panose="020B0604020202020204" pitchFamily="34" charset="0"/>
              <a:buChar char="•"/>
              <a:defRPr/>
            </a:pPr>
            <a:r>
              <a:rPr lang="en-US" sz="2800" kern="0">
                <a:solidFill>
                  <a:srgbClr val="002060"/>
                </a:solidFill>
                <a:latin typeface="Palatino Linotype" panose="02040502050505030304" pitchFamily="18" charset="0"/>
              </a:rPr>
              <a:t>Provide challenges for higher level thinking and more in-depth application of knowledge and skills</a:t>
            </a:r>
          </a:p>
          <a:p>
            <a:pPr marL="285750" indent="-285750" eaLnBrk="1" hangingPunct="1">
              <a:buFont typeface="Arial" panose="020B0604020202020204" pitchFamily="34" charset="0"/>
              <a:buChar char="•"/>
              <a:defRPr/>
            </a:pPr>
            <a:r>
              <a:rPr lang="en-CA" sz="2800">
                <a:solidFill>
                  <a:srgbClr val="002060"/>
                </a:solidFill>
                <a:latin typeface="Palatino Linotype" panose="02040502050505030304" pitchFamily="18" charset="0"/>
              </a:rPr>
              <a:t>Scoring a 4 or 5 on an AP exam will help students gain a university credit (save time and money)</a:t>
            </a:r>
          </a:p>
        </p:txBody>
      </p:sp>
      <p:pic>
        <p:nvPicPr>
          <p:cNvPr id="4098" name="Picture 2">
            <a:extLst>
              <a:ext uri="{FF2B5EF4-FFF2-40B4-BE49-F238E27FC236}">
                <a16:creationId xmlns:a16="http://schemas.microsoft.com/office/drawing/2014/main" id="{63425866-8CBA-4AA5-9FB6-DC5613CA2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756" y="526602"/>
            <a:ext cx="2992244" cy="281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89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C8B7-369B-465F-9019-F071D5C0BD19}"/>
              </a:ext>
            </a:extLst>
          </p:cNvPr>
          <p:cNvSpPr txBox="1"/>
          <p:nvPr/>
        </p:nvSpPr>
        <p:spPr>
          <a:xfrm>
            <a:off x="2879766" y="635721"/>
            <a:ext cx="6096000" cy="646331"/>
          </a:xfrm>
          <a:prstGeom prst="rect">
            <a:avLst/>
          </a:prstGeom>
          <a:noFill/>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AP Mathematics Track</a:t>
            </a:r>
          </a:p>
        </p:txBody>
      </p:sp>
      <p:graphicFrame>
        <p:nvGraphicFramePr>
          <p:cNvPr id="6" name="Table 5">
            <a:extLst>
              <a:ext uri="{FF2B5EF4-FFF2-40B4-BE49-F238E27FC236}">
                <a16:creationId xmlns:a16="http://schemas.microsoft.com/office/drawing/2014/main" id="{2ADEC42F-C80E-407C-82AB-EC046CEFDCC4}"/>
              </a:ext>
            </a:extLst>
          </p:cNvPr>
          <p:cNvGraphicFramePr>
            <a:graphicFrameLocks noGrp="1"/>
          </p:cNvGraphicFramePr>
          <p:nvPr>
            <p:extLst>
              <p:ext uri="{D42A27DB-BD31-4B8C-83A1-F6EECF244321}">
                <p14:modId xmlns:p14="http://schemas.microsoft.com/office/powerpoint/2010/main" val="1554804971"/>
              </p:ext>
            </p:extLst>
          </p:nvPr>
        </p:nvGraphicFramePr>
        <p:xfrm>
          <a:off x="1374806" y="1617973"/>
          <a:ext cx="9665775" cy="4430899"/>
        </p:xfrm>
        <a:graphic>
          <a:graphicData uri="http://schemas.openxmlformats.org/drawingml/2006/table">
            <a:tbl>
              <a:tblPr firstRow="1" bandRow="1">
                <a:tableStyleId>{F5AB1C69-6EDB-4FF4-983F-18BD219EF322}</a:tableStyleId>
              </a:tblPr>
              <a:tblGrid>
                <a:gridCol w="2529161">
                  <a:extLst>
                    <a:ext uri="{9D8B030D-6E8A-4147-A177-3AD203B41FA5}">
                      <a16:colId xmlns:a16="http://schemas.microsoft.com/office/drawing/2014/main" val="20000"/>
                    </a:ext>
                  </a:extLst>
                </a:gridCol>
                <a:gridCol w="3937327">
                  <a:extLst>
                    <a:ext uri="{9D8B030D-6E8A-4147-A177-3AD203B41FA5}">
                      <a16:colId xmlns:a16="http://schemas.microsoft.com/office/drawing/2014/main" val="20001"/>
                    </a:ext>
                  </a:extLst>
                </a:gridCol>
                <a:gridCol w="3199287">
                  <a:extLst>
                    <a:ext uri="{9D8B030D-6E8A-4147-A177-3AD203B41FA5}">
                      <a16:colId xmlns:a16="http://schemas.microsoft.com/office/drawing/2014/main" val="20002"/>
                    </a:ext>
                  </a:extLst>
                </a:gridCol>
              </a:tblGrid>
              <a:tr h="1506345">
                <a:tc>
                  <a:txBody>
                    <a:bodyPr/>
                    <a:lstStyle/>
                    <a:p>
                      <a:endParaRPr lang="en-US">
                        <a:solidFill>
                          <a:srgbClr val="002144"/>
                        </a:solidFill>
                      </a:endParaRPr>
                    </a:p>
                  </a:txBody>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u="none" strike="noStrike" kern="1200" cap="none" spc="0" normalizeH="0" baseline="0" noProof="0">
                        <a:ln w="12700">
                          <a:solidFill>
                            <a:srgbClr val="2F5897">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a:lnSpc>
                          <a:spcPct val="100000"/>
                        </a:lnSpc>
                        <a:spcBef>
                          <a:spcPct val="0"/>
                        </a:spcBef>
                        <a:spcAft>
                          <a:spcPct val="0"/>
                        </a:spcAft>
                        <a:buClrTx/>
                        <a:buSzTx/>
                        <a:buFontTx/>
                        <a:buNone/>
                      </a:pPr>
                      <a:r>
                        <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Semester</a:t>
                      </a:r>
                      <a:r>
                        <a:rPr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 </a:t>
                      </a:r>
                      <a:endPar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One</a:t>
                      </a:r>
                      <a:endParaRPr kumimoji="0" lang="en-US" sz="2400" b="1" i="0"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latin typeface="Palatino Linotype"/>
                        <a:ea typeface="+mn-ea"/>
                        <a:cs typeface="+mn-cs"/>
                      </a:endParaRPr>
                    </a:p>
                  </a:txBody>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u="none" strike="noStrike" kern="1200" cap="none" spc="0" normalizeH="0" baseline="0" noProof="0">
                        <a:ln w="12700">
                          <a:solidFill>
                            <a:srgbClr val="2F5897">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a:lnSpc>
                          <a:spcPct val="100000"/>
                        </a:lnSpc>
                        <a:spcBef>
                          <a:spcPct val="0"/>
                        </a:spcBef>
                        <a:spcAft>
                          <a:spcPct val="0"/>
                        </a:spcAft>
                        <a:buClrTx/>
                        <a:buSzTx/>
                        <a:buFontTx/>
                        <a:buNone/>
                      </a:pPr>
                      <a:r>
                        <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Semester</a:t>
                      </a:r>
                      <a:r>
                        <a:rPr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 </a:t>
                      </a:r>
                      <a:endPar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Two</a:t>
                      </a:r>
                      <a:endParaRPr kumimoji="0" lang="en-US" sz="2400" b="1" i="0"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latin typeface="Palatino Linotype"/>
                        <a:ea typeface="+mn-ea"/>
                        <a:cs typeface="+mn-cs"/>
                      </a:endParaRPr>
                    </a:p>
                  </a:txBody>
                  <a:tcPr/>
                </a:tc>
                <a:extLst>
                  <a:ext uri="{0D108BD9-81ED-4DB2-BD59-A6C34878D82A}">
                    <a16:rowId xmlns:a16="http://schemas.microsoft.com/office/drawing/2014/main" val="10000"/>
                  </a:ext>
                </a:extLst>
              </a:tr>
              <a:tr h="1028977">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a:lnSpc>
                          <a:spcPct val="100000"/>
                        </a:lnSpc>
                        <a:spcBef>
                          <a:spcPct val="0"/>
                        </a:spcBef>
                        <a:spcAft>
                          <a:spcPct val="0"/>
                        </a:spcAft>
                        <a:buClrTx/>
                        <a:buSzTx/>
                        <a:buFontTx/>
                        <a:buNone/>
                      </a:pPr>
                      <a:r>
                        <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Grade 10</a:t>
                      </a:r>
                      <a:endParaRPr kumimoji="0" lang="en-US" sz="2400" b="1" i="0"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latin typeface="Palatino Linotype"/>
                        <a:ea typeface="+mn-ea"/>
                        <a:cs typeface="+mn-cs"/>
                      </a:endParaRPr>
                    </a:p>
                  </a:txBody>
                  <a:tcPr/>
                </a:tc>
                <a:tc>
                  <a:txBody>
                    <a:bodyPr/>
                    <a:lstStyle/>
                    <a:p>
                      <a:pPr algn="ctr"/>
                      <a:endParaRPr lang="en-CA" sz="1400" b="1">
                        <a:solidFill>
                          <a:srgbClr val="002144"/>
                        </a:solidFill>
                      </a:endParaRPr>
                    </a:p>
                    <a:p>
                      <a:pPr lvl="0" algn="ctr">
                        <a:buNone/>
                      </a:pPr>
                      <a:endParaRPr lang="en-CA" sz="1400" b="1">
                        <a:solidFill>
                          <a:srgbClr val="002144"/>
                        </a:solidFill>
                      </a:endParaRPr>
                    </a:p>
                    <a:p>
                      <a:pPr lvl="0" algn="ctr">
                        <a:buNone/>
                      </a:pPr>
                      <a:r>
                        <a:rPr lang="en-CA" sz="2000" b="1">
                          <a:solidFill>
                            <a:srgbClr val="002144"/>
                          </a:solidFill>
                        </a:rPr>
                        <a:t>Math Foundations 10 Advanced</a:t>
                      </a:r>
                      <a:r>
                        <a:rPr lang="en-CA" sz="1800" b="1">
                          <a:solidFill>
                            <a:srgbClr val="002144"/>
                          </a:solidFill>
                        </a:rPr>
                        <a:t> </a:t>
                      </a:r>
                      <a:endParaRPr lang="en-US" sz="1800" b="1">
                        <a:solidFill>
                          <a:srgbClr val="002144"/>
                        </a:solidFill>
                        <a:latin typeface="Palatino Linotype" panose="02040502050505030304" pitchFamily="18" charset="0"/>
                      </a:endParaRPr>
                    </a:p>
                  </a:txBody>
                  <a:tcPr/>
                </a:tc>
                <a:tc>
                  <a:txBody>
                    <a:bodyPr/>
                    <a:lstStyle/>
                    <a:p>
                      <a:pPr algn="ctr"/>
                      <a:endParaRPr lang="en-CA" sz="1400" b="1">
                        <a:solidFill>
                          <a:srgbClr val="002144"/>
                        </a:solidFill>
                      </a:endParaRPr>
                    </a:p>
                    <a:p>
                      <a:pPr lvl="0" algn="ctr">
                        <a:buNone/>
                      </a:pPr>
                      <a:endParaRPr lang="en-CA" sz="1400" b="1">
                        <a:solidFill>
                          <a:srgbClr val="002144"/>
                        </a:solidFill>
                      </a:endParaRPr>
                    </a:p>
                    <a:p>
                      <a:pPr lvl="0" algn="ctr">
                        <a:buNone/>
                      </a:pPr>
                      <a:r>
                        <a:rPr lang="en-CA" sz="2000" b="1">
                          <a:solidFill>
                            <a:srgbClr val="002144"/>
                          </a:solidFill>
                        </a:rPr>
                        <a:t>Math</a:t>
                      </a:r>
                      <a:r>
                        <a:rPr lang="en-CA" sz="2000" b="1" baseline="0">
                          <a:solidFill>
                            <a:srgbClr val="002144"/>
                          </a:solidFill>
                        </a:rPr>
                        <a:t> </a:t>
                      </a:r>
                      <a:r>
                        <a:rPr lang="en-CA" sz="2000" b="1">
                          <a:solidFill>
                            <a:srgbClr val="002144"/>
                          </a:solidFill>
                        </a:rPr>
                        <a:t>Foundations</a:t>
                      </a:r>
                      <a:r>
                        <a:rPr lang="en-CA" sz="2000" b="1" baseline="0">
                          <a:solidFill>
                            <a:srgbClr val="002144"/>
                          </a:solidFill>
                        </a:rPr>
                        <a:t> 20</a:t>
                      </a:r>
                      <a:r>
                        <a:rPr lang="en-CA" sz="1400" b="1">
                          <a:solidFill>
                            <a:srgbClr val="002144"/>
                          </a:solidFill>
                        </a:rPr>
                        <a:t> </a:t>
                      </a:r>
                      <a:endParaRPr lang="en-US" sz="1400" b="1">
                        <a:solidFill>
                          <a:srgbClr val="002144"/>
                        </a:solidFill>
                      </a:endParaRPr>
                    </a:p>
                    <a:p>
                      <a:pPr algn="ctr"/>
                      <a:endParaRPr lang="en-CA" sz="1400" b="1">
                        <a:solidFill>
                          <a:srgbClr val="002144"/>
                        </a:solidFill>
                        <a:latin typeface="Palatino Linotype" panose="02040502050505030304" pitchFamily="18" charset="0"/>
                      </a:endParaRPr>
                    </a:p>
                  </a:txBody>
                  <a:tcPr/>
                </a:tc>
                <a:extLst>
                  <a:ext uri="{0D108BD9-81ED-4DB2-BD59-A6C34878D82A}">
                    <a16:rowId xmlns:a16="http://schemas.microsoft.com/office/drawing/2014/main" val="10001"/>
                  </a:ext>
                </a:extLst>
              </a:tr>
              <a:tr h="944117">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u="none" strike="noStrike" kern="1200" cap="none" spc="0" normalizeH="0" baseline="0" noProof="0">
                        <a:ln w="12700">
                          <a:solidFill>
                            <a:srgbClr val="2F5897">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a:lnSpc>
                          <a:spcPct val="100000"/>
                        </a:lnSpc>
                        <a:spcBef>
                          <a:spcPct val="0"/>
                        </a:spcBef>
                        <a:spcAft>
                          <a:spcPct val="0"/>
                        </a:spcAft>
                        <a:buClrTx/>
                        <a:buSzTx/>
                        <a:buFontTx/>
                        <a:buNone/>
                      </a:pPr>
                      <a:r>
                        <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Grade 11</a:t>
                      </a:r>
                      <a:endParaRPr kumimoji="0" lang="en-US" sz="2400" b="1" i="0"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latin typeface="Palatino Linotype"/>
                        <a:ea typeface="+mn-ea"/>
                        <a:cs typeface="+mn-cs"/>
                      </a:endParaRPr>
                    </a:p>
                  </a:txBody>
                  <a:tcPr/>
                </a:tc>
                <a:tc>
                  <a:txBody>
                    <a:bodyPr/>
                    <a:lstStyle/>
                    <a:p>
                      <a:pPr algn="ctr"/>
                      <a:endParaRPr lang="en-CA" sz="1400" b="1" baseline="0">
                        <a:solidFill>
                          <a:srgbClr val="002144"/>
                        </a:solidFill>
                      </a:endParaRPr>
                    </a:p>
                    <a:p>
                      <a:pPr lvl="0" algn="ctr">
                        <a:buNone/>
                      </a:pPr>
                      <a:r>
                        <a:rPr lang="en-CA" sz="2000" b="1" baseline="0">
                          <a:solidFill>
                            <a:srgbClr val="002144"/>
                          </a:solidFill>
                        </a:rPr>
                        <a:t>Pre-Calculus 20 Advanced</a:t>
                      </a:r>
                      <a:endParaRPr lang="en-CA" sz="2000">
                        <a:solidFill>
                          <a:srgbClr val="002144"/>
                        </a:solidFill>
                        <a:latin typeface="Palatino Linotype" panose="02040502050505030304" pitchFamily="18" charset="0"/>
                      </a:endParaRPr>
                    </a:p>
                  </a:txBody>
                  <a:tcPr/>
                </a:tc>
                <a:tc>
                  <a:txBody>
                    <a:bodyPr/>
                    <a:lstStyle/>
                    <a:p>
                      <a:pPr algn="ctr"/>
                      <a:endParaRPr lang="en-CA" sz="1400" b="1" baseline="0">
                        <a:solidFill>
                          <a:srgbClr val="002144"/>
                        </a:solidFill>
                      </a:endParaRPr>
                    </a:p>
                    <a:p>
                      <a:pPr lvl="0" algn="ctr">
                        <a:buNone/>
                      </a:pPr>
                      <a:r>
                        <a:rPr lang="en-CA" sz="2000" b="1" baseline="0">
                          <a:solidFill>
                            <a:srgbClr val="002144"/>
                          </a:solidFill>
                        </a:rPr>
                        <a:t>Pre-Calculus 30 Advanced</a:t>
                      </a:r>
                      <a:endParaRPr lang="en-CA" sz="2000" b="1" baseline="0">
                        <a:solidFill>
                          <a:srgbClr val="002144"/>
                        </a:solidFill>
                        <a:latin typeface="Palatino Linotype" panose="02040502050505030304" pitchFamily="18" charset="0"/>
                      </a:endParaRPr>
                    </a:p>
                  </a:txBody>
                  <a:tcPr/>
                </a:tc>
                <a:extLst>
                  <a:ext uri="{0D108BD9-81ED-4DB2-BD59-A6C34878D82A}">
                    <a16:rowId xmlns:a16="http://schemas.microsoft.com/office/drawing/2014/main" val="10002"/>
                  </a:ext>
                </a:extLst>
              </a:tr>
              <a:tr h="944117">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u="none" strike="noStrike" kern="1200" cap="none" spc="0" normalizeH="0" baseline="0" noProof="0">
                        <a:ln w="12700">
                          <a:solidFill>
                            <a:srgbClr val="2F5897">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a:lnSpc>
                          <a:spcPct val="100000"/>
                        </a:lnSpc>
                        <a:spcBef>
                          <a:spcPct val="0"/>
                        </a:spcBef>
                        <a:spcAft>
                          <a:spcPct val="0"/>
                        </a:spcAft>
                        <a:buClrTx/>
                        <a:buSzTx/>
                        <a:buFontTx/>
                        <a:buNone/>
                      </a:pPr>
                      <a:r>
                        <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Grade 12</a:t>
                      </a:r>
                      <a:endParaRPr kumimoji="0" lang="en-US" sz="2400" b="1" i="0"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latin typeface="Palatino Linotype"/>
                        <a:ea typeface="+mn-ea"/>
                        <a:cs typeface="+mn-cs"/>
                      </a:endParaRPr>
                    </a:p>
                  </a:txBody>
                  <a:tcPr/>
                </a:tc>
                <a:tc>
                  <a:txBody>
                    <a:bodyPr/>
                    <a:lstStyle/>
                    <a:p>
                      <a:pPr algn="ctr"/>
                      <a:endParaRPr lang="en-CA" sz="1400" b="1">
                        <a:solidFill>
                          <a:srgbClr val="002144"/>
                        </a:solidFill>
                      </a:endParaRPr>
                    </a:p>
                    <a:p>
                      <a:pPr lvl="0" algn="ctr">
                        <a:buNone/>
                      </a:pPr>
                      <a:r>
                        <a:rPr lang="en-CA" sz="2000" b="1">
                          <a:solidFill>
                            <a:srgbClr val="002144"/>
                          </a:solidFill>
                        </a:rPr>
                        <a:t>AP Calculus/</a:t>
                      </a:r>
                      <a:r>
                        <a:rPr lang="en-CA" sz="2000" b="1" baseline="0">
                          <a:solidFill>
                            <a:srgbClr val="002144"/>
                          </a:solidFill>
                        </a:rPr>
                        <a:t> Integral Calculus</a:t>
                      </a:r>
                      <a:endParaRPr lang="en-US" sz="2000" b="1">
                        <a:solidFill>
                          <a:srgbClr val="002144"/>
                        </a:solidFill>
                        <a:latin typeface="Palatino Linotype" panose="02040502050505030304" pitchFamily="18" charset="0"/>
                      </a:endParaRPr>
                    </a:p>
                  </a:txBody>
                  <a:tcPr/>
                </a:tc>
                <a:tc>
                  <a:txBody>
                    <a:bodyPr/>
                    <a:lstStyle/>
                    <a:p>
                      <a:pPr algn="ctr"/>
                      <a:endParaRPr lang="en-CA" sz="1400" b="1">
                        <a:solidFill>
                          <a:srgbClr val="002144"/>
                        </a:solidFill>
                      </a:endParaRPr>
                    </a:p>
                    <a:p>
                      <a:pPr lvl="0" algn="ctr">
                        <a:buNone/>
                      </a:pPr>
                      <a:r>
                        <a:rPr lang="en-CA" sz="2000" b="1">
                          <a:solidFill>
                            <a:srgbClr val="002144"/>
                          </a:solidFill>
                        </a:rPr>
                        <a:t>AP</a:t>
                      </a:r>
                      <a:r>
                        <a:rPr lang="en-CA" sz="2000" b="1" baseline="0">
                          <a:solidFill>
                            <a:srgbClr val="002144"/>
                          </a:solidFill>
                        </a:rPr>
                        <a:t> Calculus (Exam in May)</a:t>
                      </a:r>
                      <a:endParaRPr lang="en-US" sz="2000" b="1">
                        <a:solidFill>
                          <a:srgbClr val="002144"/>
                        </a:solidFill>
                        <a:latin typeface="Palatino Linotype" panose="0204050205050503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774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AC295-63CE-487B-A9B6-4057820B08FB}"/>
              </a:ext>
            </a:extLst>
          </p:cNvPr>
          <p:cNvSpPr/>
          <p:nvPr/>
        </p:nvSpPr>
        <p:spPr>
          <a:xfrm>
            <a:off x="1726936" y="636890"/>
            <a:ext cx="8281720" cy="646331"/>
          </a:xfrm>
          <a:prstGeom prst="rect">
            <a:avLst/>
          </a:prstGeom>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Other AP course offerings</a:t>
            </a:r>
          </a:p>
        </p:txBody>
      </p:sp>
      <p:graphicFrame>
        <p:nvGraphicFramePr>
          <p:cNvPr id="17" name="Table 16">
            <a:extLst>
              <a:ext uri="{FF2B5EF4-FFF2-40B4-BE49-F238E27FC236}">
                <a16:creationId xmlns:a16="http://schemas.microsoft.com/office/drawing/2014/main" id="{EB316BEC-54C7-4FD5-AE09-8C9718A466A0}"/>
              </a:ext>
            </a:extLst>
          </p:cNvPr>
          <p:cNvGraphicFramePr/>
          <p:nvPr>
            <p:extLst>
              <p:ext uri="{D42A27DB-BD31-4B8C-83A1-F6EECF244321}">
                <p14:modId xmlns:p14="http://schemas.microsoft.com/office/powerpoint/2010/main" val="3509641439"/>
              </p:ext>
            </p:extLst>
          </p:nvPr>
        </p:nvGraphicFramePr>
        <p:xfrm>
          <a:off x="1343671" y="2044557"/>
          <a:ext cx="9664700" cy="3965001"/>
        </p:xfrm>
        <a:graphic>
          <a:graphicData uri="http://schemas.openxmlformats.org/drawingml/2006/table">
            <a:tbl>
              <a:tblPr firstRow="1" bandRow="1">
                <a:tableStyleId>{F5AB1C69-6EDB-4FF4-983F-18BD219EF322}</a:tableStyleId>
              </a:tblPr>
              <a:tblGrid>
                <a:gridCol w="2527300">
                  <a:extLst>
                    <a:ext uri="{9D8B030D-6E8A-4147-A177-3AD203B41FA5}">
                      <a16:colId xmlns:a16="http://schemas.microsoft.com/office/drawing/2014/main" val="213857228"/>
                    </a:ext>
                  </a:extLst>
                </a:gridCol>
                <a:gridCol w="3937000">
                  <a:extLst>
                    <a:ext uri="{9D8B030D-6E8A-4147-A177-3AD203B41FA5}">
                      <a16:colId xmlns:a16="http://schemas.microsoft.com/office/drawing/2014/main" val="2286671070"/>
                    </a:ext>
                  </a:extLst>
                </a:gridCol>
                <a:gridCol w="3200400">
                  <a:extLst>
                    <a:ext uri="{9D8B030D-6E8A-4147-A177-3AD203B41FA5}">
                      <a16:colId xmlns:a16="http://schemas.microsoft.com/office/drawing/2014/main" val="3977973856"/>
                    </a:ext>
                  </a:extLst>
                </a:gridCol>
              </a:tblGrid>
              <a:tr h="1770441">
                <a:tc>
                  <a:txBody>
                    <a:bodyPr/>
                    <a:lstStyle/>
                    <a:p>
                      <a:pPr algn="l" fontAlgn="t">
                        <a:spcBef>
                          <a:spcPts val="0"/>
                        </a:spcBef>
                        <a:spcAft>
                          <a:spcPts val="0"/>
                        </a:spcAft>
                      </a:pPr>
                      <a:endParaRPr lang="en-US" sz="1800" b="0" i="0" u="none" strike="noStrike">
                        <a:solidFill>
                          <a:srgbClr val="002144"/>
                        </a:solidFill>
                        <a:effectLst/>
                        <a:latin typeface="Palatino Linotype" panose="02040502050505030304" pitchFamily="18" charset="0"/>
                      </a:endParaRPr>
                    </a:p>
                  </a:txBody>
                  <a:tcPr/>
                </a:tc>
                <a:tc>
                  <a:txBody>
                    <a:bodyPr/>
                    <a:lstStyle/>
                    <a:p>
                      <a:pPr marL="0" marR="0" indent="0" algn="ctr" rtl="0" eaLnBrk="1" fontAlgn="base" latinLnBrk="0" hangingPunct="1">
                        <a:spcBef>
                          <a:spcPts val="0"/>
                        </a:spcBef>
                        <a:spcAft>
                          <a:spcPts val="0"/>
                        </a:spcAft>
                      </a:pPr>
                      <a:endParaRPr lang="en-US" sz="1800" u="none" strike="noStrike">
                        <a:solidFill>
                          <a:srgbClr val="002144"/>
                        </a:solidFill>
                        <a:effectLst/>
                      </a:endParaRPr>
                    </a:p>
                    <a:p>
                      <a:pPr marL="0" marR="0" indent="0" algn="ctr" fontAlgn="t">
                        <a:spcBef>
                          <a:spcPts val="0"/>
                        </a:spcBef>
                        <a:spcAft>
                          <a:spcPts val="0"/>
                        </a:spcAft>
                      </a:pPr>
                      <a:r>
                        <a:rPr lang="en-US" sz="2400" u="none" strike="noStrike" kern="1200" spc="0" baseline="0">
                          <a:ln w="12700" cap="flat" cmpd="sng" algn="ctr">
                            <a:solidFill>
                              <a:srgbClr val="E1E9F2"/>
                            </a:solidFill>
                            <a:prstDash val="solid"/>
                            <a:round/>
                          </a:ln>
                          <a:solidFill>
                            <a:srgbClr val="002144"/>
                          </a:solidFill>
                          <a:effectLst>
                            <a:outerShdw blurRad="41275" dist="20320" dir="1800000" algn="tl" rotWithShape="0">
                              <a:srgbClr val="000000">
                                <a:alpha val="40000"/>
                              </a:srgbClr>
                            </a:outerShdw>
                          </a:effectLst>
                        </a:rPr>
                        <a:t>Semester </a:t>
                      </a:r>
                      <a:endParaRPr lang="en-US" sz="1800" u="none" strike="noStrike">
                        <a:solidFill>
                          <a:srgbClr val="002144"/>
                        </a:solidFill>
                        <a:effectLst/>
                      </a:endParaRPr>
                    </a:p>
                    <a:p>
                      <a:pPr marL="0" marR="0" indent="0" algn="ctr" rtl="0" eaLnBrk="1" fontAlgn="base" latinLnBrk="0" hangingPunct="1">
                        <a:spcBef>
                          <a:spcPts val="0"/>
                        </a:spcBef>
                        <a:spcAft>
                          <a:spcPts val="0"/>
                        </a:spcAft>
                      </a:pPr>
                      <a:r>
                        <a:rPr lang="en-US" sz="2400" u="none" strike="noStrike" kern="1200" spc="0" baseline="0">
                          <a:ln w="12700" cap="flat" cmpd="sng" algn="ctr">
                            <a:solidFill>
                              <a:srgbClr val="E1E9F2"/>
                            </a:solidFill>
                            <a:prstDash val="solid"/>
                            <a:round/>
                          </a:ln>
                          <a:solidFill>
                            <a:srgbClr val="002144"/>
                          </a:solidFill>
                          <a:effectLst>
                            <a:outerShdw blurRad="41275" dist="20320" dir="1800000" algn="tl" rotWithShape="0">
                              <a:srgbClr val="000000">
                                <a:alpha val="40000"/>
                              </a:srgbClr>
                            </a:outerShdw>
                          </a:effectLst>
                        </a:rPr>
                        <a:t>One</a:t>
                      </a:r>
                      <a:endParaRPr lang="en-US" sz="1800" b="0" i="0" u="none" strike="noStrike">
                        <a:solidFill>
                          <a:srgbClr val="002144"/>
                        </a:solidFill>
                        <a:effectLst/>
                        <a:latin typeface="Palatino Linotype" panose="02040502050505030304" pitchFamily="18" charset="0"/>
                      </a:endParaRPr>
                    </a:p>
                  </a:txBody>
                  <a:tcPr/>
                </a:tc>
                <a:tc>
                  <a:txBody>
                    <a:bodyPr/>
                    <a:lstStyle/>
                    <a:p>
                      <a:pPr marL="0" marR="0" indent="0" algn="ctr" rtl="0" eaLnBrk="1" fontAlgn="base" latinLnBrk="0" hangingPunct="1">
                        <a:spcBef>
                          <a:spcPts val="0"/>
                        </a:spcBef>
                        <a:spcAft>
                          <a:spcPts val="0"/>
                        </a:spcAft>
                      </a:pPr>
                      <a:endParaRPr lang="en-US" sz="1800" u="none" strike="noStrike">
                        <a:solidFill>
                          <a:srgbClr val="002144"/>
                        </a:solidFill>
                        <a:effectLst/>
                      </a:endParaRPr>
                    </a:p>
                    <a:p>
                      <a:pPr marL="0" marR="0" indent="0" algn="ctr" fontAlgn="t">
                        <a:spcBef>
                          <a:spcPts val="0"/>
                        </a:spcBef>
                        <a:spcAft>
                          <a:spcPts val="0"/>
                        </a:spcAft>
                      </a:pPr>
                      <a:r>
                        <a:rPr lang="en-US" sz="2400" u="none" strike="noStrike" kern="1200" spc="0" baseline="0">
                          <a:ln w="12700" cap="flat" cmpd="sng" algn="ctr">
                            <a:solidFill>
                              <a:srgbClr val="E1E9F2"/>
                            </a:solidFill>
                            <a:prstDash val="solid"/>
                            <a:round/>
                          </a:ln>
                          <a:solidFill>
                            <a:srgbClr val="002144"/>
                          </a:solidFill>
                          <a:effectLst>
                            <a:outerShdw blurRad="41275" dist="20320" dir="1800000" algn="tl" rotWithShape="0">
                              <a:srgbClr val="000000">
                                <a:alpha val="40000"/>
                              </a:srgbClr>
                            </a:outerShdw>
                          </a:effectLst>
                        </a:rPr>
                        <a:t>Semester </a:t>
                      </a:r>
                      <a:endParaRPr lang="en-US" sz="1800" u="none" strike="noStrike">
                        <a:solidFill>
                          <a:srgbClr val="002144"/>
                        </a:solidFill>
                        <a:effectLst/>
                      </a:endParaRPr>
                    </a:p>
                    <a:p>
                      <a:pPr marL="0" marR="0" indent="0" algn="ctr" rtl="0" eaLnBrk="1" fontAlgn="base" latinLnBrk="0" hangingPunct="1">
                        <a:spcBef>
                          <a:spcPts val="0"/>
                        </a:spcBef>
                        <a:spcAft>
                          <a:spcPts val="0"/>
                        </a:spcAft>
                      </a:pPr>
                      <a:r>
                        <a:rPr lang="en-US" sz="2400" u="none" strike="noStrike" kern="1200" spc="0" baseline="0">
                          <a:ln w="12700" cap="flat" cmpd="sng" algn="ctr">
                            <a:solidFill>
                              <a:srgbClr val="E1E9F2"/>
                            </a:solidFill>
                            <a:prstDash val="solid"/>
                            <a:round/>
                          </a:ln>
                          <a:solidFill>
                            <a:srgbClr val="002144"/>
                          </a:solidFill>
                          <a:effectLst>
                            <a:outerShdw blurRad="41275" dist="20320" dir="1800000" algn="tl" rotWithShape="0">
                              <a:srgbClr val="000000">
                                <a:alpha val="40000"/>
                              </a:srgbClr>
                            </a:outerShdw>
                          </a:effectLst>
                        </a:rPr>
                        <a:t>Two</a:t>
                      </a:r>
                      <a:endParaRPr lang="en-US" sz="1800" b="0" i="0" u="none" strike="noStrike">
                        <a:solidFill>
                          <a:srgbClr val="002144"/>
                        </a:solidFill>
                        <a:effectLst/>
                        <a:latin typeface="Palatino Linotype" panose="02040502050505030304" pitchFamily="18" charset="0"/>
                      </a:endParaRPr>
                    </a:p>
                  </a:txBody>
                  <a:tcPr/>
                </a:tc>
                <a:extLst>
                  <a:ext uri="{0D108BD9-81ED-4DB2-BD59-A6C34878D82A}">
                    <a16:rowId xmlns:a16="http://schemas.microsoft.com/office/drawing/2014/main" val="2585333155"/>
                  </a:ext>
                </a:extLst>
              </a:tr>
              <a:tr h="1743321">
                <a:tc>
                  <a:txBody>
                    <a:bodyPr/>
                    <a:lstStyle/>
                    <a:p>
                      <a:pPr marL="0" marR="0" indent="0" algn="ctr" rtl="0" eaLnBrk="1" fontAlgn="base" latinLnBrk="0" hangingPunct="1">
                        <a:spcBef>
                          <a:spcPts val="0"/>
                        </a:spcBef>
                        <a:spcAft>
                          <a:spcPts val="0"/>
                        </a:spcAft>
                      </a:pPr>
                      <a:endParaRPr lang="en-US" sz="1800" b="0" u="none" strike="noStrike">
                        <a:solidFill>
                          <a:srgbClr val="002144"/>
                        </a:solidFill>
                        <a:effectLst/>
                      </a:endParaRPr>
                    </a:p>
                    <a:p>
                      <a:pPr marL="0" marR="0" indent="0" algn="ctr" fontAlgn="t">
                        <a:spcBef>
                          <a:spcPts val="0"/>
                        </a:spcBef>
                        <a:spcAft>
                          <a:spcPts val="0"/>
                        </a:spcAft>
                      </a:pPr>
                      <a:r>
                        <a:rPr lang="en-US" sz="2400" b="1" u="none" strike="noStrike" kern="1200" spc="0" baseline="0">
                          <a:ln w="12700" cap="flat" cmpd="sng" algn="ctr">
                            <a:solidFill>
                              <a:srgbClr val="E1E9F2"/>
                            </a:solidFill>
                            <a:prstDash val="solid"/>
                            <a:round/>
                          </a:ln>
                          <a:solidFill>
                            <a:srgbClr val="002144"/>
                          </a:solidFill>
                          <a:effectLst>
                            <a:outerShdw blurRad="41275" dist="20320" dir="1800000" algn="tl" rotWithShape="0">
                              <a:srgbClr val="000000">
                                <a:alpha val="40000"/>
                              </a:srgbClr>
                            </a:outerShdw>
                          </a:effectLst>
                        </a:rPr>
                        <a:t>Grade 11</a:t>
                      </a:r>
                    </a:p>
                    <a:p>
                      <a:pPr marL="0" marR="0" indent="0" algn="ctr" fontAlgn="t">
                        <a:spcBef>
                          <a:spcPts val="0"/>
                        </a:spcBef>
                        <a:spcAft>
                          <a:spcPts val="0"/>
                        </a:spcAft>
                      </a:pPr>
                      <a:r>
                        <a:rPr lang="en-US" sz="2400" b="1" u="none" strike="noStrike" kern="1200" spc="0" baseline="0">
                          <a:ln w="12700" cap="flat" cmpd="sng" algn="ctr">
                            <a:solidFill>
                              <a:srgbClr val="E1E9F2"/>
                            </a:solidFill>
                            <a:prstDash val="solid"/>
                            <a:round/>
                          </a:ln>
                          <a:solidFill>
                            <a:srgbClr val="002144"/>
                          </a:solidFill>
                          <a:effectLst>
                            <a:outerShdw blurRad="41275" dist="20320" dir="1800000" algn="tl" rotWithShape="0">
                              <a:srgbClr val="000000">
                                <a:alpha val="40000"/>
                              </a:srgbClr>
                            </a:outerShdw>
                          </a:effectLst>
                        </a:rPr>
                        <a:t>Or </a:t>
                      </a:r>
                    </a:p>
                    <a:p>
                      <a:pPr marL="0" marR="0" indent="0" algn="ctr" fontAlgn="t">
                        <a:spcBef>
                          <a:spcPts val="0"/>
                        </a:spcBef>
                        <a:spcAft>
                          <a:spcPts val="0"/>
                        </a:spcAft>
                      </a:pPr>
                      <a:r>
                        <a:rPr lang="en-US" sz="2400" b="1" u="none" strike="noStrike" kern="1200" spc="0" baseline="0">
                          <a:ln w="12700" cap="flat" cmpd="sng" algn="ctr">
                            <a:solidFill>
                              <a:srgbClr val="E1E9F2"/>
                            </a:solidFill>
                            <a:prstDash val="solid"/>
                            <a:round/>
                          </a:ln>
                          <a:solidFill>
                            <a:srgbClr val="002144"/>
                          </a:solidFill>
                          <a:effectLst>
                            <a:outerShdw blurRad="41275" dist="20320" dir="1800000" algn="tl" rotWithShape="0">
                              <a:srgbClr val="000000">
                                <a:alpha val="40000"/>
                              </a:srgbClr>
                            </a:outerShdw>
                          </a:effectLst>
                        </a:rPr>
                        <a:t>Grade 12</a:t>
                      </a:r>
                      <a:endParaRPr lang="en-US" sz="1800" b="0" i="0" u="none" strike="noStrike">
                        <a:solidFill>
                          <a:srgbClr val="002144"/>
                        </a:solidFill>
                        <a:effectLst/>
                        <a:latin typeface="Palatino Linotype" panose="02040502050505030304" pitchFamily="18" charset="0"/>
                      </a:endParaRPr>
                    </a:p>
                  </a:txBody>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endParaRPr lang="en-CA">
                        <a:solidFill>
                          <a:srgbClr val="002144"/>
                        </a:solidFill>
                      </a:endParaRPr>
                    </a:p>
                    <a:p>
                      <a:pPr algn="ctr"/>
                      <a:r>
                        <a:rPr lang="en-CA" sz="2400">
                          <a:solidFill>
                            <a:srgbClr val="002144"/>
                          </a:solidFill>
                        </a:rPr>
                        <a:t>Psychology 20</a:t>
                      </a:r>
                    </a:p>
                    <a:p>
                      <a:pPr algn="ctr"/>
                      <a:r>
                        <a:rPr lang="en-CA" sz="2400">
                          <a:solidFill>
                            <a:srgbClr val="002144"/>
                          </a:solidFill>
                        </a:rPr>
                        <a:t> Computer</a:t>
                      </a:r>
                      <a:r>
                        <a:rPr lang="en-CA" sz="2400" baseline="0">
                          <a:solidFill>
                            <a:srgbClr val="002144"/>
                          </a:solidFill>
                        </a:rPr>
                        <a:t> </a:t>
                      </a:r>
                      <a:r>
                        <a:rPr lang="en-CA" sz="2400">
                          <a:solidFill>
                            <a:srgbClr val="002144"/>
                          </a:solidFill>
                        </a:rPr>
                        <a:t>Science 30 </a:t>
                      </a:r>
                    </a:p>
                    <a:p>
                      <a:pPr algn="ctr"/>
                      <a:r>
                        <a:rPr lang="en-CA" sz="2400" baseline="0" err="1">
                          <a:solidFill>
                            <a:srgbClr val="002144"/>
                          </a:solidFill>
                        </a:rPr>
                        <a:t>Francais</a:t>
                      </a:r>
                      <a:r>
                        <a:rPr lang="en-CA" sz="2400" baseline="0">
                          <a:solidFill>
                            <a:srgbClr val="002144"/>
                          </a:solidFill>
                        </a:rPr>
                        <a:t> 30</a:t>
                      </a:r>
                    </a:p>
                    <a:p>
                      <a:pPr algn="ctr"/>
                      <a:endParaRPr lang="en-CA" sz="2400">
                        <a:solidFill>
                          <a:srgbClr val="002144"/>
                        </a:solidFill>
                        <a:latin typeface="Palatino Linotype" panose="02040502050505030304" pitchFamily="18" charset="0"/>
                      </a:endParaRPr>
                    </a:p>
                  </a:txBody>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endParaRPr lang="en-CA">
                        <a:solidFill>
                          <a:srgbClr val="002144"/>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a:solidFill>
                            <a:srgbClr val="002144"/>
                          </a:solidFill>
                        </a:rPr>
                        <a:t>Psych</a:t>
                      </a:r>
                      <a:r>
                        <a:rPr lang="en-CA" sz="2400" baseline="0">
                          <a:solidFill>
                            <a:srgbClr val="002144"/>
                          </a:solidFill>
                        </a:rPr>
                        <a:t> 30 AP</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aseline="0">
                          <a:solidFill>
                            <a:srgbClr val="002144"/>
                          </a:solidFill>
                        </a:rPr>
                        <a:t>AP CS Prep Course </a:t>
                      </a:r>
                    </a:p>
                    <a:p>
                      <a:pPr algn="ctr"/>
                      <a:r>
                        <a:rPr lang="en-CA" sz="2400" baseline="0">
                          <a:solidFill>
                            <a:srgbClr val="002144"/>
                          </a:solidFill>
                        </a:rPr>
                        <a:t>French Language and Culture Prep Course</a:t>
                      </a:r>
                    </a:p>
                    <a:p>
                      <a:pPr algn="ctr"/>
                      <a:r>
                        <a:rPr lang="en-CA" sz="2400" baseline="0">
                          <a:solidFill>
                            <a:srgbClr val="002144"/>
                          </a:solidFill>
                        </a:rPr>
                        <a:t>(Exams in May)</a:t>
                      </a:r>
                      <a:endParaRPr lang="en-CA" sz="2400">
                        <a:solidFill>
                          <a:srgbClr val="002144"/>
                        </a:solidFill>
                        <a:latin typeface="Palatino Linotype" panose="02040502050505030304" pitchFamily="18" charset="0"/>
                      </a:endParaRPr>
                    </a:p>
                  </a:txBody>
                  <a:tcPr/>
                </a:tc>
                <a:extLst>
                  <a:ext uri="{0D108BD9-81ED-4DB2-BD59-A6C34878D82A}">
                    <a16:rowId xmlns:a16="http://schemas.microsoft.com/office/drawing/2014/main" val="2667609598"/>
                  </a:ext>
                </a:extLst>
              </a:tr>
            </a:tbl>
          </a:graphicData>
        </a:graphic>
      </p:graphicFrame>
    </p:spTree>
    <p:extLst>
      <p:ext uri="{BB962C8B-B14F-4D97-AF65-F5344CB8AC3E}">
        <p14:creationId xmlns:p14="http://schemas.microsoft.com/office/powerpoint/2010/main" val="4035023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1A0B81-70E2-4251-BB95-E26C146CDC7A}"/>
              </a:ext>
            </a:extLst>
          </p:cNvPr>
          <p:cNvSpPr txBox="1"/>
          <p:nvPr/>
        </p:nvSpPr>
        <p:spPr>
          <a:xfrm>
            <a:off x="1645597" y="737651"/>
            <a:ext cx="8285637" cy="646331"/>
          </a:xfrm>
          <a:prstGeom prst="rect">
            <a:avLst/>
          </a:prstGeom>
          <a:noFill/>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AP English Track</a:t>
            </a:r>
          </a:p>
        </p:txBody>
      </p:sp>
      <p:graphicFrame>
        <p:nvGraphicFramePr>
          <p:cNvPr id="2" name="Table 1">
            <a:extLst>
              <a:ext uri="{FF2B5EF4-FFF2-40B4-BE49-F238E27FC236}">
                <a16:creationId xmlns:a16="http://schemas.microsoft.com/office/drawing/2014/main" id="{C91FB7CF-39C4-46C2-8213-8DEEC796CB4F}"/>
              </a:ext>
            </a:extLst>
          </p:cNvPr>
          <p:cNvGraphicFramePr>
            <a:graphicFrameLocks noGrp="1"/>
          </p:cNvGraphicFramePr>
          <p:nvPr>
            <p:extLst>
              <p:ext uri="{D42A27DB-BD31-4B8C-83A1-F6EECF244321}">
                <p14:modId xmlns:p14="http://schemas.microsoft.com/office/powerpoint/2010/main" val="120683992"/>
              </p:ext>
            </p:extLst>
          </p:nvPr>
        </p:nvGraphicFramePr>
        <p:xfrm>
          <a:off x="1374806" y="1383982"/>
          <a:ext cx="9665775" cy="5013788"/>
        </p:xfrm>
        <a:graphic>
          <a:graphicData uri="http://schemas.openxmlformats.org/drawingml/2006/table">
            <a:tbl>
              <a:tblPr firstRow="1" bandRow="1">
                <a:tableStyleId>{F5AB1C69-6EDB-4FF4-983F-18BD219EF322}</a:tableStyleId>
              </a:tblPr>
              <a:tblGrid>
                <a:gridCol w="2529161">
                  <a:extLst>
                    <a:ext uri="{9D8B030D-6E8A-4147-A177-3AD203B41FA5}">
                      <a16:colId xmlns:a16="http://schemas.microsoft.com/office/drawing/2014/main" val="20000"/>
                    </a:ext>
                  </a:extLst>
                </a:gridCol>
                <a:gridCol w="3937327">
                  <a:extLst>
                    <a:ext uri="{9D8B030D-6E8A-4147-A177-3AD203B41FA5}">
                      <a16:colId xmlns:a16="http://schemas.microsoft.com/office/drawing/2014/main" val="20001"/>
                    </a:ext>
                  </a:extLst>
                </a:gridCol>
                <a:gridCol w="3199287">
                  <a:extLst>
                    <a:ext uri="{9D8B030D-6E8A-4147-A177-3AD203B41FA5}">
                      <a16:colId xmlns:a16="http://schemas.microsoft.com/office/drawing/2014/main" val="20002"/>
                    </a:ext>
                  </a:extLst>
                </a:gridCol>
              </a:tblGrid>
              <a:tr h="1492596">
                <a:tc>
                  <a:txBody>
                    <a:bodyPr/>
                    <a:lstStyle/>
                    <a:p>
                      <a:endParaRPr lang="en-US">
                        <a:solidFill>
                          <a:srgbClr val="002144"/>
                        </a:solidFill>
                      </a:endParaRPr>
                    </a:p>
                  </a:txBody>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u="none" strike="noStrike" kern="1200" cap="none" spc="0" normalizeH="0" baseline="0" noProof="0">
                        <a:ln w="12700">
                          <a:solidFill>
                            <a:srgbClr val="2F5897">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a:lnSpc>
                          <a:spcPct val="100000"/>
                        </a:lnSpc>
                        <a:spcBef>
                          <a:spcPct val="0"/>
                        </a:spcBef>
                        <a:spcAft>
                          <a:spcPct val="0"/>
                        </a:spcAft>
                        <a:buClrTx/>
                        <a:buSzTx/>
                        <a:buFontTx/>
                        <a:buNone/>
                      </a:pPr>
                      <a:r>
                        <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Semester</a:t>
                      </a:r>
                      <a:r>
                        <a:rPr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 </a:t>
                      </a:r>
                      <a:endPar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One</a:t>
                      </a:r>
                      <a:endParaRPr kumimoji="0" lang="en-US" sz="2400" b="1" i="0"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latin typeface="Palatino Linotype"/>
                        <a:ea typeface="+mn-ea"/>
                        <a:cs typeface="+mn-cs"/>
                      </a:endParaRPr>
                    </a:p>
                  </a:txBody>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u="none" strike="noStrike" kern="1200" cap="none" spc="0" normalizeH="0" baseline="0" noProof="0">
                        <a:ln w="12700">
                          <a:solidFill>
                            <a:srgbClr val="2F5897">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a:lnSpc>
                          <a:spcPct val="100000"/>
                        </a:lnSpc>
                        <a:spcBef>
                          <a:spcPct val="0"/>
                        </a:spcBef>
                        <a:spcAft>
                          <a:spcPct val="0"/>
                        </a:spcAft>
                        <a:buClrTx/>
                        <a:buSzTx/>
                        <a:buFontTx/>
                        <a:buNone/>
                      </a:pPr>
                      <a:r>
                        <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Semester</a:t>
                      </a:r>
                      <a:r>
                        <a:rPr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 </a:t>
                      </a:r>
                      <a:endPar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Two</a:t>
                      </a:r>
                      <a:endParaRPr kumimoji="0" lang="en-US" sz="2400" b="1" i="0"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latin typeface="Palatino Linotype"/>
                        <a:ea typeface="+mn-ea"/>
                        <a:cs typeface="+mn-cs"/>
                      </a:endParaRPr>
                    </a:p>
                  </a:txBody>
                  <a:tcPr/>
                </a:tc>
                <a:extLst>
                  <a:ext uri="{0D108BD9-81ED-4DB2-BD59-A6C34878D82A}">
                    <a16:rowId xmlns:a16="http://schemas.microsoft.com/office/drawing/2014/main" val="10000"/>
                  </a:ext>
                </a:extLst>
              </a:tr>
              <a:tr h="1650192">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a:lnSpc>
                          <a:spcPct val="100000"/>
                        </a:lnSpc>
                        <a:spcBef>
                          <a:spcPct val="0"/>
                        </a:spcBef>
                        <a:spcAft>
                          <a:spcPct val="0"/>
                        </a:spcAft>
                        <a:buClrTx/>
                        <a:buSzTx/>
                        <a:buFontTx/>
                        <a:buNone/>
                      </a:pPr>
                      <a:r>
                        <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Grade 10</a:t>
                      </a:r>
                      <a:endParaRPr kumimoji="0" lang="en-US" sz="2400" b="1" i="0"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latin typeface="Palatino Linotype"/>
                        <a:ea typeface="+mn-ea"/>
                        <a:cs typeface="+mn-cs"/>
                      </a:endParaRPr>
                    </a:p>
                  </a:txBody>
                  <a:tcPr/>
                </a:tc>
                <a:tc>
                  <a:txBody>
                    <a:bodyPr/>
                    <a:lstStyle/>
                    <a:p>
                      <a:pPr algn="ctr"/>
                      <a:endParaRPr lang="en-CA" sz="1400" b="1">
                        <a:solidFill>
                          <a:srgbClr val="002144"/>
                        </a:solidFill>
                      </a:endParaRPr>
                    </a:p>
                    <a:p>
                      <a:pPr lvl="0" algn="ctr">
                        <a:buNone/>
                      </a:pPr>
                      <a:endParaRPr lang="en-CA" sz="1400" b="1">
                        <a:solidFill>
                          <a:srgbClr val="002144"/>
                        </a:solidFill>
                      </a:endParaRPr>
                    </a:p>
                    <a:p>
                      <a:pPr lvl="0" algn="ctr">
                        <a:buNone/>
                      </a:pPr>
                      <a:r>
                        <a:rPr lang="en-CA" sz="2000" b="1">
                          <a:solidFill>
                            <a:srgbClr val="002144"/>
                          </a:solidFill>
                        </a:rPr>
                        <a:t>Advanced ELA A 10  </a:t>
                      </a:r>
                      <a:endParaRPr lang="en-US">
                        <a:solidFill>
                          <a:srgbClr val="002144"/>
                        </a:solidFill>
                        <a:latin typeface="Palatino Linotype" panose="02040502050505030304" pitchFamily="18" charset="0"/>
                      </a:endParaRPr>
                    </a:p>
                  </a:txBody>
                  <a:tcPr/>
                </a:tc>
                <a:tc>
                  <a:txBody>
                    <a:bodyPr/>
                    <a:lstStyle/>
                    <a:p>
                      <a:pPr algn="ctr"/>
                      <a:endParaRPr lang="en-CA" sz="1400" b="1">
                        <a:solidFill>
                          <a:srgbClr val="002144"/>
                        </a:solidFill>
                      </a:endParaRPr>
                    </a:p>
                    <a:p>
                      <a:pPr lvl="0" algn="ctr">
                        <a:buNone/>
                      </a:pPr>
                      <a:endParaRPr lang="en-CA" sz="1400" b="1">
                        <a:solidFill>
                          <a:srgbClr val="002144"/>
                        </a:solidFill>
                      </a:endParaRPr>
                    </a:p>
                    <a:p>
                      <a:pPr lvl="0" algn="ctr">
                        <a:buNone/>
                      </a:pPr>
                      <a:r>
                        <a:rPr lang="en-CA" sz="2000" b="1">
                          <a:solidFill>
                            <a:srgbClr val="002144"/>
                          </a:solidFill>
                        </a:rPr>
                        <a:t>Advanced ELA B10</a:t>
                      </a:r>
                    </a:p>
                    <a:p>
                      <a:pPr lvl="0" algn="ctr">
                        <a:buNone/>
                      </a:pPr>
                      <a:endParaRPr lang="en-US">
                        <a:solidFill>
                          <a:srgbClr val="002144"/>
                        </a:solidFill>
                      </a:endParaRPr>
                    </a:p>
                    <a:p>
                      <a:pPr algn="ctr"/>
                      <a:r>
                        <a:rPr lang="en-CA" sz="1800" b="1">
                          <a:solidFill>
                            <a:srgbClr val="002144"/>
                          </a:solidFill>
                        </a:rPr>
                        <a:t>(</a:t>
                      </a:r>
                      <a:r>
                        <a:rPr lang="en-CA" sz="1800" b="0">
                          <a:solidFill>
                            <a:srgbClr val="002144"/>
                          </a:solidFill>
                        </a:rPr>
                        <a:t>both recommended but not required)</a:t>
                      </a:r>
                      <a:endParaRPr lang="en-CA" sz="1800" b="0">
                        <a:solidFill>
                          <a:srgbClr val="002144"/>
                        </a:solidFill>
                        <a:latin typeface="Palatino Linotype" panose="02040502050505030304" pitchFamily="18" charset="0"/>
                      </a:endParaRPr>
                    </a:p>
                  </a:txBody>
                  <a:tcPr/>
                </a:tc>
                <a:extLst>
                  <a:ext uri="{0D108BD9-81ED-4DB2-BD59-A6C34878D82A}">
                    <a16:rowId xmlns:a16="http://schemas.microsoft.com/office/drawing/2014/main" val="10001"/>
                  </a:ext>
                </a:extLst>
              </a:tr>
              <a:tr h="935500">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u="none" strike="noStrike" kern="1200" cap="none" spc="0" normalizeH="0" baseline="0" noProof="0">
                        <a:ln w="12700">
                          <a:solidFill>
                            <a:srgbClr val="2F5897">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a:lnSpc>
                          <a:spcPct val="100000"/>
                        </a:lnSpc>
                        <a:spcBef>
                          <a:spcPct val="0"/>
                        </a:spcBef>
                        <a:spcAft>
                          <a:spcPct val="0"/>
                        </a:spcAft>
                        <a:buClrTx/>
                        <a:buSzTx/>
                        <a:buFontTx/>
                        <a:buNone/>
                      </a:pPr>
                      <a:r>
                        <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Grade 11</a:t>
                      </a:r>
                      <a:endParaRPr kumimoji="0" lang="en-US" sz="2400" b="1" i="0"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latin typeface="Palatino Linotype"/>
                        <a:ea typeface="+mn-ea"/>
                        <a:cs typeface="+mn-cs"/>
                      </a:endParaRPr>
                    </a:p>
                  </a:txBody>
                  <a:tcPr/>
                </a:tc>
                <a:tc>
                  <a:txBody>
                    <a:bodyPr/>
                    <a:lstStyle/>
                    <a:p>
                      <a:pPr algn="ctr"/>
                      <a:endParaRPr lang="en-CA" sz="1400" b="1" baseline="0">
                        <a:solidFill>
                          <a:srgbClr val="002144"/>
                        </a:solidFill>
                      </a:endParaRPr>
                    </a:p>
                    <a:p>
                      <a:pPr lvl="0" algn="ctr">
                        <a:buNone/>
                      </a:pPr>
                      <a:r>
                        <a:rPr lang="en-CA" sz="2000" b="1" baseline="0">
                          <a:solidFill>
                            <a:srgbClr val="002144"/>
                          </a:solidFill>
                        </a:rPr>
                        <a:t>Creative Writing 20 or Media Studies 20 (Recommended) </a:t>
                      </a:r>
                      <a:endParaRPr lang="en-CA" sz="2000" b="1" baseline="0">
                        <a:solidFill>
                          <a:srgbClr val="002144"/>
                        </a:solidFill>
                        <a:latin typeface="Palatino Linotype" panose="02040502050505030304" pitchFamily="18" charset="0"/>
                      </a:endParaRPr>
                    </a:p>
                  </a:txBody>
                  <a:tcPr/>
                </a:tc>
                <a:tc>
                  <a:txBody>
                    <a:bodyPr/>
                    <a:lstStyle/>
                    <a:p>
                      <a:pPr algn="ctr"/>
                      <a:endParaRPr lang="en-CA" sz="1400" b="1" baseline="0">
                        <a:solidFill>
                          <a:srgbClr val="002144"/>
                        </a:solidFill>
                      </a:endParaRPr>
                    </a:p>
                    <a:p>
                      <a:pPr lvl="0" algn="ctr">
                        <a:buNone/>
                      </a:pPr>
                      <a:r>
                        <a:rPr lang="en-CA" sz="2000" b="1" baseline="0">
                          <a:solidFill>
                            <a:srgbClr val="002144"/>
                          </a:solidFill>
                        </a:rPr>
                        <a:t>Advanced ELA 20</a:t>
                      </a:r>
                      <a:endParaRPr lang="en-CA" sz="2000" b="1" baseline="0">
                        <a:solidFill>
                          <a:srgbClr val="002144"/>
                        </a:solidFill>
                        <a:latin typeface="Palatino Linotype" panose="02040502050505030304" pitchFamily="18" charset="0"/>
                      </a:endParaRPr>
                    </a:p>
                  </a:txBody>
                  <a:tcPr/>
                </a:tc>
                <a:extLst>
                  <a:ext uri="{0D108BD9-81ED-4DB2-BD59-A6C34878D82A}">
                    <a16:rowId xmlns:a16="http://schemas.microsoft.com/office/drawing/2014/main" val="10002"/>
                  </a:ext>
                </a:extLst>
              </a:tr>
              <a:tr h="935500">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u="none" strike="noStrike" kern="1200" cap="none" spc="0" normalizeH="0" baseline="0" noProof="0">
                        <a:ln w="12700">
                          <a:solidFill>
                            <a:srgbClr val="2F5897">
                              <a:satMod val="155000"/>
                            </a:srgbClr>
                          </a:solidFill>
                          <a:prstDash val="solid"/>
                        </a:ln>
                        <a:solidFill>
                          <a:srgbClr val="002144"/>
                        </a:solidFill>
                        <a:effectLst>
                          <a:outerShdw blurRad="41275" dist="20320" dir="1800000" algn="tl" rotWithShape="0">
                            <a:srgbClr val="000000">
                              <a:alpha val="40000"/>
                            </a:srgbClr>
                          </a:outerShdw>
                        </a:effectLst>
                        <a:uLnTx/>
                        <a:uFillTx/>
                      </a:endParaRPr>
                    </a:p>
                    <a:p>
                      <a:pPr marL="0" marR="0" lvl="0" indent="0" algn="ctr">
                        <a:lnSpc>
                          <a:spcPct val="100000"/>
                        </a:lnSpc>
                        <a:spcBef>
                          <a:spcPct val="0"/>
                        </a:spcBef>
                        <a:spcAft>
                          <a:spcPct val="0"/>
                        </a:spcAft>
                        <a:buClrTx/>
                        <a:buSzTx/>
                        <a:buFontTx/>
                        <a:buNone/>
                      </a:pPr>
                      <a:r>
                        <a:rPr kumimoji="0" lang="en-US" sz="2400" b="1"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rPr>
                        <a:t>Grade 12</a:t>
                      </a:r>
                      <a:endParaRPr kumimoji="0" lang="en-US" sz="2400" b="1" i="0" u="none" strike="noStrike" kern="1200" cap="none" spc="0" normalizeH="0" baseline="0" noProof="0">
                        <a:ln w="12700">
                          <a:solidFill>
                            <a:srgbClr val="E4E9EF">
                              <a:satMod val="155000"/>
                            </a:srgbClr>
                          </a:solidFill>
                          <a:prstDash val="solid"/>
                        </a:ln>
                        <a:solidFill>
                          <a:srgbClr val="002144"/>
                        </a:solidFill>
                        <a:effectLst>
                          <a:outerShdw blurRad="41275" dist="20320" dir="1800000" algn="tl" rotWithShape="0">
                            <a:srgbClr val="000000">
                              <a:alpha val="40000"/>
                            </a:srgbClr>
                          </a:outerShdw>
                        </a:effectLst>
                        <a:uLnTx/>
                        <a:uFillTx/>
                        <a:latin typeface="Palatino Linotype"/>
                        <a:ea typeface="+mn-ea"/>
                        <a:cs typeface="+mn-cs"/>
                      </a:endParaRPr>
                    </a:p>
                  </a:txBody>
                  <a:tcPr/>
                </a:tc>
                <a:tc>
                  <a:txBody>
                    <a:bodyPr/>
                    <a:lstStyle/>
                    <a:p>
                      <a:pPr algn="ctr"/>
                      <a:endParaRPr lang="en-CA" sz="1400" b="1">
                        <a:solidFill>
                          <a:srgbClr val="002144"/>
                        </a:solidFill>
                      </a:endParaRPr>
                    </a:p>
                    <a:p>
                      <a:pPr lvl="0" algn="ctr">
                        <a:buNone/>
                      </a:pPr>
                      <a:r>
                        <a:rPr lang="en-CA" sz="2000" b="1" baseline="0">
                          <a:solidFill>
                            <a:srgbClr val="002144"/>
                          </a:solidFill>
                        </a:rPr>
                        <a:t>AP ELA B30 </a:t>
                      </a:r>
                      <a:endParaRPr lang="en-CA" sz="2000" b="1" baseline="0">
                        <a:solidFill>
                          <a:srgbClr val="002144"/>
                        </a:solidFill>
                        <a:latin typeface="Palatino Linotype" panose="02040502050505030304" pitchFamily="18" charset="0"/>
                      </a:endParaRPr>
                    </a:p>
                  </a:txBody>
                  <a:tcPr/>
                </a:tc>
                <a:tc>
                  <a:txBody>
                    <a:bodyPr/>
                    <a:lstStyle/>
                    <a:p>
                      <a:pPr algn="ctr"/>
                      <a:endParaRPr lang="en-CA" sz="1400" b="1">
                        <a:solidFill>
                          <a:srgbClr val="002144"/>
                        </a:solidFill>
                      </a:endParaRPr>
                    </a:p>
                    <a:p>
                      <a:pPr lvl="0" algn="ctr">
                        <a:buNone/>
                      </a:pPr>
                      <a:r>
                        <a:rPr lang="en-CA" sz="2000" b="1">
                          <a:solidFill>
                            <a:srgbClr val="002144"/>
                          </a:solidFill>
                        </a:rPr>
                        <a:t>AP ELA A30</a:t>
                      </a:r>
                    </a:p>
                    <a:p>
                      <a:pPr lvl="0" algn="ctr">
                        <a:buNone/>
                      </a:pPr>
                      <a:r>
                        <a:rPr lang="en-CA" sz="2000" b="1" baseline="0">
                          <a:solidFill>
                            <a:srgbClr val="002144"/>
                          </a:solidFill>
                        </a:rPr>
                        <a:t>(Exam in May)</a:t>
                      </a:r>
                      <a:endParaRPr lang="en-US" sz="2000" b="1">
                        <a:solidFill>
                          <a:srgbClr val="002144"/>
                        </a:solidFill>
                        <a:latin typeface="Palatino Linotype" panose="0204050205050503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628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1E34A9-8FA0-49DA-9E23-9D170422EE02}"/>
              </a:ext>
            </a:extLst>
          </p:cNvPr>
          <p:cNvSpPr/>
          <p:nvPr/>
        </p:nvSpPr>
        <p:spPr>
          <a:xfrm>
            <a:off x="1647767" y="636890"/>
            <a:ext cx="8331200" cy="646331"/>
          </a:xfrm>
          <a:prstGeom prst="rect">
            <a:avLst/>
          </a:prstGeom>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Learning Online</a:t>
            </a:r>
          </a:p>
        </p:txBody>
      </p:sp>
      <p:graphicFrame>
        <p:nvGraphicFramePr>
          <p:cNvPr id="7" name="Content Placeholder 2">
            <a:extLst>
              <a:ext uri="{FF2B5EF4-FFF2-40B4-BE49-F238E27FC236}">
                <a16:creationId xmlns:a16="http://schemas.microsoft.com/office/drawing/2014/main" id="{2E63FAE6-4D95-4C3E-BA08-0AE949541645}"/>
              </a:ext>
            </a:extLst>
          </p:cNvPr>
          <p:cNvGraphicFramePr>
            <a:graphicFrameLocks/>
          </p:cNvGraphicFramePr>
          <p:nvPr>
            <p:extLst>
              <p:ext uri="{D42A27DB-BD31-4B8C-83A1-F6EECF244321}">
                <p14:modId xmlns:p14="http://schemas.microsoft.com/office/powerpoint/2010/main" val="499332548"/>
              </p:ext>
            </p:extLst>
          </p:nvPr>
        </p:nvGraphicFramePr>
        <p:xfrm>
          <a:off x="2054193" y="1554226"/>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a:extLst>
              <a:ext uri="{FF2B5EF4-FFF2-40B4-BE49-F238E27FC236}">
                <a16:creationId xmlns:a16="http://schemas.microsoft.com/office/drawing/2014/main" id="{9F21FA42-C734-406D-91B4-2F517FDA55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74306"/>
            <a:ext cx="1983694" cy="198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021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9E3B38-0401-4D56-8921-5EA734B798E7}"/>
              </a:ext>
            </a:extLst>
          </p:cNvPr>
          <p:cNvSpPr/>
          <p:nvPr/>
        </p:nvSpPr>
        <p:spPr>
          <a:xfrm>
            <a:off x="1726936" y="636890"/>
            <a:ext cx="8281720" cy="646331"/>
          </a:xfrm>
          <a:prstGeom prst="rect">
            <a:avLst/>
          </a:prstGeom>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What Makes a Successful Online Student?</a:t>
            </a:r>
          </a:p>
        </p:txBody>
      </p:sp>
      <p:sp>
        <p:nvSpPr>
          <p:cNvPr id="4" name="TextBox 3">
            <a:extLst>
              <a:ext uri="{FF2B5EF4-FFF2-40B4-BE49-F238E27FC236}">
                <a16:creationId xmlns:a16="http://schemas.microsoft.com/office/drawing/2014/main" id="{E4D8DE6B-DEE8-4523-8090-1DCA63BE34C6}"/>
              </a:ext>
            </a:extLst>
          </p:cNvPr>
          <p:cNvSpPr txBox="1"/>
          <p:nvPr/>
        </p:nvSpPr>
        <p:spPr>
          <a:xfrm>
            <a:off x="1650225" y="2305615"/>
            <a:ext cx="8891549" cy="2246769"/>
          </a:xfrm>
          <a:prstGeom prst="rect">
            <a:avLst/>
          </a:prstGeom>
          <a:noFill/>
        </p:spPr>
        <p:txBody>
          <a:bodyPr wrap="square" rtlCol="0">
            <a:spAutoFit/>
          </a:bodyPr>
          <a:lstStyle/>
          <a:p>
            <a:pPr marL="342900" indent="-342900">
              <a:buFont typeface="+mj-lt"/>
              <a:buAutoNum type="arabicParenR"/>
            </a:pPr>
            <a:r>
              <a:rPr lang="en-US" sz="2800">
                <a:solidFill>
                  <a:srgbClr val="002060"/>
                </a:solidFill>
                <a:latin typeface="Palatino Linotype" panose="02040502050505030304" pitchFamily="18" charset="0"/>
              </a:rPr>
              <a:t>Do you have good written communication skills?</a:t>
            </a:r>
          </a:p>
          <a:p>
            <a:pPr marL="342900" indent="-342900">
              <a:buFont typeface="+mj-lt"/>
              <a:buAutoNum type="arabicParenR"/>
            </a:pPr>
            <a:r>
              <a:rPr lang="en-US" sz="2800">
                <a:solidFill>
                  <a:srgbClr val="002060"/>
                </a:solidFill>
                <a:latin typeface="Palatino Linotype" panose="02040502050505030304" pitchFamily="18" charset="0"/>
              </a:rPr>
              <a:t>Are you self-motivated and self-disciplined?</a:t>
            </a:r>
          </a:p>
          <a:p>
            <a:pPr marL="342900" indent="-342900">
              <a:buFont typeface="+mj-lt"/>
              <a:buAutoNum type="arabicParenR"/>
            </a:pPr>
            <a:r>
              <a:rPr lang="en-US" sz="2800">
                <a:solidFill>
                  <a:srgbClr val="002060"/>
                </a:solidFill>
                <a:latin typeface="Palatino Linotype" panose="02040502050505030304" pitchFamily="18" charset="0"/>
              </a:rPr>
              <a:t>Are you willing to contribute &amp; actively participate?</a:t>
            </a:r>
          </a:p>
          <a:p>
            <a:pPr marL="342900" indent="-342900">
              <a:buFont typeface="+mj-lt"/>
              <a:buAutoNum type="arabicParenR"/>
            </a:pPr>
            <a:r>
              <a:rPr lang="en-US" sz="2800">
                <a:solidFill>
                  <a:srgbClr val="002060"/>
                </a:solidFill>
                <a:latin typeface="Palatino Linotype" panose="02040502050505030304" pitchFamily="18" charset="0"/>
              </a:rPr>
              <a:t>Do you have a good knowledge of computer skills?</a:t>
            </a:r>
          </a:p>
          <a:p>
            <a:pPr marL="342900" indent="-342900">
              <a:buFont typeface="+mj-lt"/>
              <a:buAutoNum type="arabicParenR"/>
            </a:pPr>
            <a:r>
              <a:rPr lang="en-US" sz="2800">
                <a:solidFill>
                  <a:srgbClr val="002060"/>
                </a:solidFill>
                <a:latin typeface="Palatino Linotype" panose="02040502050505030304" pitchFamily="18" charset="0"/>
              </a:rPr>
              <a:t>Are you committed?</a:t>
            </a:r>
          </a:p>
        </p:txBody>
      </p:sp>
      <p:pic>
        <p:nvPicPr>
          <p:cNvPr id="12" name="Picture 11" descr="A picture containing text, computer, sitting, electronics&#10;&#10;Description automatically generated">
            <a:extLst>
              <a:ext uri="{FF2B5EF4-FFF2-40B4-BE49-F238E27FC236}">
                <a16:creationId xmlns:a16="http://schemas.microsoft.com/office/drawing/2014/main" id="{2B250B0A-03AE-4E6D-A3FC-3DA78D9D81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47780" y="4552384"/>
            <a:ext cx="3260876" cy="2010229"/>
          </a:xfrm>
          <a:prstGeom prst="rect">
            <a:avLst/>
          </a:prstGeom>
        </p:spPr>
      </p:pic>
    </p:spTree>
    <p:extLst>
      <p:ext uri="{BB962C8B-B14F-4D97-AF65-F5344CB8AC3E}">
        <p14:creationId xmlns:p14="http://schemas.microsoft.com/office/powerpoint/2010/main" val="896100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F0C724-FBCB-44E7-AC43-34754C145F9F}"/>
              </a:ext>
            </a:extLst>
          </p:cNvPr>
          <p:cNvSpPr txBox="1"/>
          <p:nvPr/>
        </p:nvSpPr>
        <p:spPr>
          <a:xfrm>
            <a:off x="1651722" y="559490"/>
            <a:ext cx="8413543"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Electives</a:t>
            </a:r>
          </a:p>
        </p:txBody>
      </p:sp>
      <p:sp>
        <p:nvSpPr>
          <p:cNvPr id="6" name="Content Placeholder 2">
            <a:extLst>
              <a:ext uri="{FF2B5EF4-FFF2-40B4-BE49-F238E27FC236}">
                <a16:creationId xmlns:a16="http://schemas.microsoft.com/office/drawing/2014/main" id="{26EF3ED1-9523-436B-9E01-A05689A3CFD8}"/>
              </a:ext>
            </a:extLst>
          </p:cNvPr>
          <p:cNvSpPr txBox="1">
            <a:spLocks/>
          </p:cNvSpPr>
          <p:nvPr/>
        </p:nvSpPr>
        <p:spPr>
          <a:xfrm>
            <a:off x="1651722" y="1519025"/>
            <a:ext cx="8849113" cy="4984330"/>
          </a:xfrm>
          <a:prstGeom prst="rect">
            <a:avLst/>
          </a:prstGeom>
        </p:spPr>
        <p:txBody>
          <a:bodyPr lIns="91440" tIns="45720" rIns="91440" bIns="45720" anchor="t"/>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buClr>
                <a:srgbClr val="000099"/>
              </a:buClr>
              <a:buFont typeface="Arial" panose="020B0604020202020204" pitchFamily="34" charset="0"/>
              <a:buChar char="•"/>
            </a:pPr>
            <a:r>
              <a:rPr lang="en-US" altLang="en-US" sz="2000">
                <a:solidFill>
                  <a:srgbClr val="002060"/>
                </a:solidFill>
                <a:latin typeface="Palatino Linotype"/>
              </a:rPr>
              <a:t>Advanced Baking					</a:t>
            </a:r>
          </a:p>
          <a:p>
            <a:pPr>
              <a:buClr>
                <a:srgbClr val="000099"/>
              </a:buClr>
              <a:buFont typeface="Arial" panose="020B0604020202020204" pitchFamily="34" charset="0"/>
              <a:buChar char="•"/>
            </a:pPr>
            <a:r>
              <a:rPr lang="en-US" altLang="en-US" sz="2000">
                <a:solidFill>
                  <a:srgbClr val="002060"/>
                </a:solidFill>
                <a:latin typeface="Palatino Linotype"/>
              </a:rPr>
              <a:t>Accounting			          </a:t>
            </a:r>
            <a:endParaRPr lang="en-US" altLang="en-US" sz="2000">
              <a:solidFill>
                <a:srgbClr val="002060"/>
              </a:solidFill>
              <a:latin typeface="Palatino Linotype" panose="02040502050505030304" pitchFamily="18" charset="0"/>
            </a:endParaRPr>
          </a:p>
          <a:p>
            <a:pPr>
              <a:buClr>
                <a:srgbClr val="000099"/>
              </a:buClr>
              <a:buFont typeface="Arial" panose="020B0604020202020204" pitchFamily="34" charset="0"/>
              <a:buChar char="•"/>
            </a:pPr>
            <a:r>
              <a:rPr lang="en-US" altLang="en-US" sz="2000">
                <a:solidFill>
                  <a:srgbClr val="002060"/>
                </a:solidFill>
                <a:latin typeface="Palatino Linotype"/>
              </a:rPr>
              <a:t>Band and/or Choral/Vocal Jazz	(EB)		</a:t>
            </a:r>
          </a:p>
          <a:p>
            <a:pPr>
              <a:buClr>
                <a:srgbClr val="000099"/>
              </a:buClr>
              <a:buFont typeface="Arial" panose="020B0604020202020204" pitchFamily="34" charset="0"/>
              <a:buChar char="•"/>
            </a:pPr>
            <a:r>
              <a:rPr lang="en-US" altLang="en-US" sz="2000">
                <a:solidFill>
                  <a:srgbClr val="002060"/>
                </a:solidFill>
                <a:latin typeface="Palatino Linotype"/>
              </a:rPr>
              <a:t>Mechanics &amp; Automotive</a:t>
            </a:r>
          </a:p>
          <a:p>
            <a:pPr>
              <a:buClr>
                <a:srgbClr val="000099"/>
              </a:buClr>
              <a:buFont typeface="Arial" panose="020B0604020202020204" pitchFamily="34" charset="0"/>
              <a:buChar char="•"/>
            </a:pPr>
            <a:r>
              <a:rPr lang="en-US" altLang="en-US" sz="2000">
                <a:solidFill>
                  <a:srgbClr val="002060"/>
                </a:solidFill>
                <a:latin typeface="Palatino Linotype"/>
              </a:rPr>
              <a:t>Commercial Cooking		</a:t>
            </a:r>
          </a:p>
          <a:p>
            <a:pPr>
              <a:buClr>
                <a:srgbClr val="000099"/>
              </a:buClr>
              <a:buFont typeface="Arial" panose="020B0604020202020204" pitchFamily="34" charset="0"/>
              <a:buChar char="•"/>
            </a:pPr>
            <a:r>
              <a:rPr lang="en-US" altLang="en-US" sz="2000">
                <a:solidFill>
                  <a:srgbClr val="002060"/>
                </a:solidFill>
                <a:latin typeface="Palatino Linotype"/>
              </a:rPr>
              <a:t>Communication Media		</a:t>
            </a:r>
          </a:p>
          <a:p>
            <a:pPr>
              <a:buClr>
                <a:srgbClr val="000099"/>
              </a:buClr>
              <a:buFont typeface="Arial" panose="020B0604020202020204" pitchFamily="34" charset="0"/>
              <a:buChar char="•"/>
            </a:pPr>
            <a:r>
              <a:rPr lang="en-US" altLang="en-US" sz="2000">
                <a:solidFill>
                  <a:srgbClr val="002060"/>
                </a:solidFill>
                <a:latin typeface="Palatino Linotype"/>
              </a:rPr>
              <a:t>Construction &amp; Carpentry		</a:t>
            </a:r>
          </a:p>
          <a:p>
            <a:pPr>
              <a:buClr>
                <a:srgbClr val="000099"/>
              </a:buClr>
              <a:buFont typeface="Arial" panose="020B0604020202020204" pitchFamily="34" charset="0"/>
              <a:buChar char="•"/>
            </a:pPr>
            <a:r>
              <a:rPr lang="en-US" altLang="en-US" sz="2000">
                <a:solidFill>
                  <a:srgbClr val="002060"/>
                </a:solidFill>
                <a:latin typeface="Palatino Linotype"/>
              </a:rPr>
              <a:t>Hairstyling and Esthetics</a:t>
            </a:r>
          </a:p>
          <a:p>
            <a:pPr>
              <a:buClr>
                <a:srgbClr val="000099"/>
              </a:buClr>
              <a:buFont typeface="Arial" panose="020B0604020202020204" pitchFamily="34" charset="0"/>
              <a:buChar char="•"/>
            </a:pPr>
            <a:r>
              <a:rPr lang="en-US" altLang="en-US" sz="2000">
                <a:solidFill>
                  <a:srgbClr val="002060"/>
                </a:solidFill>
                <a:latin typeface="Palatino Linotype"/>
              </a:rPr>
              <a:t>Drama</a:t>
            </a:r>
          </a:p>
          <a:p>
            <a:pPr>
              <a:buClr>
                <a:srgbClr val="000099"/>
              </a:buClr>
              <a:buFont typeface="Arial" panose="020B0604020202020204" pitchFamily="34" charset="0"/>
              <a:buChar char="•"/>
            </a:pPr>
            <a:r>
              <a:rPr lang="en-US" altLang="en-US" sz="2000">
                <a:solidFill>
                  <a:srgbClr val="002060"/>
                </a:solidFill>
                <a:latin typeface="Palatino Linotype"/>
              </a:rPr>
              <a:t>Media Studies						</a:t>
            </a:r>
          </a:p>
          <a:p>
            <a:pPr marL="0" indent="0">
              <a:buNone/>
            </a:pPr>
            <a:r>
              <a:rPr lang="en-US" altLang="en-US" sz="2000"/>
              <a:t>				</a:t>
            </a:r>
          </a:p>
        </p:txBody>
      </p:sp>
      <p:sp>
        <p:nvSpPr>
          <p:cNvPr id="7" name="Content Placeholder 2">
            <a:extLst>
              <a:ext uri="{FF2B5EF4-FFF2-40B4-BE49-F238E27FC236}">
                <a16:creationId xmlns:a16="http://schemas.microsoft.com/office/drawing/2014/main" id="{F42E773E-0543-49BA-ADDE-9CB66FC115ED}"/>
              </a:ext>
            </a:extLst>
          </p:cNvPr>
          <p:cNvSpPr txBox="1">
            <a:spLocks/>
          </p:cNvSpPr>
          <p:nvPr/>
        </p:nvSpPr>
        <p:spPr bwMode="auto">
          <a:xfrm>
            <a:off x="6251448" y="1519025"/>
            <a:ext cx="5620988" cy="540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42900" indent="-342900" defTabSz="914400">
              <a:buClr>
                <a:srgbClr val="000099"/>
              </a:buClr>
              <a:defRPr/>
            </a:pPr>
            <a:r>
              <a:rPr lang="en-US" altLang="en-US" sz="2000">
                <a:solidFill>
                  <a:srgbClr val="002060"/>
                </a:solidFill>
                <a:latin typeface="Palatino Linotype" panose="02040502050505030304" pitchFamily="18" charset="0"/>
              </a:rPr>
              <a:t>Financial Literacy</a:t>
            </a:r>
          </a:p>
          <a:p>
            <a:pPr marR="0" lvl="0" algn="l" defTabSz="914400" rtl="0">
              <a:lnSpc>
                <a:spcPct val="100000"/>
              </a:lnSpc>
              <a:spcBef>
                <a:spcPct val="20000"/>
              </a:spcBef>
              <a:spcAft>
                <a:spcPct val="0"/>
              </a:spcAft>
              <a:buClr>
                <a:srgbClr val="000099"/>
              </a:buClr>
              <a:buSzPct val="85000"/>
              <a:buFont typeface="Arial" panose="020B0604020202020204" pitchFamily="34" charset="0"/>
              <a:buChar char="•"/>
              <a:tabLst/>
              <a:defRPr/>
            </a:pPr>
            <a:r>
              <a:rPr lang="en-US" altLang="en-US" sz="2000">
                <a:solidFill>
                  <a:srgbClr val="002060"/>
                </a:solidFill>
                <a:latin typeface="Palatino Linotype"/>
              </a:rPr>
              <a:t>Mechanics</a:t>
            </a:r>
            <a:r>
              <a:rPr kumimoji="0" lang="en-US" altLang="en-US" sz="2000" b="0" i="0" u="none" strike="noStrike" kern="1200" cap="none" spc="0" normalizeH="0" baseline="0" noProof="0">
                <a:ln>
                  <a:noFill/>
                </a:ln>
                <a:solidFill>
                  <a:srgbClr val="002060"/>
                </a:solidFill>
                <a:effectLst/>
                <a:uLnTx/>
                <a:uFillTx/>
                <a:latin typeface="Palatino Linotype"/>
              </a:rPr>
              <a:t> &amp; Automotive</a:t>
            </a:r>
            <a:endParaRPr lang="en-US"/>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Music</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Physical Education/Wellness</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Psychology</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Sports Medicine			</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Visual Arts</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Entrepreneurship			</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lang="en-US" altLang="en-US" sz="2000">
                <a:solidFill>
                  <a:srgbClr val="002060"/>
                </a:solidFill>
                <a:latin typeface="Palatino Linotype"/>
              </a:rPr>
              <a:t>Photography</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Welding</a:t>
            </a:r>
            <a:r>
              <a:rPr kumimoji="0" lang="en-US" altLang="en-US" sz="2000" b="0" i="0" u="none" strike="noStrike" kern="1200" cap="none" spc="0" normalizeH="0" baseline="0" noProof="0">
                <a:ln>
                  <a:noFill/>
                </a:ln>
                <a:solidFill>
                  <a:srgbClr val="000099"/>
                </a:solidFill>
                <a:effectLst/>
                <a:uLnTx/>
                <a:uFillTx/>
                <a:latin typeface="Palatino Linotype"/>
              </a:rPr>
              <a:t>		</a:t>
            </a:r>
            <a:r>
              <a:rPr kumimoji="0" lang="en-US" altLang="en-US" sz="2400" b="0" i="0" u="none" strike="noStrike" kern="1200" cap="none" spc="0" normalizeH="0" baseline="0" noProof="0">
                <a:ln>
                  <a:noFill/>
                </a:ln>
                <a:effectLst/>
                <a:uLnTx/>
                <a:uFillTx/>
                <a:latin typeface="Georgia"/>
                <a:ea typeface="+mn-ea"/>
                <a:cs typeface="+mn-cs"/>
              </a:rPr>
              <a:t>		</a:t>
            </a:r>
            <a:endParaRPr lang="en-US" altLang="en-US" sz="2400" b="0" i="0" u="none" strike="noStrike" kern="1200" cap="none" spc="0" normalizeH="0" baseline="0" noProof="0">
              <a:ln>
                <a:noFill/>
              </a:ln>
              <a:effectLst/>
              <a:uLnTx/>
              <a:uFillTx/>
              <a:latin typeface="Georgia"/>
            </a:endParaRPr>
          </a:p>
        </p:txBody>
      </p:sp>
    </p:spTree>
    <p:extLst>
      <p:ext uri="{BB962C8B-B14F-4D97-AF65-F5344CB8AC3E}">
        <p14:creationId xmlns:p14="http://schemas.microsoft.com/office/powerpoint/2010/main" val="282310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0ADC-34C9-46EF-B21C-F11398B238F9}"/>
              </a:ext>
            </a:extLst>
          </p:cNvPr>
          <p:cNvSpPr txBox="1"/>
          <p:nvPr/>
        </p:nvSpPr>
        <p:spPr>
          <a:xfrm>
            <a:off x="1909947" y="664713"/>
            <a:ext cx="8158480" cy="646331"/>
          </a:xfrm>
          <a:prstGeom prst="rect">
            <a:avLst/>
          </a:prstGeom>
          <a:noFill/>
        </p:spPr>
        <p:txBody>
          <a:bodyPr wrap="square" lIns="91440" tIns="45720" rIns="91440" bIns="45720" rtlCol="0" anchor="t">
            <a:spAutoFit/>
          </a:bodyPr>
          <a:lstStyle/>
          <a:p>
            <a:pPr algn="ctr"/>
            <a:r>
              <a:rPr lang="en-US" sz="3600" b="1">
                <a:ln w="10541" cmpd="sng">
                  <a:solidFill>
                    <a:srgbClr val="6076B4">
                      <a:shade val="88000"/>
                      <a:satMod val="110000"/>
                    </a:srgbClr>
                  </a:solidFill>
                  <a:prstDash val="solid"/>
                </a:ln>
                <a:solidFill>
                  <a:srgbClr val="C00000"/>
                </a:solidFill>
                <a:latin typeface="Palatino Linotype"/>
              </a:rPr>
              <a:t>Students Must Have 24 Credits</a:t>
            </a:r>
          </a:p>
        </p:txBody>
      </p:sp>
      <p:sp>
        <p:nvSpPr>
          <p:cNvPr id="6" name="TextBox 5">
            <a:extLst>
              <a:ext uri="{FF2B5EF4-FFF2-40B4-BE49-F238E27FC236}">
                <a16:creationId xmlns:a16="http://schemas.microsoft.com/office/drawing/2014/main" id="{F47D7C45-3FA3-401A-B5CC-5BD1D9B3D18F}"/>
              </a:ext>
            </a:extLst>
          </p:cNvPr>
          <p:cNvSpPr txBox="1"/>
          <p:nvPr/>
        </p:nvSpPr>
        <p:spPr>
          <a:xfrm>
            <a:off x="466344" y="1866011"/>
            <a:ext cx="11218846" cy="3662541"/>
          </a:xfrm>
          <a:prstGeom prst="rect">
            <a:avLst/>
          </a:prstGeom>
          <a:noFill/>
        </p:spPr>
        <p:txBody>
          <a:bodyPr wrap="square">
            <a:spAutoFit/>
          </a:bodyPr>
          <a:lstStyle/>
          <a:p>
            <a:pPr eaLnBrk="1" hangingPunct="1">
              <a:defRPr/>
            </a:pPr>
            <a:endParaRPr lang="en-CA">
              <a:effectLst>
                <a:outerShdw blurRad="38100" dist="38100" dir="2700000" algn="tl">
                  <a:srgbClr val="000000">
                    <a:alpha val="43137"/>
                  </a:srgbClr>
                </a:outerShdw>
              </a:effectLst>
              <a:latin typeface="Palatino Linotype" panose="02040502050505030304" pitchFamily="18" charset="0"/>
            </a:endParaRPr>
          </a:p>
          <a:p>
            <a:pPr eaLnBrk="1" hangingPunct="1">
              <a:defRPr/>
            </a:pPr>
            <a:r>
              <a:rPr lang="en-CA" sz="2800">
                <a:solidFill>
                  <a:srgbClr val="002060"/>
                </a:solidFill>
                <a:latin typeface="Palatino Linotype" panose="02040502050505030304" pitchFamily="18" charset="0"/>
                <a:ea typeface="Segoe UI Symbol" pitchFamily="34" charset="0"/>
              </a:rPr>
              <a:t>A credit is earned when a class is successfully completed. Students must have a minimum of 24 credits to graduate which includes compulsory subjects at each grade level. </a:t>
            </a:r>
          </a:p>
          <a:p>
            <a:pPr eaLnBrk="1" hangingPunct="1">
              <a:defRPr/>
            </a:pPr>
            <a:endParaRPr lang="en-CA" sz="2800">
              <a:solidFill>
                <a:srgbClr val="002060"/>
              </a:solidFill>
              <a:latin typeface="Palatino Linotype" panose="02040502050505030304" pitchFamily="18" charset="0"/>
              <a:ea typeface="Segoe UI Symbol" pitchFamily="34" charset="0"/>
            </a:endParaRPr>
          </a:p>
          <a:p>
            <a:pPr eaLnBrk="1" hangingPunct="1">
              <a:defRPr/>
            </a:pPr>
            <a:r>
              <a:rPr lang="en-CA" sz="2800">
                <a:solidFill>
                  <a:srgbClr val="002060"/>
                </a:solidFill>
                <a:latin typeface="Palatino Linotype" panose="02040502050505030304" pitchFamily="18" charset="0"/>
                <a:ea typeface="Segoe UI Symbol" pitchFamily="34" charset="0"/>
              </a:rPr>
              <a:t>Students in French Immersion also need a minimum of 24 credits. To graduate with a French Immersion designation, students must have at least 12 of their credits from the French Immersion Program. </a:t>
            </a:r>
          </a:p>
          <a:p>
            <a:pPr marL="0" indent="0">
              <a:buFont typeface="Wingdings 2" panose="05020102010507070707" pitchFamily="18" charset="2"/>
              <a:buNone/>
              <a:defRPr/>
            </a:pPr>
            <a:endParaRPr lang="en-US" sz="1800">
              <a:solidFill>
                <a:srgbClr val="002060"/>
              </a:solidFill>
            </a:endParaRPr>
          </a:p>
        </p:txBody>
      </p:sp>
    </p:spTree>
    <p:extLst>
      <p:ext uri="{BB962C8B-B14F-4D97-AF65-F5344CB8AC3E}">
        <p14:creationId xmlns:p14="http://schemas.microsoft.com/office/powerpoint/2010/main" val="3011622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 program&#10;&#10;Description automatically generated with low confidence">
            <a:extLst>
              <a:ext uri="{FF2B5EF4-FFF2-40B4-BE49-F238E27FC236}">
                <a16:creationId xmlns:a16="http://schemas.microsoft.com/office/drawing/2014/main" id="{AC929798-013D-4A23-B81F-5D02B8993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Arrow: Left 6">
            <a:extLst>
              <a:ext uri="{FF2B5EF4-FFF2-40B4-BE49-F238E27FC236}">
                <a16:creationId xmlns:a16="http://schemas.microsoft.com/office/drawing/2014/main" id="{953B2535-FAD1-4641-BD57-93C73CD4E09F}"/>
              </a:ext>
            </a:extLst>
          </p:cNvPr>
          <p:cNvSpPr/>
          <p:nvPr/>
        </p:nvSpPr>
        <p:spPr>
          <a:xfrm rot="2838208">
            <a:off x="4746703" y="479503"/>
            <a:ext cx="1204331" cy="457200"/>
          </a:xfrm>
          <a:prstGeom prst="leftArrow">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1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959FBD-0D02-4543-835E-287D169817D3}"/>
              </a:ext>
            </a:extLst>
          </p:cNvPr>
          <p:cNvPicPr>
            <a:picLocks noChangeAspect="1"/>
          </p:cNvPicPr>
          <p:nvPr/>
        </p:nvPicPr>
        <p:blipFill>
          <a:blip r:embed="rId2"/>
          <a:stretch>
            <a:fillRect/>
          </a:stretch>
        </p:blipFill>
        <p:spPr>
          <a:xfrm>
            <a:off x="47946" y="0"/>
            <a:ext cx="12096107" cy="6858000"/>
          </a:xfrm>
          <a:prstGeom prst="rect">
            <a:avLst/>
          </a:prstGeom>
        </p:spPr>
      </p:pic>
    </p:spTree>
    <p:extLst>
      <p:ext uri="{BB962C8B-B14F-4D97-AF65-F5344CB8AC3E}">
        <p14:creationId xmlns:p14="http://schemas.microsoft.com/office/powerpoint/2010/main" val="2578505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57216B-B6D1-429A-BB37-1AB7AC153C2F}"/>
              </a:ext>
            </a:extLst>
          </p:cNvPr>
          <p:cNvPicPr>
            <a:picLocks noChangeAspect="1"/>
          </p:cNvPicPr>
          <p:nvPr/>
        </p:nvPicPr>
        <p:blipFill>
          <a:blip r:embed="rId2"/>
          <a:stretch>
            <a:fillRect/>
          </a:stretch>
        </p:blipFill>
        <p:spPr>
          <a:xfrm>
            <a:off x="0" y="0"/>
            <a:ext cx="12192000" cy="6830194"/>
          </a:xfrm>
          <a:prstGeom prst="rect">
            <a:avLst/>
          </a:prstGeom>
        </p:spPr>
      </p:pic>
    </p:spTree>
    <p:extLst>
      <p:ext uri="{BB962C8B-B14F-4D97-AF65-F5344CB8AC3E}">
        <p14:creationId xmlns:p14="http://schemas.microsoft.com/office/powerpoint/2010/main" val="9179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54E5839-11CD-4E0C-8853-233C389DA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Graphic 16" descr="Back with solid fill">
            <a:extLst>
              <a:ext uri="{FF2B5EF4-FFF2-40B4-BE49-F238E27FC236}">
                <a16:creationId xmlns:a16="http://schemas.microsoft.com/office/drawing/2014/main" id="{D88A0CF2-370D-404F-A677-7FFABF7094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5783" y="307205"/>
            <a:ext cx="3360057" cy="914400"/>
          </a:xfrm>
          <a:prstGeom prst="rect">
            <a:avLst/>
          </a:prstGeom>
        </p:spPr>
      </p:pic>
      <p:sp>
        <p:nvSpPr>
          <p:cNvPr id="2" name="TextBox 1">
            <a:extLst>
              <a:ext uri="{FF2B5EF4-FFF2-40B4-BE49-F238E27FC236}">
                <a16:creationId xmlns:a16="http://schemas.microsoft.com/office/drawing/2014/main" id="{6FB98D44-5DAA-48D6-A5AC-E1876E43ACA7}"/>
              </a:ext>
            </a:extLst>
          </p:cNvPr>
          <p:cNvSpPr txBox="1"/>
          <p:nvPr/>
        </p:nvSpPr>
        <p:spPr>
          <a:xfrm>
            <a:off x="5640512" y="2974368"/>
            <a:ext cx="914400" cy="914400"/>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F9ABCAA9-119A-483F-AC9C-446F7F6C360C}"/>
              </a:ext>
            </a:extLst>
          </p:cNvPr>
          <p:cNvSpPr txBox="1"/>
          <p:nvPr/>
        </p:nvSpPr>
        <p:spPr>
          <a:xfrm>
            <a:off x="4605840" y="235286"/>
            <a:ext cx="3771023" cy="1015663"/>
          </a:xfrm>
          <a:prstGeom prst="rect">
            <a:avLst/>
          </a:prstGeom>
          <a:solidFill>
            <a:srgbClr val="FFFF00"/>
          </a:solidFill>
        </p:spPr>
        <p:txBody>
          <a:bodyPr wrap="square" lIns="91440" tIns="45720" rIns="91440" bIns="45720" rtlCol="0" anchor="t">
            <a:spAutoFit/>
          </a:bodyPr>
          <a:lstStyle/>
          <a:p>
            <a:pPr algn="ctr"/>
            <a:r>
              <a:rPr lang="en-US" sz="2000" b="1"/>
              <a:t>Log into your MSS account and click on My Info</a:t>
            </a:r>
          </a:p>
          <a:p>
            <a:pPr algn="ctr"/>
            <a:endParaRPr lang="en-US" sz="2000" b="1">
              <a:solidFill>
                <a:schemeClr val="bg1"/>
              </a:solidFill>
            </a:endParaRPr>
          </a:p>
        </p:txBody>
      </p:sp>
    </p:spTree>
    <p:extLst>
      <p:ext uri="{BB962C8B-B14F-4D97-AF65-F5344CB8AC3E}">
        <p14:creationId xmlns:p14="http://schemas.microsoft.com/office/powerpoint/2010/main" val="69416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62252E9-6209-416D-A017-053F90682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4" name="Graphic 3" descr="Back with solid fill">
            <a:extLst>
              <a:ext uri="{FF2B5EF4-FFF2-40B4-BE49-F238E27FC236}">
                <a16:creationId xmlns:a16="http://schemas.microsoft.com/office/drawing/2014/main" id="{6D81BE6E-5953-4F29-928B-2D212F6A9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154" y="4385720"/>
            <a:ext cx="3360057" cy="914400"/>
          </a:xfrm>
          <a:prstGeom prst="rect">
            <a:avLst/>
          </a:prstGeom>
        </p:spPr>
      </p:pic>
      <p:sp>
        <p:nvSpPr>
          <p:cNvPr id="5" name="TextBox 4">
            <a:extLst>
              <a:ext uri="{FF2B5EF4-FFF2-40B4-BE49-F238E27FC236}">
                <a16:creationId xmlns:a16="http://schemas.microsoft.com/office/drawing/2014/main" id="{579E21C3-8857-4DE6-A0CA-7AE333196D05}"/>
              </a:ext>
            </a:extLst>
          </p:cNvPr>
          <p:cNvSpPr txBox="1"/>
          <p:nvPr/>
        </p:nvSpPr>
        <p:spPr>
          <a:xfrm>
            <a:off x="3763358" y="5063396"/>
            <a:ext cx="3771023" cy="1015663"/>
          </a:xfrm>
          <a:prstGeom prst="rect">
            <a:avLst/>
          </a:prstGeom>
          <a:solidFill>
            <a:srgbClr val="FFFF00"/>
          </a:solidFill>
        </p:spPr>
        <p:txBody>
          <a:bodyPr wrap="square" lIns="91440" tIns="45720" rIns="91440" bIns="45720" rtlCol="0" anchor="t">
            <a:spAutoFit/>
          </a:bodyPr>
          <a:lstStyle/>
          <a:p>
            <a:pPr algn="ctr"/>
            <a:r>
              <a:rPr lang="en-US" sz="2000" b="1"/>
              <a:t>Select </a:t>
            </a:r>
            <a:r>
              <a:rPr lang="en-US" sz="2000" b="1" i="1" u="sng"/>
              <a:t>Requests </a:t>
            </a:r>
            <a:endParaRPr lang="en-US" sz="2000" b="1" i="1" u="sng">
              <a:ea typeface="Calibri"/>
              <a:cs typeface="Calibri"/>
            </a:endParaRPr>
          </a:p>
          <a:p>
            <a:pPr algn="ctr"/>
            <a:endParaRPr lang="en-US" sz="2000" b="1" i="1" u="sng">
              <a:solidFill>
                <a:schemeClr val="bg1"/>
              </a:solidFill>
            </a:endParaRPr>
          </a:p>
          <a:p>
            <a:pPr algn="ctr"/>
            <a:endParaRPr lang="en-US" sz="2000" b="1" i="1" u="sng">
              <a:solidFill>
                <a:schemeClr val="bg1"/>
              </a:solidFill>
            </a:endParaRPr>
          </a:p>
        </p:txBody>
      </p:sp>
    </p:spTree>
    <p:extLst>
      <p:ext uri="{BB962C8B-B14F-4D97-AF65-F5344CB8AC3E}">
        <p14:creationId xmlns:p14="http://schemas.microsoft.com/office/powerpoint/2010/main" val="95699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DBBA7C1-3411-462A-9ADB-14098A6D0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1" y="-799630"/>
            <a:ext cx="12384452" cy="7657630"/>
          </a:xfrm>
          <a:prstGeom prst="rect">
            <a:avLst/>
          </a:prstGeom>
        </p:spPr>
      </p:pic>
      <p:pic>
        <p:nvPicPr>
          <p:cNvPr id="4" name="Graphic 3" descr="Back with solid fill">
            <a:extLst>
              <a:ext uri="{FF2B5EF4-FFF2-40B4-BE49-F238E27FC236}">
                <a16:creationId xmlns:a16="http://schemas.microsoft.com/office/drawing/2014/main" id="{B8367F96-933F-41DD-AF5A-6553871E09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7856" y="3527735"/>
            <a:ext cx="3360057" cy="914400"/>
          </a:xfrm>
          <a:prstGeom prst="rect">
            <a:avLst/>
          </a:prstGeom>
        </p:spPr>
      </p:pic>
      <p:sp>
        <p:nvSpPr>
          <p:cNvPr id="5" name="TextBox 4">
            <a:extLst>
              <a:ext uri="{FF2B5EF4-FFF2-40B4-BE49-F238E27FC236}">
                <a16:creationId xmlns:a16="http://schemas.microsoft.com/office/drawing/2014/main" id="{55D8211B-45F8-43BD-A6AC-7174608E1B66}"/>
              </a:ext>
            </a:extLst>
          </p:cNvPr>
          <p:cNvSpPr txBox="1"/>
          <p:nvPr/>
        </p:nvSpPr>
        <p:spPr>
          <a:xfrm>
            <a:off x="4727913" y="4442135"/>
            <a:ext cx="6120380" cy="2246769"/>
          </a:xfrm>
          <a:prstGeom prst="rect">
            <a:avLst/>
          </a:prstGeom>
          <a:solidFill>
            <a:srgbClr val="FFFF00"/>
          </a:solidFill>
        </p:spPr>
        <p:txBody>
          <a:bodyPr wrap="square" lIns="91440" tIns="45720" rIns="91440" bIns="45720" rtlCol="0" anchor="t">
            <a:spAutoFit/>
          </a:bodyPr>
          <a:lstStyle/>
          <a:p>
            <a:pPr algn="ctr"/>
            <a:r>
              <a:rPr lang="en-US" sz="2000" b="1"/>
              <a:t>In order to pick your classes:</a:t>
            </a:r>
            <a:endParaRPr lang="en-US" sz="2000" b="1">
              <a:ea typeface="Calibri"/>
              <a:cs typeface="Calibri"/>
            </a:endParaRPr>
          </a:p>
          <a:p>
            <a:pPr marL="342900" indent="-342900" algn="ctr">
              <a:buFont typeface="Arial" panose="020B0604020202020204" pitchFamily="34" charset="0"/>
              <a:buChar char="•"/>
            </a:pPr>
            <a:r>
              <a:rPr lang="en-US" sz="2000" b="1"/>
              <a:t>Select the subject area that your desired class is under [Click the left “Select” box].</a:t>
            </a:r>
            <a:endParaRPr lang="en-US" sz="2000" b="1">
              <a:ea typeface="Calibri"/>
              <a:cs typeface="Calibri"/>
            </a:endParaRPr>
          </a:p>
          <a:p>
            <a:pPr marL="342900" indent="-342900" algn="ctr">
              <a:buFont typeface="Arial" panose="020B0604020202020204" pitchFamily="34" charset="0"/>
              <a:buChar char="•"/>
            </a:pPr>
            <a:r>
              <a:rPr lang="en-US" sz="2000" b="1"/>
              <a:t>Example – the arrow is selecting the math subject area…</a:t>
            </a:r>
            <a:endParaRPr lang="en-US" sz="2000" b="1">
              <a:ea typeface="Calibri"/>
              <a:cs typeface="Calibri"/>
            </a:endParaRPr>
          </a:p>
          <a:p>
            <a:pPr marL="342900" indent="-342900" algn="ctr">
              <a:buFont typeface="Arial" panose="020B0604020202020204" pitchFamily="34" charset="0"/>
              <a:buChar char="•"/>
            </a:pPr>
            <a:endParaRPr lang="en-US" sz="2000" b="1">
              <a:ea typeface="Calibri"/>
              <a:cs typeface="Calibri"/>
            </a:endParaRPr>
          </a:p>
          <a:p>
            <a:pPr marL="342900" indent="-342900" algn="ctr">
              <a:buFont typeface="Arial" panose="020B0604020202020204" pitchFamily="34" charset="0"/>
              <a:buChar char="•"/>
            </a:pPr>
            <a:endParaRPr lang="en-US" sz="2000" b="1">
              <a:ea typeface="Calibri"/>
              <a:cs typeface="Calibri"/>
            </a:endParaRPr>
          </a:p>
        </p:txBody>
      </p:sp>
    </p:spTree>
    <p:extLst>
      <p:ext uri="{BB962C8B-B14F-4D97-AF65-F5344CB8AC3E}">
        <p14:creationId xmlns:p14="http://schemas.microsoft.com/office/powerpoint/2010/main" val="20491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9CF6545-B7E2-4D81-843D-5125BC56D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3" descr="Back with solid fill">
            <a:extLst>
              <a:ext uri="{FF2B5EF4-FFF2-40B4-BE49-F238E27FC236}">
                <a16:creationId xmlns:a16="http://schemas.microsoft.com/office/drawing/2014/main" id="{2093D750-F651-4F04-B38A-D34FDEA0A2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080" y="2971800"/>
            <a:ext cx="3360057" cy="914400"/>
          </a:xfrm>
          <a:prstGeom prst="rect">
            <a:avLst/>
          </a:prstGeom>
        </p:spPr>
      </p:pic>
      <p:pic>
        <p:nvPicPr>
          <p:cNvPr id="5" name="Graphic 4" descr="Back with solid fill">
            <a:extLst>
              <a:ext uri="{FF2B5EF4-FFF2-40B4-BE49-F238E27FC236}">
                <a16:creationId xmlns:a16="http://schemas.microsoft.com/office/drawing/2014/main" id="{45E7A80B-2426-4FB8-AE9F-F2B768DCC1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080" y="4417954"/>
            <a:ext cx="3360057" cy="914400"/>
          </a:xfrm>
          <a:prstGeom prst="rect">
            <a:avLst/>
          </a:prstGeom>
        </p:spPr>
      </p:pic>
      <p:sp>
        <p:nvSpPr>
          <p:cNvPr id="6" name="TextBox 5">
            <a:extLst>
              <a:ext uri="{FF2B5EF4-FFF2-40B4-BE49-F238E27FC236}">
                <a16:creationId xmlns:a16="http://schemas.microsoft.com/office/drawing/2014/main" id="{3833F7CB-72C2-4AD4-824E-7AED20B9E70F}"/>
              </a:ext>
            </a:extLst>
          </p:cNvPr>
          <p:cNvSpPr txBox="1"/>
          <p:nvPr/>
        </p:nvSpPr>
        <p:spPr>
          <a:xfrm>
            <a:off x="5759879" y="4414565"/>
            <a:ext cx="3771023" cy="1631216"/>
          </a:xfrm>
          <a:prstGeom prst="rect">
            <a:avLst/>
          </a:prstGeom>
          <a:solidFill>
            <a:srgbClr val="FFFF00"/>
          </a:solidFill>
        </p:spPr>
        <p:txBody>
          <a:bodyPr wrap="square" lIns="91440" tIns="45720" rIns="91440" bIns="45720" rtlCol="0" anchor="t">
            <a:spAutoFit/>
          </a:bodyPr>
          <a:lstStyle/>
          <a:p>
            <a:pPr algn="ctr"/>
            <a:r>
              <a:rPr lang="en-US" sz="2000" b="1"/>
              <a:t>A listing of all classes in the subject category will appear.</a:t>
            </a:r>
            <a:endParaRPr lang="en-US" sz="2000" b="1">
              <a:ea typeface="Calibri"/>
              <a:cs typeface="Calibri"/>
            </a:endParaRPr>
          </a:p>
          <a:p>
            <a:pPr algn="ctr"/>
            <a:endParaRPr lang="en-US" sz="2000" b="1">
              <a:ea typeface="Calibri"/>
              <a:cs typeface="Calibri"/>
            </a:endParaRPr>
          </a:p>
          <a:p>
            <a:pPr algn="ctr"/>
            <a:r>
              <a:rPr lang="en-US" sz="2000" b="1"/>
              <a:t>Select the class(es) that you need and click OK </a:t>
            </a:r>
            <a:endParaRPr lang="en-US" sz="2000" b="1">
              <a:ea typeface="Calibri"/>
              <a:cs typeface="Calibri"/>
            </a:endParaRPr>
          </a:p>
        </p:txBody>
      </p:sp>
      <p:cxnSp>
        <p:nvCxnSpPr>
          <p:cNvPr id="10" name="Connector: Elbow 9">
            <a:extLst>
              <a:ext uri="{FF2B5EF4-FFF2-40B4-BE49-F238E27FC236}">
                <a16:creationId xmlns:a16="http://schemas.microsoft.com/office/drawing/2014/main" id="{8FB04282-8C56-4C29-B030-03BE2D72F6ED}"/>
              </a:ext>
            </a:extLst>
          </p:cNvPr>
          <p:cNvCxnSpPr>
            <a:cxnSpLocks/>
          </p:cNvCxnSpPr>
          <p:nvPr/>
        </p:nvCxnSpPr>
        <p:spPr>
          <a:xfrm rot="10800000" flipV="1">
            <a:off x="565080" y="5338703"/>
            <a:ext cx="5194799" cy="1257305"/>
          </a:xfrm>
          <a:prstGeom prst="bentConnector3">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0E194F-74EF-4941-9450-390CEB2F00AD}"/>
              </a:ext>
            </a:extLst>
          </p:cNvPr>
          <p:cNvSpPr txBox="1"/>
          <p:nvPr/>
        </p:nvSpPr>
        <p:spPr>
          <a:xfrm>
            <a:off x="2622928" y="1321906"/>
            <a:ext cx="3771023" cy="1015663"/>
          </a:xfrm>
          <a:prstGeom prst="rect">
            <a:avLst/>
          </a:prstGeom>
          <a:solidFill>
            <a:srgbClr val="FFFF00"/>
          </a:solidFill>
        </p:spPr>
        <p:txBody>
          <a:bodyPr wrap="square" lIns="91440" tIns="45720" rIns="91440" bIns="45720" rtlCol="0" anchor="t">
            <a:spAutoFit/>
          </a:bodyPr>
          <a:lstStyle/>
          <a:p>
            <a:pPr algn="ctr"/>
            <a:r>
              <a:rPr lang="en-US" sz="2000" b="1"/>
              <a:t>You may need to scroll to a second page for all the classes in a category.</a:t>
            </a:r>
            <a:endParaRPr lang="en-US" sz="2000" b="1">
              <a:ea typeface="Calibri"/>
              <a:cs typeface="Calibri"/>
            </a:endParaRPr>
          </a:p>
        </p:txBody>
      </p:sp>
      <p:sp>
        <p:nvSpPr>
          <p:cNvPr id="13" name="Arrow: Right 12">
            <a:extLst>
              <a:ext uri="{FF2B5EF4-FFF2-40B4-BE49-F238E27FC236}">
                <a16:creationId xmlns:a16="http://schemas.microsoft.com/office/drawing/2014/main" id="{F4FE3FCF-C856-4C13-B485-5E0B3A2226E6}"/>
              </a:ext>
            </a:extLst>
          </p:cNvPr>
          <p:cNvSpPr/>
          <p:nvPr/>
        </p:nvSpPr>
        <p:spPr>
          <a:xfrm rot="10800000">
            <a:off x="2250041" y="2062803"/>
            <a:ext cx="554805" cy="31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0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80D3C39-B897-4FBF-863D-6619803CE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extBox 3">
            <a:extLst>
              <a:ext uri="{FF2B5EF4-FFF2-40B4-BE49-F238E27FC236}">
                <a16:creationId xmlns:a16="http://schemas.microsoft.com/office/drawing/2014/main" id="{2083A1EF-4F8C-4C45-B65D-E98FF38B3D71}"/>
              </a:ext>
            </a:extLst>
          </p:cNvPr>
          <p:cNvSpPr txBox="1"/>
          <p:nvPr/>
        </p:nvSpPr>
        <p:spPr>
          <a:xfrm>
            <a:off x="4605840" y="235286"/>
            <a:ext cx="3771023" cy="1631216"/>
          </a:xfrm>
          <a:prstGeom prst="rect">
            <a:avLst/>
          </a:prstGeom>
          <a:solidFill>
            <a:srgbClr val="FFFF00"/>
          </a:solidFill>
        </p:spPr>
        <p:txBody>
          <a:bodyPr wrap="square" lIns="91440" tIns="45720" rIns="91440" bIns="45720" rtlCol="0" anchor="t">
            <a:spAutoFit/>
          </a:bodyPr>
          <a:lstStyle/>
          <a:p>
            <a:pPr algn="ctr"/>
            <a:r>
              <a:rPr lang="en-US" sz="2000" b="1"/>
              <a:t>Here is another example using ELA selections</a:t>
            </a:r>
            <a:endParaRPr lang="en-US" sz="2000" b="1">
              <a:ea typeface="Calibri"/>
              <a:cs typeface="Calibri"/>
            </a:endParaRPr>
          </a:p>
          <a:p>
            <a:pPr algn="ctr"/>
            <a:endParaRPr lang="en-US" sz="2000" b="1">
              <a:ea typeface="Calibri"/>
              <a:cs typeface="Calibri"/>
            </a:endParaRPr>
          </a:p>
          <a:p>
            <a:pPr algn="ctr"/>
            <a:r>
              <a:rPr lang="en-US" sz="2000" b="1"/>
              <a:t>Remember to hit OK after selecting</a:t>
            </a:r>
            <a:endParaRPr lang="en-US" sz="2000" b="1">
              <a:ea typeface="Calibri"/>
              <a:cs typeface="Calibri"/>
            </a:endParaRPr>
          </a:p>
        </p:txBody>
      </p:sp>
    </p:spTree>
    <p:extLst>
      <p:ext uri="{BB962C8B-B14F-4D97-AF65-F5344CB8AC3E}">
        <p14:creationId xmlns:p14="http://schemas.microsoft.com/office/powerpoint/2010/main" val="2256928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DBBA7C1-3411-462A-9ADB-14098A6D0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26" y="-799630"/>
            <a:ext cx="12384452" cy="7657630"/>
          </a:xfrm>
          <a:prstGeom prst="rect">
            <a:avLst/>
          </a:prstGeom>
        </p:spPr>
      </p:pic>
      <p:pic>
        <p:nvPicPr>
          <p:cNvPr id="4" name="Graphic 3" descr="Back with solid fill">
            <a:extLst>
              <a:ext uri="{FF2B5EF4-FFF2-40B4-BE49-F238E27FC236}">
                <a16:creationId xmlns:a16="http://schemas.microsoft.com/office/drawing/2014/main" id="{B8367F96-933F-41DD-AF5A-6553871E09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483691">
            <a:off x="2311011" y="5705562"/>
            <a:ext cx="3967673" cy="914400"/>
          </a:xfrm>
          <a:prstGeom prst="rect">
            <a:avLst/>
          </a:prstGeom>
        </p:spPr>
      </p:pic>
      <p:sp>
        <p:nvSpPr>
          <p:cNvPr id="5" name="TextBox 4">
            <a:extLst>
              <a:ext uri="{FF2B5EF4-FFF2-40B4-BE49-F238E27FC236}">
                <a16:creationId xmlns:a16="http://schemas.microsoft.com/office/drawing/2014/main" id="{55D8211B-45F8-43BD-A6AC-7174608E1B66}"/>
              </a:ext>
            </a:extLst>
          </p:cNvPr>
          <p:cNvSpPr txBox="1"/>
          <p:nvPr/>
        </p:nvSpPr>
        <p:spPr>
          <a:xfrm>
            <a:off x="5231347" y="5520006"/>
            <a:ext cx="6120380" cy="1015663"/>
          </a:xfrm>
          <a:prstGeom prst="rect">
            <a:avLst/>
          </a:prstGeom>
          <a:solidFill>
            <a:srgbClr val="FFFF00"/>
          </a:solidFill>
        </p:spPr>
        <p:txBody>
          <a:bodyPr wrap="square" lIns="91440" tIns="45720" rIns="91440" bIns="45720" rtlCol="0" anchor="t">
            <a:spAutoFit/>
          </a:bodyPr>
          <a:lstStyle/>
          <a:p>
            <a:pPr marL="342900" indent="-342900" algn="ctr">
              <a:buFont typeface="Arial" panose="020B0604020202020204" pitchFamily="34" charset="0"/>
              <a:buChar char="•"/>
            </a:pPr>
            <a:endParaRPr lang="en-US" sz="2000" b="1">
              <a:solidFill>
                <a:schemeClr val="bg1"/>
              </a:solidFill>
            </a:endParaRPr>
          </a:p>
          <a:p>
            <a:pPr algn="ctr"/>
            <a:r>
              <a:rPr lang="en-US" sz="2000" b="1"/>
              <a:t>Once you have selected all of your classes YOU MUST HIT THE POST BUTTON so it saves your requests!!!!!</a:t>
            </a:r>
            <a:endParaRPr lang="en-US" sz="2000" b="1">
              <a:ea typeface="Calibri"/>
              <a:cs typeface="Calibri"/>
            </a:endParaRPr>
          </a:p>
        </p:txBody>
      </p:sp>
      <p:sp>
        <p:nvSpPr>
          <p:cNvPr id="2" name="TextBox 1">
            <a:extLst>
              <a:ext uri="{FF2B5EF4-FFF2-40B4-BE49-F238E27FC236}">
                <a16:creationId xmlns:a16="http://schemas.microsoft.com/office/drawing/2014/main" id="{9C563450-0409-4A10-8705-6E3F6B9BBAD0}"/>
              </a:ext>
            </a:extLst>
          </p:cNvPr>
          <p:cNvSpPr txBox="1"/>
          <p:nvPr/>
        </p:nvSpPr>
        <p:spPr>
          <a:xfrm>
            <a:off x="924674" y="6287784"/>
            <a:ext cx="1654139" cy="523220"/>
          </a:xfrm>
          <a:prstGeom prst="rect">
            <a:avLst/>
          </a:prstGeom>
          <a:solidFill>
            <a:schemeClr val="tx1">
              <a:lumMod val="65000"/>
            </a:schemeClr>
          </a:solidFill>
          <a:ln w="41275">
            <a:solidFill>
              <a:schemeClr val="bg1"/>
            </a:solidFill>
          </a:ln>
        </p:spPr>
        <p:txBody>
          <a:bodyPr wrap="square" lIns="91440" tIns="45720" rIns="91440" bIns="45720" rtlCol="0" anchor="t">
            <a:spAutoFit/>
          </a:bodyPr>
          <a:lstStyle/>
          <a:p>
            <a:pPr algn="ctr"/>
            <a:r>
              <a:rPr lang="en-US" sz="2800" b="1">
                <a:solidFill>
                  <a:srgbClr val="FFFF00"/>
                </a:solidFill>
              </a:rPr>
              <a:t>POST</a:t>
            </a:r>
            <a:endParaRPr lang="en-US" sz="2800">
              <a:ln>
                <a:solidFill>
                  <a:prstClr val="white"/>
                </a:solidFill>
              </a:ln>
              <a:solidFill>
                <a:srgbClr val="FFFF00"/>
              </a:solidFill>
              <a:ea typeface="Calibri"/>
              <a:cs typeface="Calibri"/>
            </a:endParaRPr>
          </a:p>
        </p:txBody>
      </p:sp>
    </p:spTree>
    <p:extLst>
      <p:ext uri="{BB962C8B-B14F-4D97-AF65-F5344CB8AC3E}">
        <p14:creationId xmlns:p14="http://schemas.microsoft.com/office/powerpoint/2010/main" val="27534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803835-6ED3-4F8A-B957-29C1CEAC7C56}"/>
              </a:ext>
            </a:extLst>
          </p:cNvPr>
          <p:cNvSpPr txBox="1"/>
          <p:nvPr/>
        </p:nvSpPr>
        <p:spPr>
          <a:xfrm>
            <a:off x="2366586" y="492583"/>
            <a:ext cx="7458825"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Do Your Research!</a:t>
            </a:r>
          </a:p>
        </p:txBody>
      </p:sp>
      <p:sp>
        <p:nvSpPr>
          <p:cNvPr id="8" name="TextBox 7">
            <a:extLst>
              <a:ext uri="{FF2B5EF4-FFF2-40B4-BE49-F238E27FC236}">
                <a16:creationId xmlns:a16="http://schemas.microsoft.com/office/drawing/2014/main" id="{FC751AE0-F56A-410D-AD9A-719D6F82653E}"/>
              </a:ext>
            </a:extLst>
          </p:cNvPr>
          <p:cNvSpPr txBox="1"/>
          <p:nvPr/>
        </p:nvSpPr>
        <p:spPr>
          <a:xfrm>
            <a:off x="861237" y="1967023"/>
            <a:ext cx="10345041" cy="4672048"/>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Take some time in the next couple of days to do some planning</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Make sure you keep your post graduation </a:t>
            </a:r>
            <a:r>
              <a:rPr lang="en-CA" altLang="en-US" sz="2400">
                <a:solidFill>
                  <a:srgbClr val="002060"/>
                </a:solidFill>
                <a:latin typeface="Palatino Linotype" panose="02040502050505030304" pitchFamily="18" charset="0"/>
              </a:rPr>
              <a:t>requirements and post secondary plans </a:t>
            </a: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in mind when selecting your courses.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Take a look at the course description booklet. It provides a detailed description for each class we offer. (On the Miller Website)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Talk to your teachers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Please stop by student services if you have questions or email any one of </a:t>
            </a:r>
            <a:r>
              <a:rPr lang="en-CA" altLang="en-US" sz="2400">
                <a:solidFill>
                  <a:srgbClr val="002060"/>
                </a:solidFill>
                <a:latin typeface="Palatino Linotype" panose="02040502050505030304" pitchFamily="18" charset="0"/>
              </a:rPr>
              <a:t>us from the student services team.</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CA" altLang="en-US" sz="2400" b="1">
                <a:solidFill>
                  <a:srgbClr val="002060"/>
                </a:solidFill>
                <a:latin typeface="Palatino Linotype" panose="02040502050505030304" pitchFamily="18" charset="0"/>
              </a:rPr>
              <a:t>Registration closes March 8</a:t>
            </a:r>
            <a:r>
              <a:rPr lang="en-CA" altLang="en-US" sz="2400" b="1" baseline="30000">
                <a:solidFill>
                  <a:srgbClr val="002060"/>
                </a:solidFill>
                <a:latin typeface="Palatino Linotype" panose="02040502050505030304" pitchFamily="18" charset="0"/>
              </a:rPr>
              <a:t>th</a:t>
            </a:r>
            <a:r>
              <a:rPr lang="en-CA" altLang="en-US" sz="2400" b="1">
                <a:solidFill>
                  <a:srgbClr val="002060"/>
                </a:solidFill>
                <a:latin typeface="Palatino Linotype" panose="02040502050505030304" pitchFamily="18" charset="0"/>
              </a:rPr>
              <a:t>, 2024</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1" i="0" u="none" strike="noStrike" kern="1200" cap="none" spc="0" normalizeH="0" baseline="0" noProof="0">
                <a:ln>
                  <a:noFill/>
                </a:ln>
                <a:solidFill>
                  <a:srgbClr val="002060"/>
                </a:solidFill>
                <a:effectLst/>
                <a:uLnTx/>
                <a:uFillTx/>
                <a:latin typeface="Palatino Linotype" panose="02040502050505030304" pitchFamily="18" charset="0"/>
              </a:rPr>
              <a:t>Grade 9-11 Parent Night: </a:t>
            </a:r>
            <a:r>
              <a:rPr lang="en-CA" altLang="en-US" sz="2400" b="1">
                <a:solidFill>
                  <a:srgbClr val="002060"/>
                </a:solidFill>
                <a:latin typeface="Palatino Linotype" panose="02040502050505030304" pitchFamily="18" charset="0"/>
              </a:rPr>
              <a:t>Wednesday, February 28</a:t>
            </a:r>
            <a:r>
              <a:rPr lang="en-CA" altLang="en-US" sz="2400" b="1" baseline="30000">
                <a:solidFill>
                  <a:srgbClr val="002060"/>
                </a:solidFill>
                <a:latin typeface="Palatino Linotype" panose="02040502050505030304" pitchFamily="18" charset="0"/>
              </a:rPr>
              <a:t>th</a:t>
            </a:r>
            <a:r>
              <a:rPr lang="en-CA" altLang="en-US" sz="2400" b="1">
                <a:solidFill>
                  <a:srgbClr val="002060"/>
                </a:solidFill>
                <a:latin typeface="Palatino Linotype" panose="02040502050505030304" pitchFamily="18" charset="0"/>
              </a:rPr>
              <a:t> 6:30pm Theatre</a:t>
            </a:r>
            <a:endPar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endParaRPr>
          </a:p>
          <a:p>
            <a:pPr marR="0" lvl="0" algn="l" defTabSz="914400" rtl="0" eaLnBrk="0" fontAlgn="base" latinLnBrk="0" hangingPunct="0">
              <a:lnSpc>
                <a:spcPct val="100000"/>
              </a:lnSpc>
              <a:spcBef>
                <a:spcPct val="20000"/>
              </a:spcBef>
              <a:spcAft>
                <a:spcPct val="0"/>
              </a:spcAft>
              <a:buClrTx/>
              <a:buSzTx/>
              <a:tabLst/>
              <a:defRPr/>
            </a:pPr>
            <a:endParaRPr kumimoji="0" lang="en-CA" altLang="en-US" sz="2400" b="0" i="0" u="none" strike="noStrike" kern="1200" cap="none" spc="0" normalizeH="0" baseline="0" noProof="0">
              <a:ln>
                <a:noFill/>
              </a:ln>
              <a:solidFill>
                <a:srgbClr val="CC0000"/>
              </a:solidFill>
              <a:effectLst/>
              <a:uLnTx/>
              <a:uFillTx/>
              <a:latin typeface="Palatino Linotype" panose="02040502050505030304" pitchFamily="18" charset="0"/>
            </a:endParaRPr>
          </a:p>
        </p:txBody>
      </p:sp>
    </p:spTree>
    <p:extLst>
      <p:ext uri="{BB962C8B-B14F-4D97-AF65-F5344CB8AC3E}">
        <p14:creationId xmlns:p14="http://schemas.microsoft.com/office/powerpoint/2010/main" val="84856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0ADC-34C9-46EF-B21C-F11398B238F9}"/>
              </a:ext>
            </a:extLst>
          </p:cNvPr>
          <p:cNvSpPr txBox="1"/>
          <p:nvPr/>
        </p:nvSpPr>
        <p:spPr>
          <a:xfrm>
            <a:off x="1652740" y="508388"/>
            <a:ext cx="8402320" cy="1077218"/>
          </a:xfrm>
          <a:prstGeom prst="rect">
            <a:avLst/>
          </a:prstGeom>
          <a:noFill/>
        </p:spPr>
        <p:txBody>
          <a:bodyPr wrap="square" rtlCol="0">
            <a:spAutoFit/>
          </a:bodyPr>
          <a:lstStyle/>
          <a:p>
            <a:pPr algn="ct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Students Must Have 24 Credits</a:t>
            </a:r>
          </a:p>
        </p:txBody>
      </p:sp>
      <p:sp>
        <p:nvSpPr>
          <p:cNvPr id="6" name="TextBox 5">
            <a:extLst>
              <a:ext uri="{FF2B5EF4-FFF2-40B4-BE49-F238E27FC236}">
                <a16:creationId xmlns:a16="http://schemas.microsoft.com/office/drawing/2014/main" id="{F47D7C45-3FA3-401A-B5CC-5BD1D9B3D18F}"/>
              </a:ext>
            </a:extLst>
          </p:cNvPr>
          <p:cNvSpPr txBox="1"/>
          <p:nvPr/>
        </p:nvSpPr>
        <p:spPr>
          <a:xfrm>
            <a:off x="630935" y="1585606"/>
            <a:ext cx="11065559" cy="4524315"/>
          </a:xfrm>
          <a:prstGeom prst="rect">
            <a:avLst/>
          </a:prstGeom>
          <a:noFill/>
        </p:spPr>
        <p:txBody>
          <a:bodyPr wrap="square" lIns="91440" tIns="45720" rIns="91440" bIns="45720" anchor="t">
            <a:spAutoFit/>
          </a:bodyPr>
          <a:lstStyle/>
          <a:p>
            <a:pPr marL="0" indent="0">
              <a:buFont typeface="Wingdings 2" panose="05020102010507070707" pitchFamily="18" charset="2"/>
              <a:buNone/>
              <a:defRPr/>
            </a:pPr>
            <a:r>
              <a:rPr lang="en-US" sz="1600">
                <a:solidFill>
                  <a:srgbClr val="002060"/>
                </a:solidFill>
                <a:latin typeface="Palatino Linotype"/>
              </a:rPr>
              <a:t>For Bilingual Mention, students must take a minimum 12 credits from French Immersion Subjects in grades 10-12.</a:t>
            </a:r>
          </a:p>
          <a:p>
            <a:pPr>
              <a:defRPr/>
            </a:pPr>
            <a:r>
              <a:rPr lang="en-US" sz="1600">
                <a:solidFill>
                  <a:srgbClr val="002060"/>
                </a:solidFill>
                <a:latin typeface="Palatino Linotype"/>
              </a:rPr>
              <a:t> The following French Immersion courses  are offered at Miller High School:</a:t>
            </a:r>
          </a:p>
          <a:p>
            <a:pPr>
              <a:defRPr/>
            </a:pPr>
            <a:endParaRPr lang="en-US" sz="1600">
              <a:solidFill>
                <a:srgbClr val="002060"/>
              </a:solidFill>
              <a:latin typeface="Palatino Linotype" panose="02040502050505030304" pitchFamily="18" charset="0"/>
            </a:endParaRPr>
          </a:p>
          <a:p>
            <a:pPr>
              <a:defRPr/>
            </a:pPr>
            <a:r>
              <a:rPr lang="en-US" sz="1600">
                <a:solidFill>
                  <a:srgbClr val="002060"/>
                </a:solidFill>
                <a:latin typeface="Palatino Linotype"/>
              </a:rPr>
              <a:t>    </a:t>
            </a:r>
          </a:p>
          <a:p>
            <a:pPr>
              <a:defRPr/>
            </a:pPr>
            <a:endParaRPr lang="en-US" sz="1600">
              <a:solidFill>
                <a:srgbClr val="002060"/>
              </a:solidFill>
              <a:latin typeface="Palatino Linotype"/>
            </a:endParaRPr>
          </a:p>
          <a:p>
            <a:pPr>
              <a:defRPr/>
            </a:pPr>
            <a:endParaRPr lang="en-US" sz="1600">
              <a:solidFill>
                <a:srgbClr val="002060"/>
              </a:solidFill>
              <a:latin typeface="Palatino Linotype"/>
            </a:endParaRPr>
          </a:p>
          <a:p>
            <a:pPr>
              <a:defRPr/>
            </a:pPr>
            <a:endParaRPr lang="en-US" sz="1600">
              <a:solidFill>
                <a:srgbClr val="002060"/>
              </a:solidFill>
              <a:latin typeface="Palatino Linotype"/>
            </a:endParaRPr>
          </a:p>
          <a:p>
            <a:pPr>
              <a:defRPr/>
            </a:pPr>
            <a:endParaRPr lang="en-US" sz="1600">
              <a:solidFill>
                <a:srgbClr val="002060"/>
              </a:solidFill>
              <a:latin typeface="Palatino Linotype"/>
            </a:endParaRPr>
          </a:p>
          <a:p>
            <a:pPr>
              <a:defRPr/>
            </a:pPr>
            <a:endParaRPr lang="en-US" sz="1600">
              <a:solidFill>
                <a:srgbClr val="002060"/>
              </a:solidFill>
              <a:latin typeface="Palatino Linotype"/>
            </a:endParaRPr>
          </a:p>
          <a:p>
            <a:pPr>
              <a:defRPr/>
            </a:pPr>
            <a:endParaRPr lang="en-US" sz="1600">
              <a:solidFill>
                <a:srgbClr val="002060"/>
              </a:solidFill>
              <a:latin typeface="Palatino Linotype"/>
            </a:endParaRPr>
          </a:p>
          <a:p>
            <a:pPr>
              <a:defRPr/>
            </a:pPr>
            <a:endParaRPr lang="en-US" sz="1600">
              <a:solidFill>
                <a:srgbClr val="002060"/>
              </a:solidFill>
              <a:latin typeface="Palatino Linotype"/>
            </a:endParaRPr>
          </a:p>
          <a:p>
            <a:pPr>
              <a:defRPr/>
            </a:pPr>
            <a:endParaRPr lang="en-US" sz="1600">
              <a:solidFill>
                <a:srgbClr val="002060"/>
              </a:solidFill>
              <a:latin typeface="Palatino Linotype"/>
            </a:endParaRPr>
          </a:p>
          <a:p>
            <a:pPr>
              <a:spcBef>
                <a:spcPts val="0"/>
              </a:spcBef>
              <a:defRPr/>
            </a:pPr>
            <a:r>
              <a:rPr lang="en-US" sz="1600">
                <a:solidFill>
                  <a:srgbClr val="002060"/>
                </a:solidFill>
                <a:latin typeface="Palatino Linotype"/>
              </a:rPr>
              <a:t>		</a:t>
            </a:r>
          </a:p>
          <a:p>
            <a:pPr>
              <a:defRPr/>
            </a:pPr>
            <a:r>
              <a:rPr lang="en-US" sz="1600">
                <a:solidFill>
                  <a:srgbClr val="002060"/>
                </a:solidFill>
                <a:latin typeface="Palatino Linotype"/>
              </a:rPr>
              <a:t>Three compulsory English Language Arts credits are required for Graduation. </a:t>
            </a:r>
          </a:p>
          <a:p>
            <a:pPr marL="0" indent="0">
              <a:spcBef>
                <a:spcPts val="0"/>
              </a:spcBef>
              <a:buFont typeface="Wingdings 2" panose="05020102010507070707" pitchFamily="18" charset="2"/>
              <a:buNone/>
              <a:defRPr/>
            </a:pPr>
            <a:r>
              <a:rPr lang="en-US" sz="1600">
                <a:solidFill>
                  <a:srgbClr val="002060"/>
                </a:solidFill>
                <a:latin typeface="Palatino Linotype"/>
              </a:rPr>
              <a:t>			ELA A10 and/or ELAB10</a:t>
            </a:r>
          </a:p>
          <a:p>
            <a:pPr marL="0" indent="0">
              <a:spcBef>
                <a:spcPts val="0"/>
              </a:spcBef>
              <a:buFont typeface="Wingdings 2" panose="05020102010507070707" pitchFamily="18" charset="2"/>
              <a:buNone/>
              <a:defRPr/>
            </a:pPr>
            <a:r>
              <a:rPr lang="en-US" sz="1600">
                <a:solidFill>
                  <a:srgbClr val="002060"/>
                </a:solidFill>
                <a:latin typeface="Palatino Linotype"/>
              </a:rPr>
              <a:t>			ELA 20</a:t>
            </a:r>
          </a:p>
          <a:p>
            <a:pPr>
              <a:defRPr/>
            </a:pPr>
            <a:r>
              <a:rPr lang="en-US" sz="1600">
                <a:solidFill>
                  <a:srgbClr val="002060"/>
                </a:solidFill>
                <a:latin typeface="Palatino Linotype"/>
              </a:rPr>
              <a:t>			ELAA30 and/or ELAB30 </a:t>
            </a:r>
            <a:endParaRPr lang="en-US" sz="1600">
              <a:solidFill>
                <a:srgbClr val="002060"/>
              </a:solidFill>
              <a:latin typeface="Palatino Linotype" panose="02040502050505030304" pitchFamily="18" charset="0"/>
            </a:endParaRPr>
          </a:p>
          <a:p>
            <a:pPr marL="0" indent="0">
              <a:spcBef>
                <a:spcPts val="0"/>
              </a:spcBef>
              <a:buFont typeface="Wingdings 2" panose="05020102010507070707" pitchFamily="18" charset="2"/>
              <a:buNone/>
              <a:defRPr/>
            </a:pPr>
            <a:r>
              <a:rPr lang="en-US" sz="1600" b="1">
                <a:solidFill>
                  <a:srgbClr val="002060"/>
                </a:solidFill>
                <a:latin typeface="Palatino Linotype"/>
              </a:rPr>
              <a:t>*Some post-secondary programs may require more than 3 ELA credits. </a:t>
            </a:r>
          </a:p>
        </p:txBody>
      </p:sp>
      <p:graphicFrame>
        <p:nvGraphicFramePr>
          <p:cNvPr id="2" name="Table 1">
            <a:extLst>
              <a:ext uri="{FF2B5EF4-FFF2-40B4-BE49-F238E27FC236}">
                <a16:creationId xmlns:a16="http://schemas.microsoft.com/office/drawing/2014/main" id="{9701C4F0-8AD5-A96F-3497-39AD8F0B6774}"/>
              </a:ext>
            </a:extLst>
          </p:cNvPr>
          <p:cNvGraphicFramePr>
            <a:graphicFrameLocks noGrp="1"/>
          </p:cNvGraphicFramePr>
          <p:nvPr>
            <p:extLst>
              <p:ext uri="{D42A27DB-BD31-4B8C-83A1-F6EECF244321}">
                <p14:modId xmlns:p14="http://schemas.microsoft.com/office/powerpoint/2010/main" val="987569918"/>
              </p:ext>
            </p:extLst>
          </p:nvPr>
        </p:nvGraphicFramePr>
        <p:xfrm>
          <a:off x="1772844" y="2314615"/>
          <a:ext cx="8168640" cy="2225037"/>
        </p:xfrm>
        <a:graphic>
          <a:graphicData uri="http://schemas.openxmlformats.org/drawingml/2006/table">
            <a:tbl>
              <a:tblPr bandRow="1">
                <a:tableStyleId>{5C22544A-7EE6-4342-B048-85BDC9FD1C3A}</a:tableStyleId>
              </a:tblPr>
              <a:tblGrid>
                <a:gridCol w="4084320">
                  <a:extLst>
                    <a:ext uri="{9D8B030D-6E8A-4147-A177-3AD203B41FA5}">
                      <a16:colId xmlns:a16="http://schemas.microsoft.com/office/drawing/2014/main" val="3357858696"/>
                    </a:ext>
                  </a:extLst>
                </a:gridCol>
                <a:gridCol w="4084320">
                  <a:extLst>
                    <a:ext uri="{9D8B030D-6E8A-4147-A177-3AD203B41FA5}">
                      <a16:colId xmlns:a16="http://schemas.microsoft.com/office/drawing/2014/main" val="1947172105"/>
                    </a:ext>
                  </a:extLst>
                </a:gridCol>
              </a:tblGrid>
              <a:tr h="370840">
                <a:tc>
                  <a:txBody>
                    <a:bodyPr/>
                    <a:lstStyle/>
                    <a:p>
                      <a:pPr marL="0" marR="0" lvl="0" indent="0" algn="l">
                        <a:lnSpc>
                          <a:spcPct val="100000"/>
                        </a:lnSpc>
                        <a:spcBef>
                          <a:spcPts val="0"/>
                        </a:spcBef>
                        <a:spcAft>
                          <a:spcPts val="0"/>
                        </a:spcAft>
                        <a:buNone/>
                      </a:pPr>
                      <a:r>
                        <a:rPr lang="en-US" sz="1600" b="0" i="0" u="none" strike="noStrike" noProof="0">
                          <a:solidFill>
                            <a:srgbClr val="002060"/>
                          </a:solidFill>
                          <a:latin typeface="Palatino Linotype"/>
                        </a:rPr>
                        <a:t>Études es </a:t>
                      </a:r>
                      <a:r>
                        <a:rPr lang="en-US" sz="1600" b="0" i="0" u="none" strike="noStrike" noProof="0" err="1">
                          <a:solidFill>
                            <a:srgbClr val="002060"/>
                          </a:solidFill>
                          <a:latin typeface="Palatino Linotype"/>
                        </a:rPr>
                        <a:t>catholiques</a:t>
                      </a:r>
                      <a:r>
                        <a:rPr lang="en-US" sz="1600" b="0" i="0" u="none" strike="noStrike" noProof="0">
                          <a:solidFill>
                            <a:srgbClr val="002060"/>
                          </a:solidFill>
                          <a:latin typeface="Palatino Linotype"/>
                        </a:rPr>
                        <a:t> 10, 20, 30     </a:t>
                      </a:r>
                    </a:p>
                  </a:txBody>
                  <a:tcPr/>
                </a:tc>
                <a:tc>
                  <a:txBody>
                    <a:bodyPr/>
                    <a:lstStyle/>
                    <a:p>
                      <a:pPr lvl="0" algn="l">
                        <a:lnSpc>
                          <a:spcPct val="100000"/>
                        </a:lnSpc>
                        <a:spcBef>
                          <a:spcPts val="0"/>
                        </a:spcBef>
                        <a:spcAft>
                          <a:spcPts val="0"/>
                        </a:spcAft>
                        <a:buNone/>
                      </a:pPr>
                      <a:r>
                        <a:rPr lang="en-US" sz="1600" b="0" i="0" u="none" strike="noStrike" noProof="0" err="1">
                          <a:solidFill>
                            <a:srgbClr val="002060"/>
                          </a:solidFill>
                          <a:latin typeface="Palatino Linotype"/>
                        </a:rPr>
                        <a:t>Mathématiques</a:t>
                      </a:r>
                      <a:r>
                        <a:rPr lang="en-US" sz="1600" b="0" i="0" u="none" strike="noStrike" noProof="0">
                          <a:solidFill>
                            <a:srgbClr val="002060"/>
                          </a:solidFill>
                          <a:latin typeface="Palatino Linotype"/>
                        </a:rPr>
                        <a:t> 20 </a:t>
                      </a:r>
                      <a:r>
                        <a:rPr lang="en-US" sz="1600" b="0" i="0" u="none" strike="noStrike" noProof="0" err="1">
                          <a:solidFill>
                            <a:srgbClr val="002060"/>
                          </a:solidFill>
                          <a:latin typeface="Palatino Linotype"/>
                        </a:rPr>
                        <a:t>Fondements</a:t>
                      </a:r>
                      <a:endParaRPr lang="en-US" sz="1600" b="0" i="0" u="none" strike="noStrike" noProof="0" err="1">
                        <a:solidFill>
                          <a:srgbClr val="000000"/>
                        </a:solidFill>
                        <a:latin typeface="Palatino Linotype"/>
                      </a:endParaRPr>
                    </a:p>
                  </a:txBody>
                  <a:tcPr/>
                </a:tc>
                <a:extLst>
                  <a:ext uri="{0D108BD9-81ED-4DB2-BD59-A6C34878D82A}">
                    <a16:rowId xmlns:a16="http://schemas.microsoft.com/office/drawing/2014/main" val="1098750910"/>
                  </a:ext>
                </a:extLst>
              </a:tr>
              <a:tr h="370840">
                <a:tc>
                  <a:txBody>
                    <a:bodyPr/>
                    <a:lstStyle/>
                    <a:p>
                      <a:pPr lvl="0">
                        <a:buNone/>
                      </a:pPr>
                      <a:r>
                        <a:rPr lang="en-US" sz="1600" b="0" i="0" u="none" strike="noStrike" noProof="0">
                          <a:solidFill>
                            <a:srgbClr val="002060"/>
                          </a:solidFill>
                          <a:latin typeface="Palatino Linotype"/>
                        </a:rPr>
                        <a:t> </a:t>
                      </a:r>
                      <a:r>
                        <a:rPr lang="en-US" sz="1600" b="0" i="0" u="none" strike="noStrike" noProof="0" err="1">
                          <a:solidFill>
                            <a:srgbClr val="002060"/>
                          </a:solidFill>
                          <a:latin typeface="Palatino Linotype"/>
                        </a:rPr>
                        <a:t>Français</a:t>
                      </a:r>
                      <a:r>
                        <a:rPr lang="en-US" sz="1600" b="0" i="0" u="none" strike="noStrike" noProof="0">
                          <a:solidFill>
                            <a:srgbClr val="002060"/>
                          </a:solidFill>
                          <a:latin typeface="Palatino Linotype"/>
                        </a:rPr>
                        <a:t> 10, 20, 30</a:t>
                      </a:r>
                      <a:endParaRPr lang="en-US"/>
                    </a:p>
                  </a:txBody>
                  <a:tcPr/>
                </a:tc>
                <a:tc>
                  <a:txBody>
                    <a:bodyPr/>
                    <a:lstStyle/>
                    <a:p>
                      <a:pPr lvl="0">
                        <a:buNone/>
                      </a:pPr>
                      <a:r>
                        <a:rPr lang="en-US" sz="1600" b="0" i="0" u="none" strike="noStrike" noProof="0" err="1">
                          <a:solidFill>
                            <a:srgbClr val="002060"/>
                          </a:solidFill>
                          <a:latin typeface="Palatino Linotype"/>
                        </a:rPr>
                        <a:t>Mathématiques</a:t>
                      </a:r>
                      <a:r>
                        <a:rPr lang="en-US" sz="1600" b="0" i="0" u="none" strike="noStrike" noProof="0">
                          <a:solidFill>
                            <a:srgbClr val="002060"/>
                          </a:solidFill>
                          <a:latin typeface="Palatino Linotype"/>
                        </a:rPr>
                        <a:t> 20 </a:t>
                      </a:r>
                      <a:r>
                        <a:rPr lang="en-US" sz="1600" b="0" i="0" u="none" strike="noStrike" noProof="0" err="1">
                          <a:solidFill>
                            <a:srgbClr val="002060"/>
                          </a:solidFill>
                          <a:latin typeface="Palatino Linotype"/>
                        </a:rPr>
                        <a:t>Pré-calcul</a:t>
                      </a:r>
                      <a:endParaRPr lang="en-US" err="1"/>
                    </a:p>
                  </a:txBody>
                  <a:tcPr/>
                </a:tc>
                <a:extLst>
                  <a:ext uri="{0D108BD9-81ED-4DB2-BD59-A6C34878D82A}">
                    <a16:rowId xmlns:a16="http://schemas.microsoft.com/office/drawing/2014/main" val="2832797596"/>
                  </a:ext>
                </a:extLst>
              </a:tr>
              <a:tr h="370840">
                <a:tc>
                  <a:txBody>
                    <a:bodyPr/>
                    <a:lstStyle/>
                    <a:p>
                      <a:pPr lvl="0">
                        <a:buNone/>
                      </a:pPr>
                      <a:r>
                        <a:rPr lang="en-US" sz="1600" b="0" i="0" u="none" strike="noStrike" noProof="0">
                          <a:solidFill>
                            <a:srgbClr val="002060"/>
                          </a:solidFill>
                          <a:latin typeface="Palatino Linotype"/>
                        </a:rPr>
                        <a:t>Sciences 10 </a:t>
                      </a:r>
                      <a:endParaRPr lang="en-US"/>
                    </a:p>
                  </a:txBody>
                  <a:tcPr/>
                </a:tc>
                <a:tc>
                  <a:txBody>
                    <a:bodyPr/>
                    <a:lstStyle/>
                    <a:p>
                      <a:pPr lvl="0" algn="l">
                        <a:lnSpc>
                          <a:spcPct val="100000"/>
                        </a:lnSpc>
                        <a:spcBef>
                          <a:spcPts val="0"/>
                        </a:spcBef>
                        <a:spcAft>
                          <a:spcPts val="0"/>
                        </a:spcAft>
                        <a:buNone/>
                      </a:pPr>
                      <a:r>
                        <a:rPr lang="en-US" sz="1600" b="0" i="0" u="none" strike="noStrike" noProof="0" err="1">
                          <a:solidFill>
                            <a:srgbClr val="002060"/>
                          </a:solidFill>
                          <a:latin typeface="Palatino Linotype"/>
                        </a:rPr>
                        <a:t>Mathématiques</a:t>
                      </a:r>
                      <a:r>
                        <a:rPr lang="en-US" sz="1600" b="0" i="0" u="none" strike="noStrike" noProof="0">
                          <a:solidFill>
                            <a:srgbClr val="002060"/>
                          </a:solidFill>
                          <a:latin typeface="Palatino Linotype"/>
                        </a:rPr>
                        <a:t> 30 </a:t>
                      </a:r>
                      <a:r>
                        <a:rPr lang="en-US" sz="1600" b="0" i="0" u="none" strike="noStrike" noProof="0" err="1">
                          <a:solidFill>
                            <a:srgbClr val="002060"/>
                          </a:solidFill>
                          <a:latin typeface="Palatino Linotype"/>
                        </a:rPr>
                        <a:t>Fondements</a:t>
                      </a:r>
                      <a:endParaRPr lang="en-US" sz="1600" b="0" i="0" u="none" strike="noStrike" noProof="0" err="1">
                        <a:solidFill>
                          <a:srgbClr val="000000"/>
                        </a:solidFill>
                        <a:latin typeface="Palatino Linotype"/>
                      </a:endParaRPr>
                    </a:p>
                  </a:txBody>
                  <a:tcPr/>
                </a:tc>
                <a:extLst>
                  <a:ext uri="{0D108BD9-81ED-4DB2-BD59-A6C34878D82A}">
                    <a16:rowId xmlns:a16="http://schemas.microsoft.com/office/drawing/2014/main" val="260786096"/>
                  </a:ext>
                </a:extLst>
              </a:tr>
              <a:tr h="370840">
                <a:tc>
                  <a:txBody>
                    <a:bodyPr/>
                    <a:lstStyle/>
                    <a:p>
                      <a:pPr lvl="0">
                        <a:buNone/>
                      </a:pPr>
                      <a:r>
                        <a:rPr lang="en-US" sz="1600" b="0" i="0" u="none" strike="noStrike" noProof="0">
                          <a:solidFill>
                            <a:srgbClr val="002060"/>
                          </a:solidFill>
                          <a:latin typeface="Palatino Linotype"/>
                        </a:rPr>
                        <a:t>Sciences </a:t>
                      </a:r>
                      <a:r>
                        <a:rPr lang="en-US" sz="1600" b="0" i="0" u="none" strike="noStrike" noProof="0" err="1">
                          <a:solidFill>
                            <a:srgbClr val="002060"/>
                          </a:solidFill>
                          <a:latin typeface="Palatino Linotype"/>
                        </a:rPr>
                        <a:t>sociale</a:t>
                      </a:r>
                      <a:r>
                        <a:rPr lang="en-US" sz="1600" b="0" i="0" u="none" strike="noStrike" noProof="0">
                          <a:solidFill>
                            <a:srgbClr val="002060"/>
                          </a:solidFill>
                          <a:latin typeface="Palatino Linotype"/>
                        </a:rPr>
                        <a:t> (</a:t>
                      </a:r>
                      <a:r>
                        <a:rPr lang="en-US" sz="1600" b="0" i="0" u="none" strike="noStrike" noProof="0" err="1">
                          <a:solidFill>
                            <a:srgbClr val="002060"/>
                          </a:solidFill>
                          <a:latin typeface="Palatino Linotype"/>
                        </a:rPr>
                        <a:t>Histoire</a:t>
                      </a:r>
                      <a:r>
                        <a:rPr lang="en-US" sz="1600" b="0" i="0" u="none" strike="noStrike" noProof="0">
                          <a:solidFill>
                            <a:srgbClr val="002060"/>
                          </a:solidFill>
                          <a:latin typeface="Palatino Linotype"/>
                        </a:rPr>
                        <a:t>) 10</a:t>
                      </a:r>
                      <a:endParaRPr lang="en-US"/>
                    </a:p>
                  </a:txBody>
                  <a:tcPr/>
                </a:tc>
                <a:tc>
                  <a:txBody>
                    <a:bodyPr/>
                    <a:lstStyle/>
                    <a:p>
                      <a:pPr lvl="0">
                        <a:buNone/>
                      </a:pPr>
                      <a:r>
                        <a:rPr lang="en-US" sz="1600" b="0" i="0" u="none" strike="noStrike" noProof="0" err="1">
                          <a:solidFill>
                            <a:srgbClr val="002060"/>
                          </a:solidFill>
                          <a:latin typeface="Palatino Linotype"/>
                        </a:rPr>
                        <a:t>Mathématiques</a:t>
                      </a:r>
                      <a:r>
                        <a:rPr lang="en-US" sz="1600" b="0" i="0" u="none" strike="noStrike" noProof="0">
                          <a:solidFill>
                            <a:srgbClr val="002060"/>
                          </a:solidFill>
                          <a:latin typeface="Palatino Linotype"/>
                        </a:rPr>
                        <a:t> 30 </a:t>
                      </a:r>
                      <a:r>
                        <a:rPr lang="en-US" sz="1600" b="0" i="0" u="none" strike="noStrike" noProof="0" err="1">
                          <a:solidFill>
                            <a:srgbClr val="002060"/>
                          </a:solidFill>
                          <a:latin typeface="Palatino Linotype"/>
                        </a:rPr>
                        <a:t>Pré-calcul</a:t>
                      </a:r>
                      <a:endParaRPr lang="en-US" err="1"/>
                    </a:p>
                  </a:txBody>
                  <a:tcPr/>
                </a:tc>
                <a:extLst>
                  <a:ext uri="{0D108BD9-81ED-4DB2-BD59-A6C34878D82A}">
                    <a16:rowId xmlns:a16="http://schemas.microsoft.com/office/drawing/2014/main" val="3248530068"/>
                  </a:ext>
                </a:extLst>
              </a:tr>
              <a:tr h="370839">
                <a:tc>
                  <a:txBody>
                    <a:bodyPr/>
                    <a:lstStyle/>
                    <a:p>
                      <a:pPr lvl="0">
                        <a:buNone/>
                      </a:pPr>
                      <a:r>
                        <a:rPr lang="en-US" sz="1600" b="0" i="0" u="none" strike="noStrike" noProof="0">
                          <a:solidFill>
                            <a:srgbClr val="002060"/>
                          </a:solidFill>
                          <a:latin typeface="Palatino Linotype"/>
                        </a:rPr>
                        <a:t>Sciences </a:t>
                      </a:r>
                      <a:r>
                        <a:rPr lang="en-US" sz="1600" b="0" i="0" u="none" strike="noStrike" noProof="0" err="1">
                          <a:solidFill>
                            <a:srgbClr val="002060"/>
                          </a:solidFill>
                          <a:latin typeface="Palatino Linotype"/>
                        </a:rPr>
                        <a:t>sociale</a:t>
                      </a:r>
                      <a:r>
                        <a:rPr lang="en-US" sz="1600" b="0" i="0" u="none" strike="noStrike" noProof="0">
                          <a:solidFill>
                            <a:srgbClr val="002060"/>
                          </a:solidFill>
                          <a:latin typeface="Palatino Linotype"/>
                        </a:rPr>
                        <a:t> (</a:t>
                      </a:r>
                      <a:r>
                        <a:rPr lang="en-US" sz="1600" b="0" i="0" u="none" strike="noStrike" noProof="0" err="1">
                          <a:solidFill>
                            <a:srgbClr val="002060"/>
                          </a:solidFill>
                          <a:latin typeface="Palatino Linotype"/>
                        </a:rPr>
                        <a:t>Histoire</a:t>
                      </a:r>
                      <a:r>
                        <a:rPr lang="en-US" sz="1600" b="0" i="0" u="none" strike="noStrike" noProof="0">
                          <a:solidFill>
                            <a:srgbClr val="002060"/>
                          </a:solidFill>
                          <a:latin typeface="Palatino Linotype"/>
                        </a:rPr>
                        <a:t>) 20</a:t>
                      </a:r>
                      <a:endParaRPr lang="en-US"/>
                    </a:p>
                  </a:txBody>
                  <a:tcPr/>
                </a:tc>
                <a:tc>
                  <a:txBody>
                    <a:bodyPr/>
                    <a:lstStyle/>
                    <a:p>
                      <a:pPr lvl="0">
                        <a:buNone/>
                      </a:pPr>
                      <a:r>
                        <a:rPr lang="en-US" sz="1600" b="0" i="0" u="none" strike="noStrike" noProof="0" err="1">
                          <a:solidFill>
                            <a:srgbClr val="002060"/>
                          </a:solidFill>
                          <a:latin typeface="Palatino Linotype"/>
                        </a:rPr>
                        <a:t>Mathématiques</a:t>
                      </a:r>
                      <a:r>
                        <a:rPr lang="en-US" sz="1600" b="0" i="0" u="none" strike="noStrike" noProof="0">
                          <a:solidFill>
                            <a:srgbClr val="002060"/>
                          </a:solidFill>
                          <a:latin typeface="Palatino Linotype"/>
                        </a:rPr>
                        <a:t> 10 </a:t>
                      </a:r>
                      <a:r>
                        <a:rPr lang="en-US" sz="1600" b="0" i="0" u="none" strike="noStrike" noProof="0" err="1">
                          <a:solidFill>
                            <a:srgbClr val="002060"/>
                          </a:solidFill>
                          <a:latin typeface="Palatino Linotype"/>
                        </a:rPr>
                        <a:t>Fondements</a:t>
                      </a:r>
                      <a:r>
                        <a:rPr lang="en-US" sz="1600" b="0" i="0" u="none" strike="noStrike" noProof="0">
                          <a:solidFill>
                            <a:srgbClr val="002060"/>
                          </a:solidFill>
                          <a:latin typeface="Palatino Linotype"/>
                        </a:rPr>
                        <a:t>/</a:t>
                      </a:r>
                      <a:r>
                        <a:rPr lang="en-US" sz="1600" b="0" i="0" u="none" strike="noStrike" noProof="0" err="1">
                          <a:solidFill>
                            <a:srgbClr val="002060"/>
                          </a:solidFill>
                          <a:latin typeface="Palatino Linotype"/>
                        </a:rPr>
                        <a:t>Pré-calcul</a:t>
                      </a:r>
                      <a:r>
                        <a:rPr lang="en-US" sz="1600" b="0" i="0" u="none" strike="noStrike" noProof="0">
                          <a:solidFill>
                            <a:srgbClr val="002060"/>
                          </a:solidFill>
                          <a:latin typeface="Palatino Linotype"/>
                        </a:rPr>
                        <a:t> </a:t>
                      </a:r>
                      <a:endParaRPr lang="en-US"/>
                    </a:p>
                  </a:txBody>
                  <a:tcPr/>
                </a:tc>
                <a:extLst>
                  <a:ext uri="{0D108BD9-81ED-4DB2-BD59-A6C34878D82A}">
                    <a16:rowId xmlns:a16="http://schemas.microsoft.com/office/drawing/2014/main" val="407096664"/>
                  </a:ext>
                </a:extLst>
              </a:tr>
              <a:tr h="370838">
                <a:tc>
                  <a:txBody>
                    <a:bodyPr/>
                    <a:lstStyle/>
                    <a:p>
                      <a:pPr lvl="0">
                        <a:buNone/>
                      </a:pPr>
                      <a:r>
                        <a:rPr lang="en-US" sz="1600" b="0" i="0" u="none" strike="noStrike" noProof="0">
                          <a:solidFill>
                            <a:srgbClr val="002060"/>
                          </a:solidFill>
                          <a:latin typeface="Palatino Linotype"/>
                        </a:rPr>
                        <a:t>Sciences </a:t>
                      </a:r>
                      <a:r>
                        <a:rPr lang="en-US" sz="1600" b="0" i="0" u="none" strike="noStrike" noProof="0" err="1">
                          <a:solidFill>
                            <a:srgbClr val="002060"/>
                          </a:solidFill>
                          <a:latin typeface="Palatino Linotype"/>
                        </a:rPr>
                        <a:t>sociales</a:t>
                      </a:r>
                      <a:r>
                        <a:rPr lang="en-US" sz="1600" b="0" i="0" u="none" strike="noStrike" noProof="0">
                          <a:solidFill>
                            <a:srgbClr val="002060"/>
                          </a:solidFill>
                          <a:latin typeface="Palatino Linotype"/>
                        </a:rPr>
                        <a:t> 30 </a:t>
                      </a:r>
                      <a:endParaRPr lang="en-US"/>
                    </a:p>
                  </a:txBody>
                  <a:tcPr/>
                </a:tc>
                <a:tc>
                  <a:txBody>
                    <a:bodyPr/>
                    <a:lstStyle/>
                    <a:p>
                      <a:pPr lvl="0">
                        <a:buNone/>
                      </a:pPr>
                      <a:r>
                        <a:rPr lang="en-US" sz="1600" b="0" i="0" u="none" strike="noStrike" noProof="0" err="1">
                          <a:solidFill>
                            <a:srgbClr val="002060"/>
                          </a:solidFill>
                          <a:latin typeface="Palatino Linotype"/>
                        </a:rPr>
                        <a:t>Litteratie</a:t>
                      </a:r>
                      <a:r>
                        <a:rPr lang="en-US" sz="1600" b="0" i="0" u="none" strike="noStrike" noProof="0">
                          <a:solidFill>
                            <a:srgbClr val="002060"/>
                          </a:solidFill>
                          <a:latin typeface="Palatino Linotype"/>
                        </a:rPr>
                        <a:t> </a:t>
                      </a:r>
                      <a:r>
                        <a:rPr lang="en-US" sz="1600" b="0" i="0" u="none" strike="noStrike" noProof="0" err="1">
                          <a:solidFill>
                            <a:srgbClr val="002060"/>
                          </a:solidFill>
                          <a:latin typeface="Palatino Linotype"/>
                        </a:rPr>
                        <a:t>financiere</a:t>
                      </a:r>
                      <a:r>
                        <a:rPr lang="en-US" sz="1600" b="0" i="0" u="none" strike="noStrike" noProof="0">
                          <a:solidFill>
                            <a:srgbClr val="002060"/>
                          </a:solidFill>
                          <a:latin typeface="Palatino Linotype"/>
                        </a:rPr>
                        <a:t> 10</a:t>
                      </a:r>
                      <a:endParaRPr lang="en-US"/>
                    </a:p>
                  </a:txBody>
                  <a:tcPr/>
                </a:tc>
                <a:extLst>
                  <a:ext uri="{0D108BD9-81ED-4DB2-BD59-A6C34878D82A}">
                    <a16:rowId xmlns:a16="http://schemas.microsoft.com/office/drawing/2014/main" val="1357397860"/>
                  </a:ext>
                </a:extLst>
              </a:tr>
            </a:tbl>
          </a:graphicData>
        </a:graphic>
      </p:graphicFrame>
    </p:spTree>
    <p:extLst>
      <p:ext uri="{BB962C8B-B14F-4D97-AF65-F5344CB8AC3E}">
        <p14:creationId xmlns:p14="http://schemas.microsoft.com/office/powerpoint/2010/main" val="1399826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02A8FF8-ACAA-4CE5-81A0-1150719D83D5}"/>
              </a:ext>
            </a:extLst>
          </p:cNvPr>
          <p:cNvSpPr txBox="1">
            <a:spLocks/>
          </p:cNvSpPr>
          <p:nvPr/>
        </p:nvSpPr>
        <p:spPr bwMode="auto">
          <a:xfrm>
            <a:off x="1293541" y="1614028"/>
            <a:ext cx="962164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j-lt"/>
                <a:ea typeface="+mn-ea"/>
                <a:cs typeface="+mn-cs"/>
              </a:defRPr>
            </a:lvl1pPr>
            <a:lvl2pPr marL="4572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CA" sz="2100" b="0" i="0" u="none" strike="noStrike" kern="1200" cap="none" spc="0" normalizeH="0" baseline="0" noProof="0">
                <a:ln>
                  <a:noFill/>
                </a:ln>
                <a:solidFill>
                  <a:srgbClr val="002060"/>
                </a:solidFill>
                <a:effectLst/>
                <a:uLnTx/>
                <a:uFillTx/>
                <a:latin typeface="Palatino Linotype"/>
                <a:ea typeface="+mn-ea"/>
                <a:cs typeface="+mn-cs"/>
              </a:rPr>
              <a:t>We are projected to have over 1300 students next year! This means that classes will be full. </a:t>
            </a:r>
            <a:r>
              <a:rPr kumimoji="0" lang="en-CA" sz="2400" b="1" i="0" u="heavy" strike="noStrike" kern="1200" cap="none" spc="0" normalizeH="0" baseline="0" noProof="0">
                <a:ln>
                  <a:noFill/>
                </a:ln>
                <a:solidFill>
                  <a:srgbClr val="002060"/>
                </a:solidFill>
                <a:effectLst/>
                <a:uLnTx/>
                <a:uFillTx/>
                <a:latin typeface="Palatino Linotype"/>
                <a:ea typeface="+mn-ea"/>
                <a:cs typeface="+mn-cs"/>
              </a:rPr>
              <a:t>Choose classes carefully!  We create classes based on what is chosen during subject selection.</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CA" sz="12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endParaRPr kumimoji="0" lang="en-CA" sz="18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CA" sz="21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endParaRPr kumimoji="0" lang="en-US" sz="21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p:txBody>
      </p:sp>
      <p:sp>
        <p:nvSpPr>
          <p:cNvPr id="5" name="Subtitle 2">
            <a:extLst>
              <a:ext uri="{FF2B5EF4-FFF2-40B4-BE49-F238E27FC236}">
                <a16:creationId xmlns:a16="http://schemas.microsoft.com/office/drawing/2014/main" id="{8CA6F34D-F1D5-4BAA-BC25-1000A38FE7D8}"/>
              </a:ext>
            </a:extLst>
          </p:cNvPr>
          <p:cNvSpPr txBox="1">
            <a:spLocks/>
          </p:cNvSpPr>
          <p:nvPr/>
        </p:nvSpPr>
        <p:spPr bwMode="auto">
          <a:xfrm>
            <a:off x="1310267" y="3034172"/>
            <a:ext cx="960491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j-lt"/>
                <a:ea typeface="+mn-ea"/>
                <a:cs typeface="+mn-cs"/>
              </a:defRPr>
            </a:lvl1pPr>
            <a:lvl2pPr marL="4572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defTabSz="914400">
              <a:defRPr/>
            </a:pPr>
            <a:r>
              <a:rPr lang="en-CA" sz="2100" b="1">
                <a:solidFill>
                  <a:srgbClr val="C00000"/>
                </a:solidFill>
                <a:latin typeface="Palatino Linotype"/>
              </a:rPr>
              <a:t>Reasons for class changes…</a:t>
            </a:r>
          </a:p>
          <a:p>
            <a:pPr marL="342900" indent="-342900" algn="l" defTabSz="914400">
              <a:buFont typeface="Wingdings" panose="05000000000000000000" pitchFamily="2" charset="2"/>
              <a:buChar char="ü"/>
              <a:defRPr/>
            </a:pPr>
            <a:r>
              <a:rPr lang="en-CA" sz="2100">
                <a:solidFill>
                  <a:srgbClr val="002060"/>
                </a:solidFill>
                <a:latin typeface="Palatino Linotype"/>
              </a:rPr>
              <a:t>pre-requisite issue</a:t>
            </a:r>
          </a:p>
          <a:p>
            <a:pPr marL="342900" indent="-342900" algn="l" defTabSz="914400">
              <a:buFont typeface="Wingdings" panose="05000000000000000000" pitchFamily="2" charset="2"/>
              <a:buChar char="ü"/>
              <a:defRPr/>
            </a:pPr>
            <a:r>
              <a:rPr lang="en-CA" sz="2100">
                <a:solidFill>
                  <a:srgbClr val="002060"/>
                </a:solidFill>
                <a:latin typeface="Palatino Linotype"/>
              </a:rPr>
              <a:t>to meet grad requirement/post-secondary requirement</a:t>
            </a:r>
          </a:p>
          <a:p>
            <a:pPr marL="342900" indent="-342900" algn="l" defTabSz="914400">
              <a:buFont typeface="Wingdings" panose="05000000000000000000" pitchFamily="2" charset="2"/>
              <a:buChar char="ü"/>
              <a:defRPr/>
            </a:pPr>
            <a:endParaRPr lang="en-CA" sz="2100">
              <a:solidFill>
                <a:srgbClr val="002060"/>
              </a:solidFill>
              <a:latin typeface="Palatino Linotype"/>
            </a:endParaRPr>
          </a:p>
          <a:p>
            <a:pPr marL="342900" indent="-342900" algn="l" defTabSz="914400">
              <a:buFont typeface="Wingdings" panose="05000000000000000000" pitchFamily="2" charset="2"/>
              <a:buChar char="ü"/>
              <a:defRPr/>
            </a:pPr>
            <a:endParaRPr lang="en-CA" sz="2100">
              <a:solidFill>
                <a:srgbClr val="002060"/>
              </a:solidFill>
              <a:latin typeface="Palatino Linotype"/>
            </a:endParaRPr>
          </a:p>
          <a:p>
            <a:pPr algn="l" defTabSz="914400">
              <a:defRPr/>
            </a:pPr>
            <a:r>
              <a:rPr lang="en-CA" sz="2100" b="1">
                <a:solidFill>
                  <a:srgbClr val="002060"/>
                </a:solidFill>
                <a:latin typeface="Palatino Linotype"/>
              </a:rPr>
              <a:t>Keep in mind that these changes can only be made if there is room in a class.  It’s your responsibility to keep track of your credits and know the pre-requisites for the classes you select.  If you aren’t sure/need help, ask!</a:t>
            </a:r>
          </a:p>
          <a:p>
            <a:pPr algn="l" defTabSz="914400">
              <a:defRPr/>
            </a:pPr>
            <a:endParaRPr lang="en-CA" sz="1200">
              <a:solidFill>
                <a:prstClr val="white">
                  <a:tint val="75000"/>
                </a:prstClr>
              </a:solidFill>
              <a:latin typeface="Palatino Linotype"/>
            </a:endParaRPr>
          </a:p>
          <a:p>
            <a:pPr marL="342900" indent="-342900" algn="l" defTabSz="914400">
              <a:buFont typeface="Wingdings" panose="05000000000000000000" pitchFamily="2" charset="2"/>
              <a:buChar char="ü"/>
              <a:defRPr/>
            </a:pPr>
            <a:endParaRPr lang="en-CA" sz="2100">
              <a:solidFill>
                <a:prstClr val="white">
                  <a:tint val="75000"/>
                </a:prstClr>
              </a:solidFill>
              <a:latin typeface="Century Gothic"/>
            </a:endParaRPr>
          </a:p>
          <a:p>
            <a:pPr algn="l" defTabSz="914400">
              <a:defRPr/>
            </a:pPr>
            <a:endParaRPr lang="en-CA" sz="2100">
              <a:solidFill>
                <a:prstClr val="white">
                  <a:tint val="75000"/>
                </a:prstClr>
              </a:solidFill>
              <a:latin typeface="Century Gothic"/>
            </a:endParaRPr>
          </a:p>
          <a:p>
            <a:pPr marL="342900" indent="-342900" algn="l" defTabSz="914400">
              <a:buFont typeface="Wingdings" panose="05000000000000000000" pitchFamily="2" charset="2"/>
              <a:buChar char="ü"/>
              <a:defRPr/>
            </a:pPr>
            <a:endParaRPr lang="en-US" sz="2100">
              <a:solidFill>
                <a:prstClr val="white">
                  <a:tint val="75000"/>
                </a:prstClr>
              </a:solidFill>
              <a:latin typeface="Century Gothic"/>
            </a:endParaRPr>
          </a:p>
        </p:txBody>
      </p:sp>
      <p:sp>
        <p:nvSpPr>
          <p:cNvPr id="7" name="TextBox 6">
            <a:extLst>
              <a:ext uri="{FF2B5EF4-FFF2-40B4-BE49-F238E27FC236}">
                <a16:creationId xmlns:a16="http://schemas.microsoft.com/office/drawing/2014/main" id="{51774D3A-2EEF-47BC-8990-535F328CBF2C}"/>
              </a:ext>
            </a:extLst>
          </p:cNvPr>
          <p:cNvSpPr txBox="1"/>
          <p:nvPr/>
        </p:nvSpPr>
        <p:spPr>
          <a:xfrm>
            <a:off x="2366586" y="492583"/>
            <a:ext cx="7458825"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Remember….</a:t>
            </a:r>
          </a:p>
        </p:txBody>
      </p:sp>
    </p:spTree>
    <p:extLst>
      <p:ext uri="{BB962C8B-B14F-4D97-AF65-F5344CB8AC3E}">
        <p14:creationId xmlns:p14="http://schemas.microsoft.com/office/powerpoint/2010/main" val="1062945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9040FCA9-8E29-4847-B0E1-9EAF49358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05" y="539099"/>
            <a:ext cx="6156745" cy="577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128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5034201" y="1902316"/>
            <a:ext cx="2123599" cy="3053369"/>
          </a:xfrm>
          <a:custGeom>
            <a:avLst/>
            <a:gdLst/>
            <a:ahLst/>
            <a:cxnLst/>
            <a:rect l="l" t="t" r="r" b="b"/>
            <a:pathLst>
              <a:path w="3185399" h="4580053">
                <a:moveTo>
                  <a:pt x="0" y="0"/>
                </a:moveTo>
                <a:lnTo>
                  <a:pt x="3185400" y="0"/>
                </a:lnTo>
                <a:lnTo>
                  <a:pt x="3185400" y="4580052"/>
                </a:lnTo>
                <a:lnTo>
                  <a:pt x="0" y="4580052"/>
                </a:lnTo>
                <a:lnTo>
                  <a:pt x="0" y="0"/>
                </a:lnTo>
                <a:close/>
              </a:path>
            </a:pathLst>
          </a:custGeom>
          <a:blipFill>
            <a:blip r:embed="rId3"/>
            <a:stretch>
              <a:fillRect t="-35" b="-35"/>
            </a:stretch>
          </a:blipFill>
        </p:spPr>
      </p:sp>
    </p:spTree>
    <p:extLst>
      <p:ext uri="{BB962C8B-B14F-4D97-AF65-F5344CB8AC3E}">
        <p14:creationId xmlns:p14="http://schemas.microsoft.com/office/powerpoint/2010/main" val="141926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TextBox 3"/>
          <p:cNvSpPr txBox="1"/>
          <p:nvPr/>
        </p:nvSpPr>
        <p:spPr>
          <a:xfrm>
            <a:off x="3158554" y="149436"/>
            <a:ext cx="5874893" cy="46942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900"/>
              </a:lnSpc>
            </a:pPr>
            <a:r>
              <a:rPr lang="en-US" sz="2785">
                <a:solidFill>
                  <a:srgbClr val="C8AB62"/>
                </a:solidFill>
                <a:latin typeface="Gilroy"/>
              </a:rPr>
              <a:t>NEW FOR 2024-2025 SCHOOL YEAR</a:t>
            </a:r>
          </a:p>
        </p:txBody>
      </p:sp>
      <p:sp>
        <p:nvSpPr>
          <p:cNvPr id="4" name="TextBox 4"/>
          <p:cNvSpPr txBox="1"/>
          <p:nvPr/>
        </p:nvSpPr>
        <p:spPr>
          <a:xfrm>
            <a:off x="367897" y="851135"/>
            <a:ext cx="10659775" cy="520507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13"/>
              </a:lnSpc>
              <a:spcBef>
                <a:spcPct val="0"/>
              </a:spcBef>
            </a:pPr>
            <a:r>
              <a:rPr lang="en-US" sz="1581">
                <a:solidFill>
                  <a:srgbClr val="C8AB62"/>
                </a:solidFill>
                <a:latin typeface="Gilroy"/>
              </a:rPr>
              <a:t>Regina Catholic Schools will be partnering with Golden Ticket Sports to create an exciting opportunity for grade 9 and 10 students for the 2024-2025 school year who wish to specialize and hone their sport specific skills. </a:t>
            </a:r>
          </a:p>
          <a:p>
            <a:pPr>
              <a:lnSpc>
                <a:spcPts val="1795"/>
              </a:lnSpc>
              <a:spcBef>
                <a:spcPct val="0"/>
              </a:spcBef>
            </a:pPr>
            <a:endParaRPr lang="en-US" sz="1581">
              <a:solidFill>
                <a:srgbClr val="C8AB62"/>
              </a:solidFill>
              <a:latin typeface="Gilroy"/>
            </a:endParaRPr>
          </a:p>
          <a:p>
            <a:pPr>
              <a:lnSpc>
                <a:spcPts val="2004"/>
              </a:lnSpc>
              <a:spcBef>
                <a:spcPct val="0"/>
              </a:spcBef>
            </a:pPr>
            <a:r>
              <a:rPr lang="en-US" sz="1431">
                <a:solidFill>
                  <a:srgbClr val="FFFFFF"/>
                </a:solidFill>
                <a:latin typeface="Gilroy"/>
              </a:rPr>
              <a:t>Golden Ticket Sports is already working with Regina Catholic schools to provide basketball and hockey opportunities for our elementary students. </a:t>
            </a:r>
          </a:p>
          <a:p>
            <a:pPr marL="357483" lvl="1" indent="-178742">
              <a:lnSpc>
                <a:spcPts val="2317"/>
              </a:lnSpc>
              <a:buFont typeface="Arial"/>
              <a:buChar char="•"/>
            </a:pPr>
            <a:r>
              <a:rPr lang="en-US" sz="1655">
                <a:solidFill>
                  <a:srgbClr val="FFFFFF"/>
                </a:solidFill>
                <a:latin typeface="Gilroy"/>
              </a:rPr>
              <a:t>Students would still attend their respective Catholic high school during the morning while enrolled in the academy. </a:t>
            </a:r>
          </a:p>
          <a:p>
            <a:pPr marL="357483" lvl="1" indent="-178742">
              <a:lnSpc>
                <a:spcPts val="2317"/>
              </a:lnSpc>
              <a:buFont typeface="Arial"/>
              <a:buChar char="•"/>
            </a:pPr>
            <a:r>
              <a:rPr lang="en-US" sz="1655">
                <a:solidFill>
                  <a:srgbClr val="FFFFFF"/>
                </a:solidFill>
                <a:latin typeface="Gilroy"/>
              </a:rPr>
              <a:t>Students would still represent their respective high school teams for RHSAA &amp; SHSAA Athletics. </a:t>
            </a:r>
          </a:p>
          <a:p>
            <a:pPr marL="357483" lvl="1" indent="-178742">
              <a:lnSpc>
                <a:spcPts val="2317"/>
              </a:lnSpc>
              <a:buFont typeface="Arial"/>
              <a:buChar char="•"/>
            </a:pPr>
            <a:r>
              <a:rPr lang="en-US" sz="1655">
                <a:solidFill>
                  <a:srgbClr val="FFFFFF"/>
                </a:solidFill>
                <a:latin typeface="Gilroy"/>
              </a:rPr>
              <a:t>This program does not feature a “team competition model” - i.e there are no formal games against other teams. </a:t>
            </a:r>
          </a:p>
          <a:p>
            <a:pPr marL="357483" lvl="1" indent="-178742">
              <a:lnSpc>
                <a:spcPts val="2317"/>
              </a:lnSpc>
              <a:buFont typeface="Arial"/>
              <a:buChar char="•"/>
            </a:pPr>
            <a:r>
              <a:rPr lang="en-US" sz="1655">
                <a:solidFill>
                  <a:srgbClr val="FFFFFF"/>
                </a:solidFill>
                <a:latin typeface="Gilroy"/>
              </a:rPr>
              <a:t>Students would receive their Phys Ed offering and one other academic course on site via qualified Regina Catholic teachers.</a:t>
            </a:r>
          </a:p>
          <a:p>
            <a:pPr marL="357483" lvl="1" indent="-178742">
              <a:lnSpc>
                <a:spcPts val="2317"/>
              </a:lnSpc>
              <a:buFont typeface="Arial"/>
              <a:buChar char="•"/>
            </a:pPr>
            <a:r>
              <a:rPr lang="en-US" sz="1655">
                <a:solidFill>
                  <a:srgbClr val="FFFFFF"/>
                </a:solidFill>
                <a:latin typeface="Gilroy"/>
              </a:rPr>
              <a:t>High quality coaches from across the city will lead the skills instruction while our teachers will ensure the delivery of course outcomes.</a:t>
            </a:r>
          </a:p>
          <a:p>
            <a:pPr>
              <a:lnSpc>
                <a:spcPts val="1795"/>
              </a:lnSpc>
              <a:spcBef>
                <a:spcPct val="0"/>
              </a:spcBef>
            </a:pPr>
            <a:endParaRPr lang="en-US" sz="1655">
              <a:solidFill>
                <a:srgbClr val="FFFFFF"/>
              </a:solidFill>
              <a:latin typeface="Gilroy"/>
            </a:endParaRPr>
          </a:p>
          <a:p>
            <a:pPr>
              <a:lnSpc>
                <a:spcPts val="1795"/>
              </a:lnSpc>
              <a:spcBef>
                <a:spcPct val="0"/>
              </a:spcBef>
            </a:pPr>
            <a:r>
              <a:rPr lang="en-US" sz="1282">
                <a:solidFill>
                  <a:srgbClr val="FFFFFF"/>
                </a:solidFill>
                <a:latin typeface="Gilroy"/>
              </a:rPr>
              <a:t>The fee for the academy covers all program costs as well as one-way transportation from home schools at lunch for the afternoon courses. </a:t>
            </a:r>
          </a:p>
          <a:p>
            <a:pPr>
              <a:lnSpc>
                <a:spcPts val="1795"/>
              </a:lnSpc>
              <a:spcBef>
                <a:spcPct val="0"/>
              </a:spcBef>
            </a:pPr>
            <a:r>
              <a:rPr lang="en-US" sz="1282">
                <a:solidFill>
                  <a:srgbClr val="FFFFFF"/>
                </a:solidFill>
                <a:latin typeface="Gilroy"/>
              </a:rPr>
              <a:t>Currently, parents would be responsible for providing transportation from the program home at the end of the day.</a:t>
            </a:r>
          </a:p>
          <a:p>
            <a:pPr>
              <a:lnSpc>
                <a:spcPts val="1795"/>
              </a:lnSpc>
              <a:spcBef>
                <a:spcPct val="0"/>
              </a:spcBef>
            </a:pPr>
            <a:endParaRPr lang="en-US" sz="1282">
              <a:solidFill>
                <a:srgbClr val="FFFFFF"/>
              </a:solidFill>
              <a:latin typeface="Gilroy"/>
            </a:endParaRPr>
          </a:p>
          <a:p>
            <a:pPr>
              <a:lnSpc>
                <a:spcPts val="1795"/>
              </a:lnSpc>
              <a:spcBef>
                <a:spcPct val="0"/>
              </a:spcBef>
            </a:pPr>
            <a:r>
              <a:rPr lang="en-US" sz="1282">
                <a:solidFill>
                  <a:srgbClr val="FFFFFF"/>
                </a:solidFill>
                <a:latin typeface="Gilroy"/>
              </a:rPr>
              <a:t>The proposed sports offered for the 2024-2025 school year are Hockey, Soccer, and Basketball. </a:t>
            </a:r>
          </a:p>
          <a:p>
            <a:pPr>
              <a:lnSpc>
                <a:spcPts val="1795"/>
              </a:lnSpc>
              <a:spcBef>
                <a:spcPct val="0"/>
              </a:spcBef>
            </a:pPr>
            <a:endParaRPr lang="en-US" sz="1282">
              <a:solidFill>
                <a:srgbClr val="FFFFFF"/>
              </a:solidFill>
              <a:latin typeface="Gilroy"/>
            </a:endParaRPr>
          </a:p>
          <a:p>
            <a:pPr>
              <a:lnSpc>
                <a:spcPts val="1795"/>
              </a:lnSpc>
              <a:spcBef>
                <a:spcPct val="0"/>
              </a:spcBef>
            </a:pPr>
            <a:endParaRPr lang="en-US" sz="1282">
              <a:solidFill>
                <a:srgbClr val="FFFFFF"/>
              </a:solidFill>
              <a:latin typeface="Gilroy"/>
            </a:endParaRPr>
          </a:p>
          <a:p>
            <a:pPr>
              <a:lnSpc>
                <a:spcPts val="1795"/>
              </a:lnSpc>
              <a:spcBef>
                <a:spcPct val="0"/>
              </a:spcBef>
            </a:pPr>
            <a:endParaRPr lang="en-US" sz="1282">
              <a:solidFill>
                <a:srgbClr val="FFFFFF"/>
              </a:solidFill>
              <a:latin typeface="Gilroy"/>
            </a:endParaRPr>
          </a:p>
        </p:txBody>
      </p:sp>
      <p:sp>
        <p:nvSpPr>
          <p:cNvPr id="5" name="Freeform 5"/>
          <p:cNvSpPr/>
          <p:nvPr/>
        </p:nvSpPr>
        <p:spPr>
          <a:xfrm>
            <a:off x="11506201" y="6264092"/>
            <a:ext cx="276543" cy="397621"/>
          </a:xfrm>
          <a:custGeom>
            <a:avLst/>
            <a:gdLst/>
            <a:ahLst/>
            <a:cxnLst/>
            <a:rect l="l" t="t" r="r" b="b"/>
            <a:pathLst>
              <a:path w="414815" h="596432">
                <a:moveTo>
                  <a:pt x="0" y="0"/>
                </a:moveTo>
                <a:lnTo>
                  <a:pt x="414815" y="0"/>
                </a:lnTo>
                <a:lnTo>
                  <a:pt x="414815" y="596432"/>
                </a:lnTo>
                <a:lnTo>
                  <a:pt x="0" y="596432"/>
                </a:lnTo>
                <a:lnTo>
                  <a:pt x="0" y="0"/>
                </a:lnTo>
                <a:close/>
              </a:path>
            </a:pathLst>
          </a:custGeom>
          <a:blipFill>
            <a:blip r:embed="rId3"/>
            <a:stretch>
              <a:fillRect t="-35" b="-35"/>
            </a:stretch>
          </a:blipFill>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5921703" y="976966"/>
            <a:ext cx="5705116" cy="2558409"/>
          </a:xfrm>
          <a:custGeom>
            <a:avLst/>
            <a:gdLst/>
            <a:ahLst/>
            <a:cxnLst/>
            <a:rect l="l" t="t" r="r" b="b"/>
            <a:pathLst>
              <a:path w="8557674" h="3837614">
                <a:moveTo>
                  <a:pt x="0" y="0"/>
                </a:moveTo>
                <a:lnTo>
                  <a:pt x="8557675" y="0"/>
                </a:lnTo>
                <a:lnTo>
                  <a:pt x="8557675" y="3837614"/>
                </a:lnTo>
                <a:lnTo>
                  <a:pt x="0" y="3837614"/>
                </a:lnTo>
                <a:lnTo>
                  <a:pt x="0" y="0"/>
                </a:lnTo>
                <a:close/>
              </a:path>
            </a:pathLst>
          </a:custGeom>
          <a:blipFill>
            <a:blip r:embed="rId3"/>
            <a:stretch>
              <a:fillRect/>
            </a:stretch>
          </a:blipFill>
        </p:spPr>
      </p:sp>
      <p:sp>
        <p:nvSpPr>
          <p:cNvPr id="4" name="Freeform 4"/>
          <p:cNvSpPr/>
          <p:nvPr/>
        </p:nvSpPr>
        <p:spPr>
          <a:xfrm>
            <a:off x="565180" y="946142"/>
            <a:ext cx="4388229" cy="2774910"/>
          </a:xfrm>
          <a:custGeom>
            <a:avLst/>
            <a:gdLst/>
            <a:ahLst/>
            <a:cxnLst/>
            <a:rect l="l" t="t" r="r" b="b"/>
            <a:pathLst>
              <a:path w="6582344" h="4162365">
                <a:moveTo>
                  <a:pt x="0" y="0"/>
                </a:moveTo>
                <a:lnTo>
                  <a:pt x="6582344" y="0"/>
                </a:lnTo>
                <a:lnTo>
                  <a:pt x="6582344" y="4162364"/>
                </a:lnTo>
                <a:lnTo>
                  <a:pt x="0" y="4162364"/>
                </a:lnTo>
                <a:lnTo>
                  <a:pt x="0" y="0"/>
                </a:lnTo>
                <a:close/>
              </a:path>
            </a:pathLst>
          </a:custGeom>
          <a:blipFill>
            <a:blip r:embed="rId4"/>
            <a:stretch>
              <a:fillRect/>
            </a:stretch>
          </a:blipFill>
        </p:spPr>
      </p:sp>
      <p:sp>
        <p:nvSpPr>
          <p:cNvPr id="5" name="TextBox 5"/>
          <p:cNvSpPr txBox="1"/>
          <p:nvPr/>
        </p:nvSpPr>
        <p:spPr>
          <a:xfrm>
            <a:off x="220450" y="5567800"/>
            <a:ext cx="10640566" cy="89510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831"/>
              </a:lnSpc>
            </a:pPr>
            <a:r>
              <a:rPr lang="en-US" sz="1511">
                <a:solidFill>
                  <a:srgbClr val="FFFFFF"/>
                </a:solidFill>
                <a:latin typeface="Gilroy"/>
              </a:rPr>
              <a:t>Transportation would be provided via school buses. ​</a:t>
            </a:r>
          </a:p>
          <a:p>
            <a:pPr>
              <a:lnSpc>
                <a:spcPts val="831"/>
              </a:lnSpc>
            </a:pPr>
            <a:endParaRPr lang="en-US" sz="1511">
              <a:solidFill>
                <a:srgbClr val="FFFFFF"/>
              </a:solidFill>
              <a:latin typeface="Gilroy"/>
            </a:endParaRPr>
          </a:p>
          <a:p>
            <a:pPr>
              <a:lnSpc>
                <a:spcPts val="831"/>
              </a:lnSpc>
            </a:pPr>
            <a:r>
              <a:rPr lang="en-US" sz="1511">
                <a:solidFill>
                  <a:srgbClr val="FFFFFF"/>
                </a:solidFill>
                <a:latin typeface="Gilroy"/>
              </a:rPr>
              <a:t>A north bus(es) and a south bus(es) would do these runs. ​</a:t>
            </a:r>
          </a:p>
          <a:p>
            <a:pPr>
              <a:lnSpc>
                <a:spcPts val="831"/>
              </a:lnSpc>
            </a:pPr>
            <a:endParaRPr lang="en-US" sz="1511">
              <a:solidFill>
                <a:srgbClr val="FFFFFF"/>
              </a:solidFill>
              <a:latin typeface="Gilroy"/>
            </a:endParaRPr>
          </a:p>
          <a:p>
            <a:pPr>
              <a:lnSpc>
                <a:spcPts val="831"/>
              </a:lnSpc>
            </a:pPr>
            <a:r>
              <a:rPr lang="en-US" sz="1511">
                <a:solidFill>
                  <a:srgbClr val="FFFFFF"/>
                </a:solidFill>
                <a:latin typeface="Gilroy"/>
              </a:rPr>
              <a:t>Transportation following the afternoon completion would be the responsibility of the family.</a:t>
            </a:r>
          </a:p>
          <a:p>
            <a:pPr>
              <a:lnSpc>
                <a:spcPts val="831"/>
              </a:lnSpc>
            </a:pPr>
            <a:endParaRPr lang="en-US" sz="1511">
              <a:solidFill>
                <a:srgbClr val="FFFFFF"/>
              </a:solidFill>
              <a:latin typeface="Gilroy"/>
            </a:endParaRPr>
          </a:p>
          <a:p>
            <a:pPr>
              <a:lnSpc>
                <a:spcPts val="831"/>
              </a:lnSpc>
            </a:pPr>
            <a:endParaRPr lang="en-US" sz="1511">
              <a:solidFill>
                <a:srgbClr val="FFFFFF"/>
              </a:solidFill>
              <a:latin typeface="Gilroy"/>
            </a:endParaRPr>
          </a:p>
          <a:p>
            <a:pPr>
              <a:lnSpc>
                <a:spcPts val="1240"/>
              </a:lnSpc>
            </a:pPr>
            <a:r>
              <a:rPr lang="en-US" sz="1378">
                <a:solidFill>
                  <a:srgbClr val="C8AB62"/>
                </a:solidFill>
                <a:latin typeface="Gilroy"/>
              </a:rPr>
              <a:t>SEMESTER SCHEDULE SUBJECT TO CHANGE BASED ON SPORT OFFERINGS, INTEREST, AND AVAILABLE SECTIONS WITHIN PROGRAM </a:t>
            </a:r>
          </a:p>
        </p:txBody>
      </p:sp>
      <p:sp>
        <p:nvSpPr>
          <p:cNvPr id="6" name="TextBox 6"/>
          <p:cNvSpPr txBox="1"/>
          <p:nvPr/>
        </p:nvSpPr>
        <p:spPr>
          <a:xfrm>
            <a:off x="2646612" y="426377"/>
            <a:ext cx="6762750" cy="17049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051"/>
              </a:lnSpc>
            </a:pPr>
            <a:r>
              <a:rPr lang="en-US" sz="1911">
                <a:solidFill>
                  <a:srgbClr val="C8AB62"/>
                </a:solidFill>
                <a:latin typeface="Gilroy"/>
              </a:rPr>
              <a:t>HIGH SCHOOL ACADEMIES SEMESTER SCHEDULE OVERVIEW</a:t>
            </a:r>
          </a:p>
        </p:txBody>
      </p:sp>
      <p:sp>
        <p:nvSpPr>
          <p:cNvPr id="7" name="TextBox 7"/>
          <p:cNvSpPr txBox="1"/>
          <p:nvPr/>
        </p:nvSpPr>
        <p:spPr>
          <a:xfrm>
            <a:off x="220450" y="3861828"/>
            <a:ext cx="10974653" cy="151366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723"/>
              </a:lnSpc>
            </a:pPr>
            <a:endParaRPr sz="800"/>
          </a:p>
          <a:p>
            <a:pPr>
              <a:lnSpc>
                <a:spcPts val="1566"/>
              </a:lnSpc>
            </a:pPr>
            <a:r>
              <a:rPr lang="en-US" sz="1316">
                <a:solidFill>
                  <a:srgbClr val="FFFFFF"/>
                </a:solidFill>
                <a:latin typeface="Gilroy"/>
              </a:rPr>
              <a:t>This new program would be an extension into high school by offering sport specific programming, built into the student’s day to day. </a:t>
            </a:r>
          </a:p>
          <a:p>
            <a:pPr>
              <a:lnSpc>
                <a:spcPts val="1566"/>
              </a:lnSpc>
            </a:pPr>
            <a:endParaRPr lang="en-US" sz="1316">
              <a:solidFill>
                <a:srgbClr val="FFFFFF"/>
              </a:solidFill>
              <a:latin typeface="Gilroy"/>
            </a:endParaRPr>
          </a:p>
          <a:p>
            <a:pPr>
              <a:lnSpc>
                <a:spcPts val="1566"/>
              </a:lnSpc>
            </a:pPr>
            <a:r>
              <a:rPr lang="en-US" sz="1316">
                <a:solidFill>
                  <a:srgbClr val="FFFFFF"/>
                </a:solidFill>
                <a:latin typeface="Gilroy"/>
              </a:rPr>
              <a:t>Students would take 8/10 regular courses at their home schools while two of their courses would be covered in the afternoon as part of semester two class schedules for grade 9 students, and either semester one OR two class schedules for grade 10 students. </a:t>
            </a:r>
          </a:p>
          <a:p>
            <a:pPr>
              <a:lnSpc>
                <a:spcPts val="1566"/>
              </a:lnSpc>
            </a:pPr>
            <a:endParaRPr lang="en-US" sz="1316">
              <a:solidFill>
                <a:srgbClr val="FFFFFF"/>
              </a:solidFill>
              <a:latin typeface="Gilroy"/>
            </a:endParaRPr>
          </a:p>
          <a:p>
            <a:pPr>
              <a:lnSpc>
                <a:spcPts val="1566"/>
              </a:lnSpc>
            </a:pPr>
            <a:r>
              <a:rPr lang="en-US" sz="1316">
                <a:solidFill>
                  <a:srgbClr val="FFFFFF"/>
                </a:solidFill>
                <a:latin typeface="Gilroy"/>
              </a:rPr>
              <a:t>Anticipate 2x per week on court/ice/turf minimum. </a:t>
            </a:r>
          </a:p>
          <a:p>
            <a:pPr>
              <a:lnSpc>
                <a:spcPts val="723"/>
              </a:lnSpc>
            </a:pPr>
            <a:endParaRPr lang="en-US" sz="1316">
              <a:solidFill>
                <a:srgbClr val="FFFFFF"/>
              </a:solidFill>
              <a:latin typeface="Gilroy"/>
            </a:endParaRPr>
          </a:p>
          <a:p>
            <a:pPr>
              <a:lnSpc>
                <a:spcPts val="723"/>
              </a:lnSpc>
            </a:pPr>
            <a:r>
              <a:rPr lang="en-US" sz="1316">
                <a:solidFill>
                  <a:srgbClr val="FFFFFF"/>
                </a:solidFill>
                <a:latin typeface="Gilroy"/>
              </a:rPr>
              <a:t>Dedicated classroom space @ REAL for 2024-2025 School Year.</a:t>
            </a:r>
          </a:p>
        </p:txBody>
      </p:sp>
      <p:sp>
        <p:nvSpPr>
          <p:cNvPr id="8" name="Freeform 8"/>
          <p:cNvSpPr/>
          <p:nvPr/>
        </p:nvSpPr>
        <p:spPr>
          <a:xfrm>
            <a:off x="11506201" y="6264092"/>
            <a:ext cx="276543" cy="397621"/>
          </a:xfrm>
          <a:custGeom>
            <a:avLst/>
            <a:gdLst/>
            <a:ahLst/>
            <a:cxnLst/>
            <a:rect l="l" t="t" r="r" b="b"/>
            <a:pathLst>
              <a:path w="414815" h="596432">
                <a:moveTo>
                  <a:pt x="0" y="0"/>
                </a:moveTo>
                <a:lnTo>
                  <a:pt x="414815" y="0"/>
                </a:lnTo>
                <a:lnTo>
                  <a:pt x="414815" y="596432"/>
                </a:lnTo>
                <a:lnTo>
                  <a:pt x="0" y="596432"/>
                </a:lnTo>
                <a:lnTo>
                  <a:pt x="0" y="0"/>
                </a:lnTo>
                <a:close/>
              </a:path>
            </a:pathLst>
          </a:custGeom>
          <a:blipFill>
            <a:blip r:embed="rId5"/>
            <a:stretch>
              <a:fillRect t="-35" b="-35"/>
            </a:stretch>
          </a:blipFill>
        </p:spPr>
      </p:sp>
      <p:sp>
        <p:nvSpPr>
          <p:cNvPr id="9" name="TextBox 9"/>
          <p:cNvSpPr txBox="1"/>
          <p:nvPr/>
        </p:nvSpPr>
        <p:spPr>
          <a:xfrm>
            <a:off x="565180" y="762000"/>
            <a:ext cx="909290" cy="17049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051"/>
              </a:lnSpc>
            </a:pPr>
            <a:r>
              <a:rPr lang="en-US" sz="1911">
                <a:solidFill>
                  <a:srgbClr val="C8AB62"/>
                </a:solidFill>
                <a:latin typeface="Gilroy"/>
              </a:rPr>
              <a:t>Grade 9</a:t>
            </a:r>
          </a:p>
        </p:txBody>
      </p:sp>
      <p:sp>
        <p:nvSpPr>
          <p:cNvPr id="10" name="TextBox 10"/>
          <p:cNvSpPr txBox="1"/>
          <p:nvPr/>
        </p:nvSpPr>
        <p:spPr>
          <a:xfrm>
            <a:off x="5921703" y="810085"/>
            <a:ext cx="1026815" cy="31156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051"/>
              </a:lnSpc>
            </a:pPr>
            <a:r>
              <a:rPr lang="en-US" sz="1911">
                <a:solidFill>
                  <a:srgbClr val="C8AB62"/>
                </a:solidFill>
                <a:latin typeface="Gilroy"/>
              </a:rPr>
              <a:t>Grade 10</a:t>
            </a:r>
          </a:p>
          <a:p>
            <a:pPr>
              <a:lnSpc>
                <a:spcPts val="1051"/>
              </a:lnSpc>
            </a:pPr>
            <a:endParaRPr lang="en-US" sz="1911">
              <a:solidFill>
                <a:srgbClr val="C8AB62"/>
              </a:solidFill>
              <a:latin typeface="Gilroy"/>
            </a:endParaRPr>
          </a:p>
        </p:txBody>
      </p:sp>
    </p:spTree>
    <p:extLst>
      <p:ext uri="{BB962C8B-B14F-4D97-AF65-F5344CB8AC3E}">
        <p14:creationId xmlns:p14="http://schemas.microsoft.com/office/powerpoint/2010/main" val="459336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1506201" y="6264092"/>
            <a:ext cx="276543" cy="397621"/>
          </a:xfrm>
          <a:custGeom>
            <a:avLst/>
            <a:gdLst/>
            <a:ahLst/>
            <a:cxnLst/>
            <a:rect l="l" t="t" r="r" b="b"/>
            <a:pathLst>
              <a:path w="414815" h="596432">
                <a:moveTo>
                  <a:pt x="0" y="0"/>
                </a:moveTo>
                <a:lnTo>
                  <a:pt x="414815" y="0"/>
                </a:lnTo>
                <a:lnTo>
                  <a:pt x="414815" y="596432"/>
                </a:lnTo>
                <a:lnTo>
                  <a:pt x="0" y="596432"/>
                </a:lnTo>
                <a:lnTo>
                  <a:pt x="0" y="0"/>
                </a:lnTo>
                <a:close/>
              </a:path>
            </a:pathLst>
          </a:custGeom>
          <a:blipFill>
            <a:blip r:embed="rId3"/>
            <a:stretch>
              <a:fillRect t="-35" b="-35"/>
            </a:stretch>
          </a:blipFill>
        </p:spPr>
      </p:sp>
      <p:sp>
        <p:nvSpPr>
          <p:cNvPr id="4" name="TextBox 4"/>
          <p:cNvSpPr txBox="1"/>
          <p:nvPr/>
        </p:nvSpPr>
        <p:spPr>
          <a:xfrm>
            <a:off x="685800" y="386467"/>
            <a:ext cx="5410200" cy="52886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370"/>
              </a:lnSpc>
            </a:pPr>
            <a:r>
              <a:rPr lang="en-US" sz="3121">
                <a:solidFill>
                  <a:srgbClr val="C8AB62"/>
                </a:solidFill>
                <a:latin typeface="Gilroy"/>
              </a:rPr>
              <a:t>Program Timelines and FAQ’s</a:t>
            </a:r>
          </a:p>
        </p:txBody>
      </p:sp>
      <p:sp>
        <p:nvSpPr>
          <p:cNvPr id="5" name="TextBox 5"/>
          <p:cNvSpPr txBox="1"/>
          <p:nvPr/>
        </p:nvSpPr>
        <p:spPr>
          <a:xfrm>
            <a:off x="685800" y="1061794"/>
            <a:ext cx="9290101" cy="104364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676"/>
              </a:lnSpc>
            </a:pPr>
            <a:r>
              <a:rPr lang="en-US" sz="1911" u="sng">
                <a:solidFill>
                  <a:srgbClr val="C8AB62"/>
                </a:solidFill>
                <a:latin typeface="Gilroy"/>
              </a:rPr>
              <a:t>Can my child still participate on their High School Sport Team:</a:t>
            </a:r>
          </a:p>
          <a:p>
            <a:pPr>
              <a:lnSpc>
                <a:spcPts val="2676"/>
              </a:lnSpc>
              <a:spcBef>
                <a:spcPct val="0"/>
              </a:spcBef>
            </a:pPr>
            <a:r>
              <a:rPr lang="en-US" sz="1911">
                <a:solidFill>
                  <a:srgbClr val="FFFFFF"/>
                </a:solidFill>
                <a:latin typeface="Gilroy"/>
              </a:rPr>
              <a:t>We are working with SHSAA and within the existing bylaws so that students are eligible for the high school teams. </a:t>
            </a:r>
          </a:p>
        </p:txBody>
      </p:sp>
      <p:sp>
        <p:nvSpPr>
          <p:cNvPr id="6" name="TextBox 6"/>
          <p:cNvSpPr txBox="1"/>
          <p:nvPr/>
        </p:nvSpPr>
        <p:spPr>
          <a:xfrm>
            <a:off x="685800" y="2183594"/>
            <a:ext cx="9290101" cy="104364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676"/>
              </a:lnSpc>
            </a:pPr>
            <a:r>
              <a:rPr lang="en-US" sz="1911" u="sng">
                <a:solidFill>
                  <a:srgbClr val="C8AB62"/>
                </a:solidFill>
                <a:latin typeface="Gilroy"/>
              </a:rPr>
              <a:t>How much will the academy cost:</a:t>
            </a:r>
          </a:p>
          <a:p>
            <a:pPr>
              <a:lnSpc>
                <a:spcPts val="2676"/>
              </a:lnSpc>
              <a:spcBef>
                <a:spcPct val="0"/>
              </a:spcBef>
            </a:pPr>
            <a:r>
              <a:rPr lang="en-US" sz="1911">
                <a:solidFill>
                  <a:srgbClr val="FFFFFF"/>
                </a:solidFill>
                <a:latin typeface="Gilroy"/>
              </a:rPr>
              <a:t>Final per sport program fees will be finalized in the coming months as we await budgetary information from our partners and hosts. </a:t>
            </a:r>
          </a:p>
        </p:txBody>
      </p:sp>
      <p:sp>
        <p:nvSpPr>
          <p:cNvPr id="7" name="TextBox 7"/>
          <p:cNvSpPr txBox="1"/>
          <p:nvPr/>
        </p:nvSpPr>
        <p:spPr>
          <a:xfrm>
            <a:off x="685800" y="3303435"/>
            <a:ext cx="9290101" cy="104364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676"/>
              </a:lnSpc>
            </a:pPr>
            <a:r>
              <a:rPr lang="en-US" sz="1911" u="sng">
                <a:solidFill>
                  <a:srgbClr val="C8AB62"/>
                </a:solidFill>
                <a:latin typeface="Gilroy"/>
              </a:rPr>
              <a:t>Who will lead the instruction of the sport specific programming?</a:t>
            </a:r>
          </a:p>
          <a:p>
            <a:pPr>
              <a:lnSpc>
                <a:spcPts val="2676"/>
              </a:lnSpc>
              <a:spcBef>
                <a:spcPct val="0"/>
              </a:spcBef>
            </a:pPr>
            <a:r>
              <a:rPr lang="en-US" sz="1911">
                <a:solidFill>
                  <a:srgbClr val="FFFFFF"/>
                </a:solidFill>
                <a:latin typeface="Gilroy"/>
              </a:rPr>
              <a:t>Staffing is currently on-going for both RCSD and outside sport specialist coaches. Our intent is to have the highest possible quality staff for all areas of the program. </a:t>
            </a:r>
          </a:p>
        </p:txBody>
      </p:sp>
      <p:sp>
        <p:nvSpPr>
          <p:cNvPr id="8" name="TextBox 8"/>
          <p:cNvSpPr txBox="1"/>
          <p:nvPr/>
        </p:nvSpPr>
        <p:spPr>
          <a:xfrm>
            <a:off x="685800" y="4425235"/>
            <a:ext cx="9290101" cy="67063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676"/>
              </a:lnSpc>
            </a:pPr>
            <a:r>
              <a:rPr lang="en-US" sz="1911" u="sng">
                <a:solidFill>
                  <a:srgbClr val="C8AB62"/>
                </a:solidFill>
                <a:latin typeface="Gilroy"/>
              </a:rPr>
              <a:t>When is the deadline to register?</a:t>
            </a:r>
          </a:p>
          <a:p>
            <a:pPr>
              <a:lnSpc>
                <a:spcPts val="2676"/>
              </a:lnSpc>
              <a:spcBef>
                <a:spcPct val="0"/>
              </a:spcBef>
            </a:pPr>
            <a:r>
              <a:rPr lang="en-US" sz="1911">
                <a:solidFill>
                  <a:srgbClr val="FFFFFF"/>
                </a:solidFill>
                <a:latin typeface="Gilroy"/>
              </a:rPr>
              <a:t>April 5th, 2024  - Registration will open February 26th, 2024.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8818021" y="2006609"/>
            <a:ext cx="1978530" cy="2844783"/>
          </a:xfrm>
          <a:custGeom>
            <a:avLst/>
            <a:gdLst/>
            <a:ahLst/>
            <a:cxnLst/>
            <a:rect l="l" t="t" r="r" b="b"/>
            <a:pathLst>
              <a:path w="2967795" h="4267175">
                <a:moveTo>
                  <a:pt x="0" y="0"/>
                </a:moveTo>
                <a:lnTo>
                  <a:pt x="2967795" y="0"/>
                </a:lnTo>
                <a:lnTo>
                  <a:pt x="2967795" y="4267176"/>
                </a:lnTo>
                <a:lnTo>
                  <a:pt x="0" y="4267176"/>
                </a:lnTo>
                <a:lnTo>
                  <a:pt x="0" y="0"/>
                </a:lnTo>
                <a:close/>
              </a:path>
            </a:pathLst>
          </a:custGeom>
          <a:blipFill>
            <a:blip r:embed="rId3"/>
            <a:stretch>
              <a:fillRect t="-35" b="-35"/>
            </a:stretch>
          </a:blipFill>
        </p:spPr>
      </p:sp>
      <p:sp>
        <p:nvSpPr>
          <p:cNvPr id="4" name="TextBox 4"/>
          <p:cNvSpPr txBox="1"/>
          <p:nvPr/>
        </p:nvSpPr>
        <p:spPr>
          <a:xfrm>
            <a:off x="417215" y="352390"/>
            <a:ext cx="2946871" cy="4098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425"/>
              </a:lnSpc>
            </a:pPr>
            <a:r>
              <a:rPr lang="en-US" sz="2446">
                <a:solidFill>
                  <a:srgbClr val="C8AB62"/>
                </a:solidFill>
                <a:latin typeface="Gilroy"/>
              </a:rPr>
              <a:t>Contact Information</a:t>
            </a:r>
          </a:p>
        </p:txBody>
      </p:sp>
      <p:sp>
        <p:nvSpPr>
          <p:cNvPr id="5" name="TextBox 5"/>
          <p:cNvSpPr txBox="1"/>
          <p:nvPr/>
        </p:nvSpPr>
        <p:spPr>
          <a:xfrm>
            <a:off x="417215" y="957928"/>
            <a:ext cx="5434792" cy="521427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425"/>
              </a:lnSpc>
            </a:pPr>
            <a:r>
              <a:rPr lang="en-US" sz="2446" u="sng">
                <a:solidFill>
                  <a:srgbClr val="FFFFFF"/>
                </a:solidFill>
                <a:latin typeface="Gilroy"/>
              </a:rPr>
              <a:t>Sport Academy Director</a:t>
            </a:r>
          </a:p>
          <a:p>
            <a:pPr>
              <a:lnSpc>
                <a:spcPts val="3425"/>
              </a:lnSpc>
            </a:pPr>
            <a:r>
              <a:rPr lang="en-US" sz="2446">
                <a:solidFill>
                  <a:srgbClr val="FFFFFF"/>
                </a:solidFill>
                <a:latin typeface="Gilroy"/>
              </a:rPr>
              <a:t>Tanner Brightman</a:t>
            </a:r>
          </a:p>
          <a:p>
            <a:pPr>
              <a:lnSpc>
                <a:spcPts val="3425"/>
              </a:lnSpc>
            </a:pPr>
            <a:r>
              <a:rPr lang="en-US" sz="2446">
                <a:solidFill>
                  <a:srgbClr val="FFFFFF"/>
                </a:solidFill>
                <a:latin typeface="Gilroy"/>
              </a:rPr>
              <a:t>tanner@goldenticketsports.com</a:t>
            </a:r>
          </a:p>
          <a:p>
            <a:pPr>
              <a:lnSpc>
                <a:spcPts val="3425"/>
              </a:lnSpc>
            </a:pPr>
            <a:endParaRPr lang="en-US" sz="2446">
              <a:solidFill>
                <a:srgbClr val="FFFFFF"/>
              </a:solidFill>
              <a:latin typeface="Gilroy"/>
            </a:endParaRPr>
          </a:p>
          <a:p>
            <a:pPr>
              <a:lnSpc>
                <a:spcPts val="3425"/>
              </a:lnSpc>
            </a:pPr>
            <a:r>
              <a:rPr lang="en-US" sz="2446" u="sng">
                <a:solidFill>
                  <a:srgbClr val="FFFFFF"/>
                </a:solidFill>
                <a:latin typeface="Gilroy"/>
              </a:rPr>
              <a:t>RCSD Superintendents</a:t>
            </a:r>
          </a:p>
          <a:p>
            <a:pPr>
              <a:lnSpc>
                <a:spcPts val="3425"/>
              </a:lnSpc>
            </a:pPr>
            <a:r>
              <a:rPr lang="en-US" sz="2446">
                <a:solidFill>
                  <a:srgbClr val="FFFFFF"/>
                </a:solidFill>
                <a:latin typeface="Gilroy"/>
              </a:rPr>
              <a:t>Kelley Ehman </a:t>
            </a:r>
          </a:p>
          <a:p>
            <a:pPr>
              <a:lnSpc>
                <a:spcPts val="3425"/>
              </a:lnSpc>
            </a:pPr>
            <a:r>
              <a:rPr lang="en-US" sz="2446">
                <a:solidFill>
                  <a:srgbClr val="FFFFFF"/>
                </a:solidFill>
                <a:latin typeface="Gilroy"/>
              </a:rPr>
              <a:t>k.ehman@rcsd.ca</a:t>
            </a:r>
          </a:p>
          <a:p>
            <a:pPr>
              <a:lnSpc>
                <a:spcPts val="3425"/>
              </a:lnSpc>
            </a:pPr>
            <a:endParaRPr lang="en-US" sz="2446">
              <a:solidFill>
                <a:srgbClr val="FFFFFF"/>
              </a:solidFill>
              <a:latin typeface="Gilroy"/>
            </a:endParaRPr>
          </a:p>
          <a:p>
            <a:pPr>
              <a:lnSpc>
                <a:spcPts val="3425"/>
              </a:lnSpc>
            </a:pPr>
            <a:r>
              <a:rPr lang="en-US" sz="2446">
                <a:solidFill>
                  <a:srgbClr val="FFFFFF"/>
                </a:solidFill>
                <a:latin typeface="Gilroy"/>
              </a:rPr>
              <a:t>Dave Magnusson </a:t>
            </a:r>
          </a:p>
          <a:p>
            <a:pPr>
              <a:lnSpc>
                <a:spcPts val="3425"/>
              </a:lnSpc>
            </a:pPr>
            <a:r>
              <a:rPr lang="en-US" sz="2446">
                <a:solidFill>
                  <a:srgbClr val="FFFFFF"/>
                </a:solidFill>
                <a:latin typeface="Gilroy"/>
              </a:rPr>
              <a:t>d.magnusson@rcsd.ca </a:t>
            </a:r>
          </a:p>
          <a:p>
            <a:pPr>
              <a:lnSpc>
                <a:spcPts val="3425"/>
              </a:lnSpc>
            </a:pPr>
            <a:endParaRPr lang="en-US" sz="2446">
              <a:solidFill>
                <a:srgbClr val="FFFFFF"/>
              </a:solidFill>
              <a:latin typeface="Gilroy"/>
            </a:endParaRPr>
          </a:p>
          <a:p>
            <a:pPr>
              <a:lnSpc>
                <a:spcPts val="3425"/>
              </a:lnSpc>
            </a:pPr>
            <a:endParaRPr lang="en-US" sz="2446">
              <a:solidFill>
                <a:srgbClr val="FFFFFF"/>
              </a:solidFill>
              <a:latin typeface="Gilroy"/>
            </a:endParaRPr>
          </a:p>
        </p:txBody>
      </p:sp>
      <p:sp>
        <p:nvSpPr>
          <p:cNvPr id="6" name="TextBox 6"/>
          <p:cNvSpPr txBox="1"/>
          <p:nvPr/>
        </p:nvSpPr>
        <p:spPr>
          <a:xfrm>
            <a:off x="417215" y="5653272"/>
            <a:ext cx="7595543" cy="67063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676"/>
              </a:lnSpc>
              <a:spcBef>
                <a:spcPct val="0"/>
              </a:spcBef>
            </a:pPr>
            <a:r>
              <a:rPr lang="en-US" sz="1911">
                <a:solidFill>
                  <a:srgbClr val="C8AB62"/>
                </a:solidFill>
                <a:latin typeface="Gilroy"/>
              </a:rPr>
              <a:t>Registration will open February 26th, 2024 via Golden Ticket Sports</a:t>
            </a:r>
          </a:p>
          <a:p>
            <a:pPr>
              <a:lnSpc>
                <a:spcPts val="2676"/>
              </a:lnSpc>
              <a:spcBef>
                <a:spcPct val="0"/>
              </a:spcBef>
            </a:pPr>
            <a:r>
              <a:rPr lang="en-US" sz="1911">
                <a:solidFill>
                  <a:srgbClr val="C8AB62"/>
                </a:solidFill>
                <a:latin typeface="Gilroy"/>
              </a:rPr>
              <a:t>Registration Deadline is April 5th, 2024</a:t>
            </a:r>
          </a:p>
        </p:txBody>
      </p:sp>
    </p:spTree>
    <p:extLst>
      <p:ext uri="{BB962C8B-B14F-4D97-AF65-F5344CB8AC3E}">
        <p14:creationId xmlns:p14="http://schemas.microsoft.com/office/powerpoint/2010/main" val="2002972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EF3D9E1-CBC1-4AAE-AD5A-2BCF4A378C7A}"/>
              </a:ext>
            </a:extLst>
          </p:cNvPr>
          <p:cNvSpPr/>
          <p:nvPr/>
        </p:nvSpPr>
        <p:spPr>
          <a:xfrm>
            <a:off x="6253611" y="2858320"/>
            <a:ext cx="2836126" cy="3429000"/>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Rounded Corners 6">
            <a:extLst>
              <a:ext uri="{FF2B5EF4-FFF2-40B4-BE49-F238E27FC236}">
                <a16:creationId xmlns:a16="http://schemas.microsoft.com/office/drawing/2014/main" id="{ADCC6552-606B-4FAF-B255-B6912DA84274}"/>
              </a:ext>
            </a:extLst>
          </p:cNvPr>
          <p:cNvSpPr/>
          <p:nvPr/>
        </p:nvSpPr>
        <p:spPr>
          <a:xfrm>
            <a:off x="64008" y="2808131"/>
            <a:ext cx="2836126" cy="3429000"/>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Rounded Corners 7">
            <a:extLst>
              <a:ext uri="{FF2B5EF4-FFF2-40B4-BE49-F238E27FC236}">
                <a16:creationId xmlns:a16="http://schemas.microsoft.com/office/drawing/2014/main" id="{88693061-4789-455D-8F8A-25FE49198BD9}"/>
              </a:ext>
            </a:extLst>
          </p:cNvPr>
          <p:cNvSpPr/>
          <p:nvPr/>
        </p:nvSpPr>
        <p:spPr>
          <a:xfrm>
            <a:off x="3158933" y="2858318"/>
            <a:ext cx="2836126" cy="3428999"/>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Rounded Corners 8">
            <a:extLst>
              <a:ext uri="{FF2B5EF4-FFF2-40B4-BE49-F238E27FC236}">
                <a16:creationId xmlns:a16="http://schemas.microsoft.com/office/drawing/2014/main" id="{6FCA8755-E755-4C26-8A66-1A71AC2A722C}"/>
              </a:ext>
            </a:extLst>
          </p:cNvPr>
          <p:cNvSpPr/>
          <p:nvPr/>
        </p:nvSpPr>
        <p:spPr>
          <a:xfrm>
            <a:off x="9301612" y="2858320"/>
            <a:ext cx="2836126" cy="3429000"/>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6146" name="Picture 2">
            <a:extLst>
              <a:ext uri="{FF2B5EF4-FFF2-40B4-BE49-F238E27FC236}">
                <a16:creationId xmlns:a16="http://schemas.microsoft.com/office/drawing/2014/main" id="{FA8E86D4-6AAB-418B-B9CC-B2B44803A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611" y="2858318"/>
            <a:ext cx="2836126" cy="275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1FE282B-0BC0-495B-85B4-D93FFBE23B62}"/>
              </a:ext>
            </a:extLst>
          </p:cNvPr>
          <p:cNvSpPr txBox="1"/>
          <p:nvPr/>
        </p:nvSpPr>
        <p:spPr>
          <a:xfrm>
            <a:off x="6253611" y="5824366"/>
            <a:ext cx="3245005" cy="400110"/>
          </a:xfrm>
          <a:prstGeom prst="rect">
            <a:avLst/>
          </a:prstGeom>
          <a:noFill/>
        </p:spPr>
        <p:txBody>
          <a:bodyPr wrap="square" rtlCol="0">
            <a:spAutoFit/>
          </a:bodyPr>
          <a:lstStyle/>
          <a:p>
            <a:r>
              <a:rPr lang="en-US" sz="2000">
                <a:latin typeface="Palatino Linotype" panose="02040502050505030304" pitchFamily="18" charset="0"/>
              </a:rPr>
              <a:t>R.Barnes-Pitka@rcsd.ca</a:t>
            </a:r>
          </a:p>
        </p:txBody>
      </p:sp>
      <p:pic>
        <p:nvPicPr>
          <p:cNvPr id="6147" name="Picture 3">
            <a:extLst>
              <a:ext uri="{FF2B5EF4-FFF2-40B4-BE49-F238E27FC236}">
                <a16:creationId xmlns:a16="http://schemas.microsoft.com/office/drawing/2014/main" id="{4B99AC29-75F2-420F-836F-F6057F9A4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103" y="2746804"/>
            <a:ext cx="3147894" cy="297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528022D4-54E9-4B2A-A28E-E4333BE3D86A}"/>
              </a:ext>
            </a:extLst>
          </p:cNvPr>
          <p:cNvSpPr txBox="1"/>
          <p:nvPr/>
        </p:nvSpPr>
        <p:spPr>
          <a:xfrm>
            <a:off x="3112009" y="5844721"/>
            <a:ext cx="3596487" cy="400110"/>
          </a:xfrm>
          <a:prstGeom prst="rect">
            <a:avLst/>
          </a:prstGeom>
          <a:noFill/>
        </p:spPr>
        <p:txBody>
          <a:bodyPr wrap="square" rtlCol="0">
            <a:spAutoFit/>
          </a:bodyPr>
          <a:lstStyle/>
          <a:p>
            <a:r>
              <a:rPr lang="en-US" sz="2000">
                <a:latin typeface="Palatino Linotype" panose="02040502050505030304" pitchFamily="18" charset="0"/>
              </a:rPr>
              <a:t>B.Barnes-Wilcox@rcsd.ca</a:t>
            </a:r>
          </a:p>
        </p:txBody>
      </p:sp>
      <p:sp>
        <p:nvSpPr>
          <p:cNvPr id="14" name="TextBox 13">
            <a:extLst>
              <a:ext uri="{FF2B5EF4-FFF2-40B4-BE49-F238E27FC236}">
                <a16:creationId xmlns:a16="http://schemas.microsoft.com/office/drawing/2014/main" id="{B5222323-B789-44D4-AD01-6027E103E9DE}"/>
              </a:ext>
            </a:extLst>
          </p:cNvPr>
          <p:cNvSpPr txBox="1"/>
          <p:nvPr/>
        </p:nvSpPr>
        <p:spPr>
          <a:xfrm>
            <a:off x="375529" y="5824366"/>
            <a:ext cx="2783157" cy="400110"/>
          </a:xfrm>
          <a:prstGeom prst="rect">
            <a:avLst/>
          </a:prstGeom>
          <a:noFill/>
        </p:spPr>
        <p:txBody>
          <a:bodyPr wrap="square" rtlCol="0">
            <a:spAutoFit/>
          </a:bodyPr>
          <a:lstStyle/>
          <a:p>
            <a:r>
              <a:rPr lang="en-US" sz="2000">
                <a:latin typeface="Palatino Linotype" panose="02040502050505030304" pitchFamily="18" charset="0"/>
              </a:rPr>
              <a:t>J.Baragar@rcsd.ca</a:t>
            </a:r>
          </a:p>
        </p:txBody>
      </p:sp>
      <p:pic>
        <p:nvPicPr>
          <p:cNvPr id="6148" name="60F348CC-64BC-4D38-A4C5-88B5F1DC7C6A">
            <a:extLst>
              <a:ext uri="{FF2B5EF4-FFF2-40B4-BE49-F238E27FC236}">
                <a16:creationId xmlns:a16="http://schemas.microsoft.com/office/drawing/2014/main" id="{A0E9F91F-B688-43DE-8982-31D34BDAA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92" y="2886307"/>
            <a:ext cx="2783157" cy="295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0E3D8FEC-507C-4C1E-8C5C-2F42C5AE7349}"/>
              </a:ext>
            </a:extLst>
          </p:cNvPr>
          <p:cNvSpPr txBox="1"/>
          <p:nvPr/>
        </p:nvSpPr>
        <p:spPr>
          <a:xfrm>
            <a:off x="9757168" y="5844721"/>
            <a:ext cx="2224239" cy="400110"/>
          </a:xfrm>
          <a:prstGeom prst="rect">
            <a:avLst/>
          </a:prstGeom>
          <a:noFill/>
        </p:spPr>
        <p:txBody>
          <a:bodyPr wrap="square" rtlCol="0">
            <a:spAutoFit/>
          </a:bodyPr>
          <a:lstStyle/>
          <a:p>
            <a:r>
              <a:rPr lang="en-US" sz="2000">
                <a:latin typeface="Palatino Linotype" panose="02040502050505030304" pitchFamily="18" charset="0"/>
              </a:rPr>
              <a:t>N.Burke@rcsd.ca</a:t>
            </a:r>
          </a:p>
        </p:txBody>
      </p:sp>
      <p:sp>
        <p:nvSpPr>
          <p:cNvPr id="18" name="TextBox 17">
            <a:extLst>
              <a:ext uri="{FF2B5EF4-FFF2-40B4-BE49-F238E27FC236}">
                <a16:creationId xmlns:a16="http://schemas.microsoft.com/office/drawing/2014/main" id="{2A4AF5C7-A387-4E32-B3A3-3CE5AD692DE6}"/>
              </a:ext>
            </a:extLst>
          </p:cNvPr>
          <p:cNvSpPr txBox="1"/>
          <p:nvPr/>
        </p:nvSpPr>
        <p:spPr>
          <a:xfrm>
            <a:off x="2366586" y="492583"/>
            <a:ext cx="7458825"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Thank You!</a:t>
            </a:r>
          </a:p>
        </p:txBody>
      </p:sp>
      <p:sp>
        <p:nvSpPr>
          <p:cNvPr id="20" name="TextBox 19">
            <a:extLst>
              <a:ext uri="{FF2B5EF4-FFF2-40B4-BE49-F238E27FC236}">
                <a16:creationId xmlns:a16="http://schemas.microsoft.com/office/drawing/2014/main" id="{E2DC1FE0-A264-4C71-BD7D-2D374A57A1D9}"/>
              </a:ext>
            </a:extLst>
          </p:cNvPr>
          <p:cNvSpPr txBox="1"/>
          <p:nvPr/>
        </p:nvSpPr>
        <p:spPr>
          <a:xfrm>
            <a:off x="691376" y="2160844"/>
            <a:ext cx="11006253" cy="46166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Questions?  </a:t>
            </a:r>
            <a:r>
              <a:rPr lang="en-CA" altLang="en-US" sz="2400">
                <a:solidFill>
                  <a:srgbClr val="002060"/>
                </a:solidFill>
                <a:latin typeface="Palatino Linotype" panose="02040502050505030304" pitchFamily="18" charset="0"/>
              </a:rPr>
              <a:t>Please </a:t>
            </a: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do not hesitate to contact us if you need any assistance. </a:t>
            </a:r>
          </a:p>
        </p:txBody>
      </p:sp>
      <p:pic>
        <p:nvPicPr>
          <p:cNvPr id="6150" name="Picture 6">
            <a:extLst>
              <a:ext uri="{FF2B5EF4-FFF2-40B4-BE49-F238E27FC236}">
                <a16:creationId xmlns:a16="http://schemas.microsoft.com/office/drawing/2014/main" id="{5C496309-9273-4B43-9BD9-27207E221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1612" y="2596265"/>
            <a:ext cx="2718827" cy="324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5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0ADC-34C9-46EF-B21C-F11398B238F9}"/>
              </a:ext>
            </a:extLst>
          </p:cNvPr>
          <p:cNvSpPr txBox="1"/>
          <p:nvPr/>
        </p:nvSpPr>
        <p:spPr>
          <a:xfrm>
            <a:off x="2117395" y="661431"/>
            <a:ext cx="7600950" cy="646331"/>
          </a:xfrm>
          <a:prstGeom prst="rect">
            <a:avLst/>
          </a:prstGeom>
          <a:noFill/>
        </p:spPr>
        <p:txBody>
          <a:bodyPr wrap="square" lIns="91440" tIns="45720" rIns="91440" bIns="45720" rtlCol="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Grade 10 Course Requirements</a:t>
            </a:r>
          </a:p>
        </p:txBody>
      </p:sp>
      <p:sp>
        <p:nvSpPr>
          <p:cNvPr id="6" name="TextBox 5">
            <a:extLst>
              <a:ext uri="{FF2B5EF4-FFF2-40B4-BE49-F238E27FC236}">
                <a16:creationId xmlns:a16="http://schemas.microsoft.com/office/drawing/2014/main" id="{F47D7C45-3FA3-401A-B5CC-5BD1D9B3D18F}"/>
              </a:ext>
            </a:extLst>
          </p:cNvPr>
          <p:cNvSpPr txBox="1"/>
          <p:nvPr/>
        </p:nvSpPr>
        <p:spPr>
          <a:xfrm>
            <a:off x="2856216" y="2364415"/>
            <a:ext cx="6862129" cy="3170099"/>
          </a:xfrm>
          <a:prstGeom prst="rect">
            <a:avLst/>
          </a:prstGeom>
          <a:noFill/>
        </p:spPr>
        <p:txBody>
          <a:bodyPr wrap="square">
            <a:spAutoFit/>
          </a:bodyPr>
          <a:lstStyle/>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Math 10 FP or WA /  Math 11</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Catholic Studies 10</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ELA A10 / A11  </a:t>
            </a:r>
            <a:r>
              <a:rPr lang="en-CA" sz="3200" b="1">
                <a:solidFill>
                  <a:srgbClr val="002060"/>
                </a:solidFill>
                <a:latin typeface="Palatino Linotype" panose="02040502050505030304" pitchFamily="18" charset="0"/>
              </a:rPr>
              <a:t>OR  </a:t>
            </a:r>
            <a:r>
              <a:rPr lang="en-CA" sz="2800">
                <a:solidFill>
                  <a:srgbClr val="002060"/>
                </a:solidFill>
                <a:latin typeface="Palatino Linotype" panose="02040502050505030304" pitchFamily="18" charset="0"/>
              </a:rPr>
              <a:t>ELA B10 / B11</a:t>
            </a:r>
            <a:r>
              <a:rPr lang="en-CA" sz="3200">
                <a:solidFill>
                  <a:srgbClr val="002060"/>
                </a:solidFill>
                <a:latin typeface="Palatino Linotype" panose="02040502050505030304" pitchFamily="18" charset="0"/>
              </a:rPr>
              <a:t> </a:t>
            </a:r>
            <a:r>
              <a:rPr lang="en-CA" sz="2800">
                <a:solidFill>
                  <a:srgbClr val="002060"/>
                </a:solidFill>
                <a:latin typeface="Palatino Linotype" panose="02040502050505030304" pitchFamily="18" charset="0"/>
              </a:rPr>
              <a:t>	   </a:t>
            </a:r>
            <a:endParaRPr lang="en-CA" sz="2800">
              <a:solidFill>
                <a:srgbClr val="002060"/>
              </a:solidFill>
              <a:effectLst>
                <a:outerShdw blurRad="38100" dist="38100" dir="2700000" algn="tl">
                  <a:srgbClr val="000000">
                    <a:alpha val="43137"/>
                  </a:srgbClr>
                </a:outerShdw>
              </a:effectLst>
              <a:latin typeface="Palatino Linotype" panose="02040502050505030304" pitchFamily="18" charset="0"/>
            </a:endParaRP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Science 10 / 11</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History 10 / 11 or Native Studies 10</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Financial Literacy 10 </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4 Electives</a:t>
            </a:r>
          </a:p>
        </p:txBody>
      </p:sp>
    </p:spTree>
    <p:extLst>
      <p:ext uri="{BB962C8B-B14F-4D97-AF65-F5344CB8AC3E}">
        <p14:creationId xmlns:p14="http://schemas.microsoft.com/office/powerpoint/2010/main" val="147488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15641" y="1668655"/>
            <a:ext cx="11960717" cy="4832092"/>
          </a:xfrm>
          <a:prstGeom prst="rect">
            <a:avLst/>
          </a:prstGeom>
          <a:noFill/>
        </p:spPr>
        <p:txBody>
          <a:bodyPr wrap="square" lIns="91440" tIns="45720" rIns="91440" bIns="45720" anchor="t">
            <a:spAutoFit/>
          </a:bodyPr>
          <a:lstStyle/>
          <a:p>
            <a:pPr marL="1714500" lvl="3" indent="-342900">
              <a:buFont typeface="Wingdings" panose="05000000000000000000" pitchFamily="2" charset="2"/>
              <a:buChar char="ü"/>
              <a:defRPr/>
            </a:pPr>
            <a:r>
              <a:rPr lang="en-CA" sz="2800" cap="none">
                <a:solidFill>
                  <a:srgbClr val="002060"/>
                </a:solidFill>
                <a:latin typeface="Palatino Linotype"/>
                <a:cs typeface="Arial"/>
              </a:rPr>
              <a:t>Mathématiques 10- Fondements/</a:t>
            </a:r>
            <a:r>
              <a:rPr lang="en-CA" sz="2800" cap="none" err="1">
                <a:solidFill>
                  <a:srgbClr val="002060"/>
                </a:solidFill>
                <a:latin typeface="Palatino Linotype"/>
                <a:cs typeface="Arial"/>
              </a:rPr>
              <a:t>Pré</a:t>
            </a:r>
            <a:r>
              <a:rPr lang="en-CA" sz="2800" cap="none">
                <a:solidFill>
                  <a:srgbClr val="002060"/>
                </a:solidFill>
                <a:latin typeface="Palatino Linotype"/>
                <a:cs typeface="Arial"/>
              </a:rPr>
              <a:t>-calc</a:t>
            </a:r>
          </a:p>
          <a:p>
            <a:pPr marL="1657350" lvl="3" indent="-285750">
              <a:buFont typeface="Wingdings" pitchFamily="2" charset="2"/>
              <a:buChar char="ü"/>
              <a:defRPr/>
            </a:pPr>
            <a:r>
              <a:rPr lang="en-CA" sz="2800" cap="none">
                <a:solidFill>
                  <a:srgbClr val="002060"/>
                </a:solidFill>
                <a:latin typeface="Palatino Linotype"/>
                <a:cs typeface="Arial"/>
              </a:rPr>
              <a:t>Études catholiques 10</a:t>
            </a:r>
          </a:p>
          <a:p>
            <a:pPr marL="1657350" lvl="3" indent="-285750">
              <a:buFont typeface="Wingdings" pitchFamily="2" charset="2"/>
              <a:buChar char="ü"/>
              <a:defRPr/>
            </a:pPr>
            <a:r>
              <a:rPr lang="en-CA" sz="2800" cap="none">
                <a:solidFill>
                  <a:srgbClr val="002060"/>
                </a:solidFill>
                <a:latin typeface="Palatino Linotype"/>
                <a:cs typeface="Arial"/>
              </a:rPr>
              <a:t>Français 10</a:t>
            </a:r>
          </a:p>
          <a:p>
            <a:pPr marL="1657350" lvl="3" indent="-285750">
              <a:buFont typeface="Wingdings" pitchFamily="2" charset="2"/>
              <a:buChar char="ü"/>
              <a:defRPr/>
            </a:pPr>
            <a:r>
              <a:rPr lang="en-CA" sz="2800" cap="none">
                <a:solidFill>
                  <a:srgbClr val="002060"/>
                </a:solidFill>
                <a:latin typeface="Palatino Linotype"/>
                <a:cs typeface="Arial"/>
              </a:rPr>
              <a:t>ELA A10</a:t>
            </a:r>
            <a:r>
              <a:rPr lang="en-CA" sz="2800">
                <a:solidFill>
                  <a:srgbClr val="002060"/>
                </a:solidFill>
                <a:latin typeface="Palatino Linotype"/>
                <a:cs typeface="Arial"/>
              </a:rPr>
              <a:t>  </a:t>
            </a:r>
            <a:r>
              <a:rPr lang="en-CA" sz="2800" b="1">
                <a:solidFill>
                  <a:srgbClr val="002060"/>
                </a:solidFill>
                <a:latin typeface="Palatino Linotype"/>
                <a:cs typeface="Arial"/>
              </a:rPr>
              <a:t>OR</a:t>
            </a:r>
            <a:r>
              <a:rPr lang="en-CA" sz="2800">
                <a:solidFill>
                  <a:srgbClr val="002060"/>
                </a:solidFill>
                <a:latin typeface="Palatino Linotype"/>
                <a:cs typeface="Arial"/>
              </a:rPr>
              <a:t> ELA B10</a:t>
            </a:r>
          </a:p>
          <a:p>
            <a:pPr marL="1657350" lvl="3" indent="-285750">
              <a:buFont typeface="Wingdings" pitchFamily="2" charset="2"/>
              <a:buChar char="ü"/>
              <a:defRPr/>
            </a:pPr>
            <a:r>
              <a:rPr lang="en-CA" sz="2800" err="1">
                <a:solidFill>
                  <a:srgbClr val="002060"/>
                </a:solidFill>
                <a:latin typeface="Palatino Linotype"/>
                <a:cs typeface="Arial"/>
              </a:rPr>
              <a:t>Litteratie</a:t>
            </a:r>
            <a:r>
              <a:rPr lang="en-CA" sz="2800">
                <a:solidFill>
                  <a:srgbClr val="002060"/>
                </a:solidFill>
                <a:latin typeface="Palatino Linotype"/>
                <a:cs typeface="Arial"/>
              </a:rPr>
              <a:t> </a:t>
            </a:r>
            <a:r>
              <a:rPr lang="en-CA" sz="2800" err="1">
                <a:solidFill>
                  <a:srgbClr val="002060"/>
                </a:solidFill>
                <a:latin typeface="Palatino Linotype"/>
                <a:cs typeface="Arial"/>
              </a:rPr>
              <a:t>financiere</a:t>
            </a:r>
            <a:r>
              <a:rPr lang="en-CA" sz="2800">
                <a:solidFill>
                  <a:srgbClr val="002060"/>
                </a:solidFill>
                <a:latin typeface="Palatino Linotype"/>
                <a:cs typeface="Arial"/>
              </a:rPr>
              <a:t> 10</a:t>
            </a:r>
          </a:p>
          <a:p>
            <a:pPr marL="1657350" lvl="3" indent="-285750">
              <a:buFont typeface="Wingdings" pitchFamily="2" charset="2"/>
              <a:buChar char="ü"/>
              <a:defRPr/>
            </a:pPr>
            <a:r>
              <a:rPr lang="en-CA" sz="2800" cap="none">
                <a:solidFill>
                  <a:srgbClr val="002060"/>
                </a:solidFill>
                <a:latin typeface="Palatino Linotype"/>
                <a:cs typeface="Arial"/>
              </a:rPr>
              <a:t>Science </a:t>
            </a:r>
            <a:r>
              <a:rPr lang="en-CA" sz="2800" err="1">
                <a:solidFill>
                  <a:srgbClr val="002060"/>
                </a:solidFill>
                <a:latin typeface="Palatino Linotype"/>
                <a:cs typeface="Arial"/>
              </a:rPr>
              <a:t>n</a:t>
            </a:r>
            <a:r>
              <a:rPr lang="en-CA" sz="2800" cap="none" err="1">
                <a:solidFill>
                  <a:srgbClr val="002060"/>
                </a:solidFill>
                <a:latin typeface="Palatino Linotype"/>
                <a:cs typeface="Arial"/>
              </a:rPr>
              <a:t>aturelles</a:t>
            </a:r>
            <a:r>
              <a:rPr lang="en-CA" sz="2800">
                <a:solidFill>
                  <a:srgbClr val="002060"/>
                </a:solidFill>
                <a:latin typeface="Palatino Linotype"/>
                <a:cs typeface="Arial"/>
              </a:rPr>
              <a:t> 10</a:t>
            </a:r>
            <a:endParaRPr lang="en-CA" sz="2800" cap="none">
              <a:solidFill>
                <a:srgbClr val="002060"/>
              </a:solidFill>
              <a:latin typeface="Palatino Linotype" panose="02040502050505030304" pitchFamily="18" charset="0"/>
              <a:cs typeface="Arial" panose="020B0604020202020204" pitchFamily="34" charset="0"/>
            </a:endParaRPr>
          </a:p>
          <a:p>
            <a:pPr marL="1657350" lvl="3" indent="-285750">
              <a:buFont typeface="Wingdings" pitchFamily="2" charset="2"/>
              <a:buChar char="ü"/>
              <a:defRPr/>
            </a:pPr>
            <a:r>
              <a:rPr lang="en-CA" sz="2800" cap="none" err="1">
                <a:solidFill>
                  <a:srgbClr val="002060"/>
                </a:solidFill>
                <a:latin typeface="Palatino Linotype"/>
                <a:cs typeface="Arial"/>
              </a:rPr>
              <a:t>Histoire</a:t>
            </a:r>
            <a:r>
              <a:rPr lang="en-CA" sz="2800">
                <a:solidFill>
                  <a:srgbClr val="002060"/>
                </a:solidFill>
                <a:latin typeface="Palatino Linotype"/>
                <a:cs typeface="Arial"/>
              </a:rPr>
              <a:t> 10</a:t>
            </a:r>
            <a:endParaRPr lang="en-CA" sz="2800" cap="none">
              <a:solidFill>
                <a:srgbClr val="002060"/>
              </a:solidFill>
              <a:latin typeface="Palatino Linotype" panose="02040502050505030304" pitchFamily="18" charset="0"/>
              <a:cs typeface="Arial" panose="020B0604020202020204" pitchFamily="34" charset="0"/>
            </a:endParaRPr>
          </a:p>
          <a:p>
            <a:pPr marL="1657350" lvl="3" indent="-285750">
              <a:buFont typeface="Wingdings" pitchFamily="2" charset="2"/>
              <a:buChar char="ü"/>
              <a:defRPr/>
            </a:pPr>
            <a:r>
              <a:rPr lang="en-CA" sz="2800" cap="none">
                <a:solidFill>
                  <a:srgbClr val="002060"/>
                </a:solidFill>
                <a:latin typeface="Palatino Linotype"/>
                <a:cs typeface="Arial"/>
              </a:rPr>
              <a:t>3 Electives</a:t>
            </a:r>
          </a:p>
          <a:p>
            <a:pPr marL="1200150" lvl="2" indent="-285750">
              <a:buFont typeface="Wingdings" pitchFamily="2" charset="2"/>
              <a:buChar char="ü"/>
              <a:defRPr/>
            </a:pPr>
            <a:endParaRPr lang="en-CA" sz="2800" cap="none">
              <a:solidFill>
                <a:srgbClr val="002060"/>
              </a:solidFill>
              <a:latin typeface="Palatino Linotype"/>
              <a:cs typeface="Arial"/>
            </a:endParaRPr>
          </a:p>
          <a:p>
            <a:pPr>
              <a:defRPr/>
            </a:pPr>
            <a:r>
              <a:rPr lang="en-CA" sz="2800" b="1" cap="none">
                <a:solidFill>
                  <a:srgbClr val="002060"/>
                </a:solidFill>
                <a:latin typeface="Palatino Linotype"/>
                <a:cs typeface="Arial"/>
              </a:rPr>
              <a:t>* French Immersion students have the option to take 1 or both grade 10 ELA classes.</a:t>
            </a:r>
            <a:r>
              <a:rPr lang="en-CA" sz="2800" b="1">
                <a:solidFill>
                  <a:srgbClr val="002060"/>
                </a:solidFill>
                <a:latin typeface="Palatino Linotype"/>
                <a:cs typeface="Arial"/>
              </a:rPr>
              <a:t> </a:t>
            </a:r>
            <a:endParaRPr lang="en-CA" sz="2800" b="1" cap="none">
              <a:solidFill>
                <a:srgbClr val="002060"/>
              </a:solidFill>
              <a:latin typeface="Palatino Linotype" panose="02040502050505030304" pitchFamily="18" charset="0"/>
              <a:cs typeface="Arial" panose="020B0604020202020204" pitchFamily="34" charset="0"/>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388919" y="497551"/>
            <a:ext cx="7315200" cy="1077218"/>
          </a:xfrm>
          <a:prstGeom prst="rect">
            <a:avLst/>
          </a:prstGeom>
          <a:noFill/>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Grade 10 Course Requirements</a:t>
            </a:r>
          </a:p>
        </p:txBody>
      </p:sp>
    </p:spTree>
    <p:extLst>
      <p:ext uri="{BB962C8B-B14F-4D97-AF65-F5344CB8AC3E}">
        <p14:creationId xmlns:p14="http://schemas.microsoft.com/office/powerpoint/2010/main" val="55062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0" y="1877813"/>
            <a:ext cx="11948160" cy="4832092"/>
          </a:xfrm>
          <a:prstGeom prst="rect">
            <a:avLst/>
          </a:prstGeom>
          <a:noFill/>
        </p:spPr>
        <p:txBody>
          <a:bodyPr wrap="square" lIns="91440" tIns="45720" rIns="91440" bIns="45720" anchor="t">
            <a:spAutoFit/>
          </a:bodyPr>
          <a:lstStyle/>
          <a:p>
            <a:pPr lvl="3" defTabSz="914400" fontAlgn="base">
              <a:spcBef>
                <a:spcPct val="0"/>
              </a:spcBef>
              <a:spcAft>
                <a:spcPct val="0"/>
              </a:spcAft>
              <a:buFont typeface="Wingdings" panose="05000000000000000000" pitchFamily="2" charset="2"/>
              <a:buChar char="ü"/>
            </a:pPr>
            <a:r>
              <a:rPr lang="en-CA" altLang="en-US" sz="2800">
                <a:solidFill>
                  <a:srgbClr val="002060"/>
                </a:solidFill>
                <a:latin typeface="Palatino Linotype"/>
              </a:rPr>
              <a:t>Catholic Studies 20</a:t>
            </a:r>
          </a:p>
          <a:p>
            <a:pPr lvl="3" defTabSz="914400">
              <a:spcBef>
                <a:spcPct val="0"/>
              </a:spcBef>
              <a:spcAft>
                <a:spcPct val="0"/>
              </a:spcAft>
              <a:buFont typeface="Wingdings" panose="05000000000000000000" pitchFamily="2" charset="2"/>
              <a:buChar char="ü"/>
            </a:pPr>
            <a:r>
              <a:rPr lang="en-CA" altLang="en-US" sz="2800">
                <a:solidFill>
                  <a:srgbClr val="002060"/>
                </a:solidFill>
                <a:latin typeface="Palatino Linotype"/>
              </a:rPr>
              <a:t>ELA 20 / 21</a:t>
            </a:r>
          </a:p>
          <a:p>
            <a:pPr lvl="3" defTabSz="914400">
              <a:spcBef>
                <a:spcPct val="0"/>
              </a:spcBef>
              <a:spcAft>
                <a:spcPct val="0"/>
              </a:spcAft>
              <a:buFont typeface="Wingdings" panose="05000000000000000000" pitchFamily="2" charset="2"/>
              <a:buChar char="ü"/>
            </a:pPr>
            <a:r>
              <a:rPr lang="en-CA" altLang="en-US" sz="2800">
                <a:solidFill>
                  <a:srgbClr val="002060"/>
                </a:solidFill>
                <a:latin typeface="Palatino Linotype"/>
              </a:rPr>
              <a:t>Math 20 / 21 (Workplace/Foundations/Pre-Calculus)</a:t>
            </a:r>
            <a:endParaRPr lang="en-CA"/>
          </a:p>
          <a:p>
            <a:pPr lvl="3" defTabSz="914400">
              <a:spcBef>
                <a:spcPct val="0"/>
              </a:spcBef>
              <a:spcAft>
                <a:spcPct val="0"/>
              </a:spcAft>
              <a:buFont typeface="Wingdings" panose="05000000000000000000" pitchFamily="2" charset="2"/>
              <a:buChar char="ü"/>
            </a:pPr>
            <a:r>
              <a:rPr lang="en-CA" altLang="en-US" sz="2800">
                <a:solidFill>
                  <a:srgbClr val="002060"/>
                </a:solidFill>
                <a:latin typeface="Palatino Linotype"/>
              </a:rPr>
              <a:t>Science 20 / 21 (Computer/Environmental/Health/Physical)</a:t>
            </a:r>
          </a:p>
          <a:p>
            <a:pPr lvl="3" defTabSz="914400" fontAlgn="base">
              <a:spcBef>
                <a:spcPct val="0"/>
              </a:spcBef>
              <a:spcAft>
                <a:spcPct val="0"/>
              </a:spcAft>
              <a:buFont typeface="Wingdings" panose="05000000000000000000" pitchFamily="2" charset="2"/>
              <a:buChar char="ü"/>
            </a:pPr>
            <a:r>
              <a:rPr lang="en-CA" altLang="en-US" sz="2800">
                <a:solidFill>
                  <a:srgbClr val="002060"/>
                </a:solidFill>
                <a:latin typeface="Palatino Linotype"/>
              </a:rPr>
              <a:t>Social Science 20 or 30 – recommended to take in grade 11. </a:t>
            </a:r>
          </a:p>
          <a:p>
            <a:pPr lvl="3" defTabSz="914400" fontAlgn="base">
              <a:spcBef>
                <a:spcPct val="0"/>
              </a:spcBef>
              <a:spcAft>
                <a:spcPct val="0"/>
              </a:spcAft>
              <a:buFont typeface="Wingdings" panose="05000000000000000000" pitchFamily="2" charset="2"/>
              <a:buChar char="ü"/>
            </a:pPr>
            <a:r>
              <a:rPr lang="en-CA" altLang="en-US" sz="2800">
                <a:solidFill>
                  <a:srgbClr val="002060"/>
                </a:solidFill>
                <a:latin typeface="Palatino Linotype"/>
              </a:rPr>
              <a:t>Electives (5)</a:t>
            </a:r>
          </a:p>
          <a:p>
            <a:pPr lvl="3" defTabSz="914400" fontAlgn="base">
              <a:spcBef>
                <a:spcPct val="0"/>
              </a:spcBef>
              <a:spcAft>
                <a:spcPct val="0"/>
              </a:spcAft>
              <a:buFont typeface="Wingdings" panose="05000000000000000000" pitchFamily="2" charset="2"/>
              <a:buChar char="ü"/>
            </a:pPr>
            <a:endParaRPr lang="en-CA" altLang="en-US" sz="2800">
              <a:solidFill>
                <a:srgbClr val="002060"/>
              </a:solidFill>
              <a:latin typeface="Palatino Linotype"/>
            </a:endParaRPr>
          </a:p>
          <a:p>
            <a:pPr lvl="3" defTabSz="914400" fontAlgn="base">
              <a:spcBef>
                <a:spcPct val="0"/>
              </a:spcBef>
              <a:spcAft>
                <a:spcPct val="0"/>
              </a:spcAft>
            </a:pPr>
            <a:r>
              <a:rPr lang="en-CA" altLang="en-US" sz="2800" b="1">
                <a:solidFill>
                  <a:srgbClr val="002060"/>
                </a:solidFill>
                <a:latin typeface="Palatino Linotype"/>
              </a:rPr>
              <a:t>**NOTE: For current grade 9’s only, a Social Science class is no longer a requirement, however, can be taken as an elective.</a:t>
            </a:r>
          </a:p>
          <a:p>
            <a:pPr lvl="3" defTabSz="914400" fontAlgn="base">
              <a:spcBef>
                <a:spcPct val="0"/>
              </a:spcBef>
              <a:spcAft>
                <a:spcPct val="0"/>
              </a:spcAft>
            </a:pPr>
            <a:endParaRPr lang="en-CA" altLang="en-US" sz="2800" b="1">
              <a:solidFill>
                <a:srgbClr val="002060"/>
              </a:solidFill>
              <a:latin typeface="Palatino Linotype"/>
            </a:endParaRPr>
          </a:p>
          <a:p>
            <a:pPr lvl="3" defTabSz="914400" fontAlgn="base">
              <a:spcBef>
                <a:spcPct val="0"/>
              </a:spcBef>
              <a:spcAft>
                <a:spcPct val="0"/>
              </a:spcAft>
            </a:pPr>
            <a:endParaRPr lang="en-CA" altLang="en-US" sz="2800">
              <a:solidFill>
                <a:srgbClr val="002060"/>
              </a:solidFill>
              <a:latin typeface="Palatino Linotype"/>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367016" y="726151"/>
            <a:ext cx="7315200"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Grade 11 Course Requirements</a:t>
            </a:r>
          </a:p>
        </p:txBody>
      </p:sp>
    </p:spTree>
    <p:extLst>
      <p:ext uri="{BB962C8B-B14F-4D97-AF65-F5344CB8AC3E}">
        <p14:creationId xmlns:p14="http://schemas.microsoft.com/office/powerpoint/2010/main" val="79162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0" y="1860144"/>
            <a:ext cx="11948160" cy="5693866"/>
          </a:xfrm>
          <a:prstGeom prst="rect">
            <a:avLst/>
          </a:prstGeom>
          <a:noFill/>
        </p:spPr>
        <p:txBody>
          <a:bodyPr wrap="square">
            <a:spAutoFit/>
          </a:bodyPr>
          <a:lstStyle/>
          <a:p>
            <a:pPr marL="1714500" lvl="3" indent="-342900">
              <a:buFont typeface="Wingdings" panose="05000000000000000000" pitchFamily="2" charset="2"/>
              <a:buChar char="ü"/>
              <a:defRPr/>
            </a:pPr>
            <a:r>
              <a:rPr lang="en-CA" sz="2800">
                <a:solidFill>
                  <a:srgbClr val="002060"/>
                </a:solidFill>
                <a:latin typeface="Palatino Linotype" panose="02040502050505030304" pitchFamily="18" charset="0"/>
                <a:cs typeface="Arial" panose="020B0604020202020204" pitchFamily="34" charset="0"/>
              </a:rPr>
              <a:t>Mathématiques 20 (Fondements/</a:t>
            </a:r>
            <a:r>
              <a:rPr lang="en-CA" sz="2800" err="1">
                <a:solidFill>
                  <a:srgbClr val="002060"/>
                </a:solidFill>
                <a:latin typeface="Palatino Linotype" panose="02040502050505030304" pitchFamily="18" charset="0"/>
                <a:cs typeface="Arial" panose="020B0604020202020204" pitchFamily="34" charset="0"/>
              </a:rPr>
              <a:t>Pré</a:t>
            </a:r>
            <a:r>
              <a:rPr lang="en-CA" sz="2800">
                <a:solidFill>
                  <a:srgbClr val="002060"/>
                </a:solidFill>
                <a:latin typeface="Palatino Linotype" panose="02040502050505030304" pitchFamily="18" charset="0"/>
                <a:cs typeface="Arial" panose="020B0604020202020204" pitchFamily="34" charset="0"/>
              </a:rPr>
              <a:t>-calc)</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Études catholiques 20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Français 20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ELA 20 </a:t>
            </a:r>
          </a:p>
          <a:p>
            <a:pPr marL="1657350" lvl="3" indent="-285750">
              <a:buFont typeface="Wingdings" pitchFamily="2" charset="2"/>
              <a:buChar char="ü"/>
              <a:defRPr/>
            </a:pPr>
            <a:r>
              <a:rPr lang="en-CA" sz="2800" err="1">
                <a:solidFill>
                  <a:srgbClr val="002060"/>
                </a:solidFill>
                <a:latin typeface="Palatino Linotype" panose="02040502050505030304" pitchFamily="18" charset="0"/>
                <a:cs typeface="Arial" panose="020B0604020202020204" pitchFamily="34" charset="0"/>
              </a:rPr>
              <a:t>Histoire</a:t>
            </a:r>
            <a:r>
              <a:rPr lang="en-CA" sz="2800">
                <a:solidFill>
                  <a:srgbClr val="002060"/>
                </a:solidFill>
                <a:latin typeface="Palatino Linotype" panose="02040502050505030304" pitchFamily="18" charset="0"/>
                <a:cs typeface="Arial" panose="020B0604020202020204" pitchFamily="34" charset="0"/>
              </a:rPr>
              <a:t> 20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Science 20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4 Electives</a:t>
            </a:r>
          </a:p>
          <a:p>
            <a:pPr lvl="3" defTabSz="914400" fontAlgn="base">
              <a:spcBef>
                <a:spcPct val="0"/>
              </a:spcBef>
              <a:spcAft>
                <a:spcPct val="0"/>
              </a:spcAft>
            </a:pPr>
            <a:r>
              <a:rPr lang="en-CA" altLang="en-US" sz="2800" b="1">
                <a:solidFill>
                  <a:srgbClr val="002060"/>
                </a:solidFill>
                <a:latin typeface="Palatino Linotype"/>
              </a:rPr>
              <a:t>**NOTE: For current grade 9’s only, a Social Science (</a:t>
            </a:r>
            <a:r>
              <a:rPr lang="en-CA" altLang="en-US" sz="2800" b="1" err="1">
                <a:solidFill>
                  <a:srgbClr val="002060"/>
                </a:solidFill>
                <a:latin typeface="Palatino Linotype"/>
              </a:rPr>
              <a:t>Histoire</a:t>
            </a:r>
            <a:r>
              <a:rPr lang="en-CA" altLang="en-US" sz="2800" b="1">
                <a:solidFill>
                  <a:srgbClr val="002060"/>
                </a:solidFill>
                <a:latin typeface="Palatino Linotype"/>
              </a:rPr>
              <a:t> 20) class is no longer a requirement, however, can be taken as an elective.</a:t>
            </a:r>
          </a:p>
          <a:p>
            <a:pPr lvl="3" defTabSz="914400" fontAlgn="base">
              <a:spcBef>
                <a:spcPct val="0"/>
              </a:spcBef>
              <a:spcAft>
                <a:spcPct val="0"/>
              </a:spcAft>
            </a:pPr>
            <a:endParaRPr lang="en-CA" altLang="en-US" sz="2800" b="1">
              <a:solidFill>
                <a:srgbClr val="002060"/>
              </a:solidFill>
              <a:latin typeface="Palatino Linotype"/>
            </a:endParaRPr>
          </a:p>
          <a:p>
            <a:pPr lvl="3">
              <a:defRPr/>
            </a:pPr>
            <a:endParaRPr lang="en-CA" sz="2800">
              <a:solidFill>
                <a:srgbClr val="002060"/>
              </a:solidFill>
              <a:latin typeface="Palatino Linotype" panose="02040502050505030304" pitchFamily="18" charset="0"/>
              <a:cs typeface="Arial" panose="020B0604020202020204" pitchFamily="34" charset="0"/>
            </a:endParaRPr>
          </a:p>
          <a:p>
            <a:pPr lvl="3">
              <a:defRPr/>
            </a:pPr>
            <a:endParaRPr lang="en-CA" sz="2800">
              <a:solidFill>
                <a:srgbClr val="002060"/>
              </a:solidFill>
              <a:latin typeface="Palatino Linotype" panose="02040502050505030304" pitchFamily="18" charset="0"/>
              <a:cs typeface="Arial" panose="020B0604020202020204" pitchFamily="34" charset="0"/>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010758" y="508189"/>
            <a:ext cx="7661562" cy="1077218"/>
          </a:xfrm>
          <a:prstGeom prst="rect">
            <a:avLst/>
          </a:prstGeom>
          <a:noFill/>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Grade 11 Course Requirements</a:t>
            </a:r>
          </a:p>
        </p:txBody>
      </p:sp>
    </p:spTree>
    <p:extLst>
      <p:ext uri="{BB962C8B-B14F-4D97-AF65-F5344CB8AC3E}">
        <p14:creationId xmlns:p14="http://schemas.microsoft.com/office/powerpoint/2010/main" val="348328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765519" y="1964049"/>
            <a:ext cx="8201517" cy="3970318"/>
          </a:xfrm>
          <a:prstGeom prst="rect">
            <a:avLst/>
          </a:prstGeom>
          <a:noFill/>
        </p:spPr>
        <p:txBody>
          <a:bodyPr wrap="square" lIns="91440" tIns="45720" rIns="91440" bIns="45720" anchor="t">
            <a:spAutoFit/>
          </a:bodyPr>
          <a:lstStyle/>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panose="02040502050505030304" pitchFamily="18" charset="0"/>
              </a:rPr>
              <a:t>Catholic Studies 30</a:t>
            </a:r>
          </a:p>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panose="02040502050505030304" pitchFamily="18" charset="0"/>
              </a:rPr>
              <a:t>ELA A 30 / 31 </a:t>
            </a:r>
          </a:p>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panose="02040502050505030304" pitchFamily="18" charset="0"/>
              </a:rPr>
              <a:t> ELA B 30 / 31</a:t>
            </a:r>
          </a:p>
          <a:p>
            <a:pPr defTabSz="914400" fontAlgn="base">
              <a:spcBef>
                <a:spcPct val="0"/>
              </a:spcBef>
              <a:spcAft>
                <a:spcPct val="0"/>
              </a:spcAft>
              <a:buFont typeface="Wingdings" panose="05000000000000000000" pitchFamily="2" charset="2"/>
              <a:buChar char="ü"/>
            </a:pPr>
            <a:r>
              <a:rPr lang="en-CA" altLang="en-US" sz="2800">
                <a:solidFill>
                  <a:srgbClr val="002060"/>
                </a:solidFill>
                <a:latin typeface="Palatino Linotype"/>
              </a:rPr>
              <a:t>Social Studies 30 / 31 or Native Studies 30 </a:t>
            </a:r>
            <a:endParaRPr lang="en-CA" altLang="en-US" sz="2400">
              <a:solidFill>
                <a:srgbClr val="002060"/>
              </a:solidFill>
              <a:latin typeface="Palatino Linotype" panose="02040502050505030304" pitchFamily="18" charset="0"/>
            </a:endParaRPr>
          </a:p>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panose="02040502050505030304" pitchFamily="18" charset="0"/>
              </a:rPr>
              <a:t>Electives</a:t>
            </a:r>
          </a:p>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panose="02040502050505030304" pitchFamily="18" charset="0"/>
              </a:rPr>
              <a:t>5 Credits need to be at the 30 level </a:t>
            </a:r>
          </a:p>
          <a:p>
            <a:pPr defTabSz="914400" fontAlgn="base">
              <a:spcBef>
                <a:spcPct val="0"/>
              </a:spcBef>
              <a:spcAft>
                <a:spcPct val="0"/>
              </a:spcAft>
              <a:buClrTx/>
              <a:buSzTx/>
              <a:buFont typeface="Wingdings" panose="05000000000000000000" pitchFamily="2" charset="2"/>
              <a:buChar char="ü"/>
            </a:pPr>
            <a:endParaRPr lang="en-CA" altLang="en-US" sz="2800">
              <a:solidFill>
                <a:srgbClr val="002060"/>
              </a:solidFill>
              <a:latin typeface="Palatino Linotype" panose="02040502050505030304" pitchFamily="18" charset="0"/>
            </a:endParaRPr>
          </a:p>
          <a:p>
            <a:pPr defTabSz="914400" fontAlgn="base">
              <a:spcBef>
                <a:spcPct val="0"/>
              </a:spcBef>
              <a:spcAft>
                <a:spcPct val="0"/>
              </a:spcAft>
              <a:buClrTx/>
              <a:buSzTx/>
            </a:pPr>
            <a:r>
              <a:rPr lang="en-CA" altLang="en-US" sz="2800" b="1">
                <a:solidFill>
                  <a:srgbClr val="002060"/>
                </a:solidFill>
                <a:latin typeface="Palatino Linotype" panose="02040502050505030304" pitchFamily="18" charset="0"/>
              </a:rPr>
              <a:t>NOTE:  Current grade 9’s will only have to take ONE ELA 30 course when they enter grade 12.</a:t>
            </a:r>
            <a:endParaRPr lang="en-US" altLang="en-US" sz="2800" b="1">
              <a:solidFill>
                <a:srgbClr val="002060"/>
              </a:solidFill>
              <a:latin typeface="Palatino Linotype" panose="02040502050505030304" pitchFamily="18" charset="0"/>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208678" y="665042"/>
            <a:ext cx="7315200"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Grade 12 Course Requirements</a:t>
            </a:r>
          </a:p>
        </p:txBody>
      </p:sp>
    </p:spTree>
    <p:extLst>
      <p:ext uri="{BB962C8B-B14F-4D97-AF65-F5344CB8AC3E}">
        <p14:creationId xmlns:p14="http://schemas.microsoft.com/office/powerpoint/2010/main" val="2372552911"/>
      </p:ext>
    </p:extLst>
  </p:cSld>
  <p:clrMapOvr>
    <a:masterClrMapping/>
  </p:clrMapOvr>
</p:sld>
</file>

<file path=ppt/theme/theme1.xml><?xml version="1.0" encoding="utf-8"?>
<a:theme xmlns:a="http://schemas.openxmlformats.org/drawingml/2006/main" name="Miller Comprehensiv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5AE97185-6B09-4539-B239-CBFD6B3F33B2}" vid="{34DA926E-74C7-41A5-85D7-022092D65D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214104-0d9e-476d-a845-854137d96ac8">
      <Terms xmlns="http://schemas.microsoft.com/office/infopath/2007/PartnerControls"/>
    </lcf76f155ced4ddcb4097134ff3c332f>
    <TaxCatchAll xmlns="79f46ccb-3255-4f9c-a0c6-2146c4b27a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54BBBCA19B734EB4FC88B2A3C1EEA8" ma:contentTypeVersion="17" ma:contentTypeDescription="Create a new document." ma:contentTypeScope="" ma:versionID="7d105f708a2a3758d0f51dc5108831ae">
  <xsd:schema xmlns:xsd="http://www.w3.org/2001/XMLSchema" xmlns:xs="http://www.w3.org/2001/XMLSchema" xmlns:p="http://schemas.microsoft.com/office/2006/metadata/properties" xmlns:ns2="31214104-0d9e-476d-a845-854137d96ac8" xmlns:ns3="79f46ccb-3255-4f9c-a0c6-2146c4b27a58" targetNamespace="http://schemas.microsoft.com/office/2006/metadata/properties" ma:root="true" ma:fieldsID="04045a156da2212eac54e4be401b3fc2" ns2:_="" ns3:_="">
    <xsd:import namespace="31214104-0d9e-476d-a845-854137d96ac8"/>
    <xsd:import namespace="79f46ccb-3255-4f9c-a0c6-2146c4b27a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element ref="ns2:MediaServiceObjectDetectorVersion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14104-0d9e-476d-a845-854137d96a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731ddbd-1457-48d9-96f8-80df23cb348c"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f46ccb-3255-4f9c-a0c6-2146c4b27a5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cb2b94-0a1d-4c84-ba94-34244bc9a158}" ma:internalName="TaxCatchAll" ma:showField="CatchAllData" ma:web="79f46ccb-3255-4f9c-a0c6-2146c4b27a5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FA2840-50CD-425F-98FA-57FD7DB3AAC6}">
  <ds:schemaRefs>
    <ds:schemaRef ds:uri="http://schemas.microsoft.com/sharepoint/v3/contenttype/forms"/>
  </ds:schemaRefs>
</ds:datastoreItem>
</file>

<file path=customXml/itemProps2.xml><?xml version="1.0" encoding="utf-8"?>
<ds:datastoreItem xmlns:ds="http://schemas.openxmlformats.org/officeDocument/2006/customXml" ds:itemID="{6AF3032A-F7B8-43B4-8389-2FC015294434}">
  <ds:schemaRefs>
    <ds:schemaRef ds:uri="31214104-0d9e-476d-a845-854137d96ac8"/>
    <ds:schemaRef ds:uri="79f46ccb-3255-4f9c-a0c6-2146c4b27a5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0C3E053-C0AC-49F9-97BE-7865470340D8}">
  <ds:schemaRefs>
    <ds:schemaRef ds:uri="31214104-0d9e-476d-a845-854137d96ac8"/>
    <ds:schemaRef ds:uri="79f46ccb-3255-4f9c-a0c6-2146c4b27a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Miller Comprehensive</Template>
  <Application>Microsoft Office PowerPoint</Application>
  <PresentationFormat>Widescreen</PresentationFormat>
  <Slides>47</Slides>
  <Notes>5</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Miller Comprehensive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Navanga</dc:creator>
  <cp:revision>2</cp:revision>
  <cp:lastPrinted>2024-02-08T20:26:59Z</cp:lastPrinted>
  <dcterms:created xsi:type="dcterms:W3CDTF">2021-02-02T20:45:51Z</dcterms:created>
  <dcterms:modified xsi:type="dcterms:W3CDTF">2024-02-23T20:03:36Z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0x010100A854BBBCA19B734EB4FC88B2A3C1EEA8</vt:lpwstr>
  </property>
  <property fmtid="{D5CDD505-2E9C-101B-9397-08002B2CF9AE}" pid="3" name="MediaServiceImageTags">
    <vt:lpwstr/>
  </property>
</Properties>
</file>